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7" r:id="rId4"/>
    <p:sldId id="258" r:id="rId5"/>
    <p:sldId id="260" r:id="rId6"/>
    <p:sldId id="261" r:id="rId7"/>
    <p:sldId id="259" r:id="rId8"/>
    <p:sldId id="264" r:id="rId9"/>
    <p:sldId id="262" r:id="rId10"/>
    <p:sldId id="263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3E71E-33BB-4630-8F2A-D7DB5EDA2E75}" type="datetimeFigureOut">
              <a:rPr lang="ru-RU" smtClean="0"/>
              <a:t>16.07.2013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35741-7844-4901-98A7-CB43425F8B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1031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3E71E-33BB-4630-8F2A-D7DB5EDA2E75}" type="datetimeFigureOut">
              <a:rPr lang="ru-RU" smtClean="0"/>
              <a:t>16.07.2013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35741-7844-4901-98A7-CB43425F8B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9756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3E71E-33BB-4630-8F2A-D7DB5EDA2E75}" type="datetimeFigureOut">
              <a:rPr lang="ru-RU" smtClean="0"/>
              <a:t>16.07.2013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35741-7844-4901-98A7-CB43425F8B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6305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3E71E-33BB-4630-8F2A-D7DB5EDA2E75}" type="datetimeFigureOut">
              <a:rPr lang="ru-RU" smtClean="0"/>
              <a:t>16.07.2013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35741-7844-4901-98A7-CB43425F8B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2573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3E71E-33BB-4630-8F2A-D7DB5EDA2E75}" type="datetimeFigureOut">
              <a:rPr lang="ru-RU" smtClean="0"/>
              <a:t>16.07.2013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35741-7844-4901-98A7-CB43425F8B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2083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3E71E-33BB-4630-8F2A-D7DB5EDA2E75}" type="datetimeFigureOut">
              <a:rPr lang="ru-RU" smtClean="0"/>
              <a:t>16.07.2013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35741-7844-4901-98A7-CB43425F8B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5647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3E71E-33BB-4630-8F2A-D7DB5EDA2E75}" type="datetimeFigureOut">
              <a:rPr lang="ru-RU" smtClean="0"/>
              <a:t>16.07.2013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35741-7844-4901-98A7-CB43425F8B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062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3E71E-33BB-4630-8F2A-D7DB5EDA2E75}" type="datetimeFigureOut">
              <a:rPr lang="ru-RU" smtClean="0"/>
              <a:t>16.07.2013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35741-7844-4901-98A7-CB43425F8B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9379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3E71E-33BB-4630-8F2A-D7DB5EDA2E75}" type="datetimeFigureOut">
              <a:rPr lang="ru-RU" smtClean="0"/>
              <a:t>16.07.2013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35741-7844-4901-98A7-CB43425F8B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9945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3E71E-33BB-4630-8F2A-D7DB5EDA2E75}" type="datetimeFigureOut">
              <a:rPr lang="ru-RU" smtClean="0"/>
              <a:t>16.07.2013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35741-7844-4901-98A7-CB43425F8B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6641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3E71E-33BB-4630-8F2A-D7DB5EDA2E75}" type="datetimeFigureOut">
              <a:rPr lang="ru-RU" smtClean="0"/>
              <a:t>16.07.2013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35741-7844-4901-98A7-CB43425F8B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9897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3E71E-33BB-4630-8F2A-D7DB5EDA2E75}" type="datetimeFigureOut">
              <a:rPr lang="ru-RU" smtClean="0"/>
              <a:t>16.07.2013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235741-7844-4901-98A7-CB43425F8B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1150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smiles.33b.ru/smile.106343.html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gi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stsoch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gif"/><Relationship Id="rId4" Type="http://schemas.openxmlformats.org/officeDocument/2006/relationships/hyperlink" Target="http://www.testsoch.com/fizkultminutki-v-stixax-na-urokax-informatiki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Ежик\Desktop\для презентаций\фоны школьные 3\01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3447"/>
            <a:ext cx="9144000" cy="68848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Обработка текстовой информации</a:t>
            </a: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en-US" b="1" dirty="0">
                <a:solidFill>
                  <a:srgbClr val="FF0000"/>
                </a:solidFill>
              </a:rPr>
              <a:t>5 </a:t>
            </a:r>
            <a:r>
              <a:rPr lang="ru-RU" b="1" dirty="0">
                <a:solidFill>
                  <a:srgbClr val="FF0000"/>
                </a:solidFill>
              </a:rPr>
              <a:t>класс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23728" y="4581128"/>
            <a:ext cx="6400800" cy="1752600"/>
          </a:xfrm>
        </p:spPr>
        <p:txBody>
          <a:bodyPr>
            <a:normAutofit lnSpcReduction="10000"/>
          </a:bodyPr>
          <a:lstStyle/>
          <a:p>
            <a:pPr lvl="0" algn="r"/>
            <a:endParaRPr lang="ru-RU" sz="2400" dirty="0" smtClean="0">
              <a:solidFill>
                <a:srgbClr val="002060"/>
              </a:solidFill>
            </a:endParaRPr>
          </a:p>
          <a:p>
            <a:pPr lvl="0" algn="r"/>
            <a:endParaRPr lang="ru-RU" sz="2400" dirty="0">
              <a:solidFill>
                <a:srgbClr val="002060"/>
              </a:solidFill>
            </a:endParaRPr>
          </a:p>
          <a:p>
            <a:pPr lvl="0" algn="r"/>
            <a:r>
              <a:rPr lang="ru-RU" sz="2400" dirty="0" smtClean="0">
                <a:solidFill>
                  <a:srgbClr val="002060"/>
                </a:solidFill>
              </a:rPr>
              <a:t>Гущина </a:t>
            </a:r>
            <a:r>
              <a:rPr lang="ru-RU" sz="2400" dirty="0">
                <a:solidFill>
                  <a:srgbClr val="002060"/>
                </a:solidFill>
              </a:rPr>
              <a:t>Ирина Николаевна </a:t>
            </a:r>
          </a:p>
          <a:p>
            <a:pPr lvl="0" algn="r"/>
            <a:r>
              <a:rPr lang="ru-RU" sz="2400" dirty="0">
                <a:solidFill>
                  <a:srgbClr val="002060"/>
                </a:solidFill>
              </a:rPr>
              <a:t>учитель математики и информатики</a:t>
            </a:r>
          </a:p>
          <a:p>
            <a:pPr lvl="0"/>
            <a:endParaRPr lang="ru-RU" dirty="0">
              <a:solidFill>
                <a:prstClr val="black">
                  <a:tint val="75000"/>
                </a:prstClr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0015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Ежик\Desktop\для презентаций\фоны школьные 3\01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58" y="-1"/>
            <a:ext cx="9126142" cy="6871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80528" y="620688"/>
            <a:ext cx="8934971" cy="414908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Домашнее задание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§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2.9 (стр. 86 – 87)</a:t>
            </a:r>
            <a:b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РТ: №33,34 стр. 31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pic>
        <p:nvPicPr>
          <p:cNvPr id="6" name="Picture 8" descr="AG00030_"/>
          <p:cNvPicPr>
            <a:picLocks noGrp="1" noChangeAspect="1" noChangeArrowheads="1" noCro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3356992"/>
            <a:ext cx="3456384" cy="3364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9351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Ежик\Desktop\для презентаций\фоны школьные 3\01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" y="-33383"/>
            <a:ext cx="9144000" cy="68848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404664"/>
            <a:ext cx="5868144" cy="1944216"/>
          </a:xfrm>
        </p:spPr>
        <p:txBody>
          <a:bodyPr>
            <a:normAutofit/>
          </a:bodyPr>
          <a:lstStyle/>
          <a:p>
            <a:r>
              <a:rPr lang="ru-RU" sz="4800" dirty="0" smtClean="0"/>
              <a:t/>
            </a:r>
            <a:br>
              <a:rPr lang="ru-RU" sz="4800" dirty="0" smtClean="0"/>
            </a:br>
            <a:endParaRPr lang="ru-RU" dirty="0"/>
          </a:p>
        </p:txBody>
      </p:sp>
      <p:pic>
        <p:nvPicPr>
          <p:cNvPr id="4098" name="Picture 2" descr="модем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0648"/>
            <a:ext cx="4762500" cy="2200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одзаголовок 2"/>
          <p:cNvSpPr txBox="1">
            <a:spLocks/>
          </p:cNvSpPr>
          <p:nvPr/>
        </p:nvSpPr>
        <p:spPr>
          <a:xfrm>
            <a:off x="784734" y="2460923"/>
            <a:ext cx="2779154" cy="53602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>
                <a:solidFill>
                  <a:srgbClr val="002060"/>
                </a:solidFill>
              </a:rPr>
              <a:t>модем</a:t>
            </a:r>
          </a:p>
          <a:p>
            <a:endParaRPr lang="ru-RU" dirty="0"/>
          </a:p>
        </p:txBody>
      </p:sp>
      <p:pic>
        <p:nvPicPr>
          <p:cNvPr id="4100" name="Picture 4" descr="сервер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460923"/>
            <a:ext cx="4762500" cy="2200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Подзаголовок 2"/>
          <p:cNvSpPr txBox="1">
            <a:spLocks/>
          </p:cNvSpPr>
          <p:nvPr/>
        </p:nvSpPr>
        <p:spPr>
          <a:xfrm>
            <a:off x="4962819" y="1924894"/>
            <a:ext cx="2779154" cy="53602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>
                <a:solidFill>
                  <a:srgbClr val="002060"/>
                </a:solidFill>
              </a:rPr>
              <a:t>сервер</a:t>
            </a:r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517045" y="6381328"/>
            <a:ext cx="247631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http://metod-kopilka.ru/pics/s20.jpg</a:t>
            </a:r>
            <a:endParaRPr lang="ru-RU" sz="1200" dirty="0"/>
          </a:p>
        </p:txBody>
      </p:sp>
      <p:pic>
        <p:nvPicPr>
          <p:cNvPr id="4102" name="Picture 6" descr="накопитель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742" y="4550385"/>
            <a:ext cx="4762500" cy="2200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Подзаголовок 2"/>
          <p:cNvSpPr txBox="1">
            <a:spLocks/>
          </p:cNvSpPr>
          <p:nvPr/>
        </p:nvSpPr>
        <p:spPr>
          <a:xfrm>
            <a:off x="4962819" y="5653380"/>
            <a:ext cx="2779154" cy="53602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>
                <a:solidFill>
                  <a:srgbClr val="002060"/>
                </a:solidFill>
              </a:rPr>
              <a:t>накопитель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0846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Ежик\Desktop\для презентаций\фоны школьные 3\01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58" y="-1"/>
            <a:ext cx="9126142" cy="6871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39136" cy="121014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ЭТАПЫ СОЗДАНИЯ ТЕКСТОВОГО ДОКУМЕНТА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lstStyle/>
          <a:p>
            <a:pPr marL="514350" indent="-514350" algn="ctr">
              <a:buFont typeface="+mj-lt"/>
              <a:buAutoNum type="arabicPeriod"/>
            </a:pPr>
            <a:r>
              <a:rPr lang="ru-RU" dirty="0" smtClean="0">
                <a:solidFill>
                  <a:srgbClr val="002060"/>
                </a:solidFill>
              </a:rPr>
              <a:t>Ввод </a:t>
            </a:r>
          </a:p>
          <a:p>
            <a:pPr marL="0" indent="0" algn="ctr"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pPr marL="514350" indent="-514350" algn="ctr">
              <a:buFont typeface="+mj-lt"/>
              <a:buAutoNum type="arabicPeriod" startAt="2"/>
            </a:pPr>
            <a:r>
              <a:rPr lang="ru-RU" dirty="0" smtClean="0">
                <a:solidFill>
                  <a:srgbClr val="002060"/>
                </a:solidFill>
              </a:rPr>
              <a:t>Редактирование </a:t>
            </a:r>
          </a:p>
          <a:p>
            <a:pPr marL="514350" indent="-514350" algn="ctr">
              <a:buFont typeface="+mj-lt"/>
              <a:buAutoNum type="arabicPeriod" startAt="2"/>
            </a:pPr>
            <a:endParaRPr lang="ru-RU" dirty="0" smtClean="0">
              <a:solidFill>
                <a:srgbClr val="002060"/>
              </a:solidFill>
            </a:endParaRPr>
          </a:p>
          <a:p>
            <a:pPr marL="514350" indent="-514350" algn="ctr">
              <a:buFont typeface="+mj-lt"/>
              <a:buAutoNum type="arabicPeriod" startAt="2"/>
            </a:pPr>
            <a:r>
              <a:rPr lang="ru-RU" dirty="0" smtClean="0">
                <a:solidFill>
                  <a:srgbClr val="002060"/>
                </a:solidFill>
              </a:rPr>
              <a:t>Форматирование 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5" name="Picture 43" descr="18d4fe4e432762959454b5637960f7ec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7458" y="4149080"/>
            <a:ext cx="2263502" cy="24561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7980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Ежик\Desktop\для презентаций\фоны школьные 3\01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3447"/>
            <a:ext cx="9126141" cy="68714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6943" y="260648"/>
            <a:ext cx="6986835" cy="1143000"/>
          </a:xfrm>
          <a:solidFill>
            <a:schemeClr val="bg1"/>
          </a:solidFill>
          <a:ln>
            <a:noFill/>
          </a:ln>
        </p:spPr>
        <p:txBody>
          <a:bodyPr>
            <a:noAutofit/>
          </a:bodyPr>
          <a:lstStyle/>
          <a:p>
            <a:r>
              <a:rPr lang="ru-RU" sz="4000" b="1" dirty="0">
                <a:solidFill>
                  <a:srgbClr val="FF0000"/>
                </a:solidFill>
                <a:ea typeface="+mn-ea"/>
                <a:cs typeface="AngsanaUPC" pitchFamily="18" charset="-34"/>
              </a:rPr>
              <a:t>РЕДАКТИРОВАНИЕ </a:t>
            </a:r>
            <a:br>
              <a:rPr lang="ru-RU" sz="4000" b="1" dirty="0">
                <a:solidFill>
                  <a:srgbClr val="FF0000"/>
                </a:solidFill>
                <a:ea typeface="+mn-ea"/>
                <a:cs typeface="AngsanaUPC" pitchFamily="18" charset="-34"/>
              </a:rPr>
            </a:br>
            <a:r>
              <a:rPr lang="ru-RU" sz="4000" b="1" dirty="0">
                <a:solidFill>
                  <a:srgbClr val="FF0000"/>
                </a:solidFill>
                <a:ea typeface="+mn-ea"/>
                <a:cs typeface="AngsanaUPC" pitchFamily="18" charset="-34"/>
              </a:rPr>
              <a:t>ТЕКСТА</a:t>
            </a:r>
          </a:p>
        </p:txBody>
      </p:sp>
      <p:grpSp>
        <p:nvGrpSpPr>
          <p:cNvPr id="4" name="Group 34"/>
          <p:cNvGrpSpPr>
            <a:grpSpLocks/>
          </p:cNvGrpSpPr>
          <p:nvPr/>
        </p:nvGrpSpPr>
        <p:grpSpPr bwMode="auto">
          <a:xfrm>
            <a:off x="-81394" y="1916832"/>
            <a:ext cx="8829858" cy="3267076"/>
            <a:chOff x="693" y="2063"/>
            <a:chExt cx="4384" cy="1365"/>
          </a:xfrm>
        </p:grpSpPr>
        <p:grpSp>
          <p:nvGrpSpPr>
            <p:cNvPr id="5" name="Group 30"/>
            <p:cNvGrpSpPr>
              <a:grpSpLocks/>
            </p:cNvGrpSpPr>
            <p:nvPr/>
          </p:nvGrpSpPr>
          <p:grpSpPr bwMode="auto">
            <a:xfrm>
              <a:off x="2299" y="2342"/>
              <a:ext cx="1220" cy="702"/>
              <a:chOff x="2059" y="2402"/>
              <a:chExt cx="1220" cy="702"/>
            </a:xfrm>
          </p:grpSpPr>
          <p:sp>
            <p:nvSpPr>
              <p:cNvPr id="8" name="AutoShape 18"/>
              <p:cNvSpPr>
                <a:spLocks noChangeArrowheads="1"/>
              </p:cNvSpPr>
              <p:nvPr/>
            </p:nvSpPr>
            <p:spPr bwMode="auto">
              <a:xfrm>
                <a:off x="2489" y="2402"/>
                <a:ext cx="352" cy="351"/>
              </a:xfrm>
              <a:prstGeom prst="bevel">
                <a:avLst>
                  <a:gd name="adj" fmla="val 12500"/>
                </a:avLst>
              </a:prstGeom>
              <a:solidFill>
                <a:srgbClr val="FFFF00"/>
              </a:solidFill>
              <a:ln w="9525">
                <a:solidFill>
                  <a:srgbClr val="00206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ru-RU" sz="2400">
                  <a:latin typeface="Matisse ITC" pitchFamily="82" charset="0"/>
                </a:endParaRPr>
              </a:p>
            </p:txBody>
          </p:sp>
          <p:sp>
            <p:nvSpPr>
              <p:cNvPr id="9" name="Text Box 21"/>
              <p:cNvSpPr txBox="1">
                <a:spLocks noChangeArrowheads="1"/>
              </p:cNvSpPr>
              <p:nvPr/>
            </p:nvSpPr>
            <p:spPr bwMode="auto">
              <a:xfrm>
                <a:off x="2553" y="2433"/>
                <a:ext cx="184" cy="19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hangingPunct="1"/>
                <a:r>
                  <a:rPr lang="ru-RU" sz="2400" b="1" dirty="0">
                    <a:latin typeface="Matisse ITC" pitchFamily="82" charset="0"/>
                    <a:sym typeface="Symbol" pitchFamily="18" charset="2"/>
                  </a:rPr>
                  <a:t></a:t>
                </a:r>
              </a:p>
            </p:txBody>
          </p:sp>
          <p:sp>
            <p:nvSpPr>
              <p:cNvPr id="10" name="AutoShape 24"/>
              <p:cNvSpPr>
                <a:spLocks noChangeArrowheads="1"/>
              </p:cNvSpPr>
              <p:nvPr/>
            </p:nvSpPr>
            <p:spPr bwMode="auto">
              <a:xfrm>
                <a:off x="2059" y="2773"/>
                <a:ext cx="361" cy="322"/>
              </a:xfrm>
              <a:prstGeom prst="bevel">
                <a:avLst>
                  <a:gd name="adj" fmla="val 12500"/>
                </a:avLst>
              </a:prstGeom>
              <a:solidFill>
                <a:srgbClr val="FFFF00"/>
              </a:solidFill>
              <a:ln w="9525">
                <a:solidFill>
                  <a:srgbClr val="00206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ru-RU" sz="2800" b="1" dirty="0">
                    <a:latin typeface="Matisse ITC" pitchFamily="82" charset="0"/>
                    <a:sym typeface="Symbol" pitchFamily="18" charset="2"/>
                  </a:rPr>
                  <a:t></a:t>
                </a:r>
              </a:p>
            </p:txBody>
          </p:sp>
          <p:sp>
            <p:nvSpPr>
              <p:cNvPr id="11" name="AutoShape 25"/>
              <p:cNvSpPr>
                <a:spLocks noChangeArrowheads="1"/>
              </p:cNvSpPr>
              <p:nvPr/>
            </p:nvSpPr>
            <p:spPr bwMode="auto">
              <a:xfrm>
                <a:off x="2488" y="2782"/>
                <a:ext cx="361" cy="322"/>
              </a:xfrm>
              <a:prstGeom prst="bevel">
                <a:avLst>
                  <a:gd name="adj" fmla="val 12500"/>
                </a:avLst>
              </a:prstGeom>
              <a:solidFill>
                <a:srgbClr val="FFFF00"/>
              </a:solidFill>
              <a:ln w="9525">
                <a:solidFill>
                  <a:srgbClr val="00206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ru-RU" sz="2400" b="1" dirty="0">
                    <a:latin typeface="Matisse ITC" pitchFamily="82" charset="0"/>
                    <a:sym typeface="Symbol" pitchFamily="18" charset="2"/>
                  </a:rPr>
                  <a:t></a:t>
                </a:r>
              </a:p>
            </p:txBody>
          </p:sp>
          <p:sp>
            <p:nvSpPr>
              <p:cNvPr id="12" name="AutoShape 26"/>
              <p:cNvSpPr>
                <a:spLocks noChangeArrowheads="1"/>
              </p:cNvSpPr>
              <p:nvPr/>
            </p:nvSpPr>
            <p:spPr bwMode="auto">
              <a:xfrm>
                <a:off x="2918" y="2772"/>
                <a:ext cx="361" cy="322"/>
              </a:xfrm>
              <a:prstGeom prst="bevel">
                <a:avLst>
                  <a:gd name="adj" fmla="val 12500"/>
                </a:avLst>
              </a:prstGeom>
              <a:solidFill>
                <a:srgbClr val="FFFF00"/>
              </a:solidFill>
              <a:ln w="9525">
                <a:solidFill>
                  <a:srgbClr val="00206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ru-RU" sz="2400" b="1" dirty="0">
                    <a:latin typeface="Matisse ITC" pitchFamily="82" charset="0"/>
                    <a:sym typeface="Symbol" pitchFamily="18" charset="2"/>
                  </a:rPr>
                  <a:t></a:t>
                </a:r>
              </a:p>
            </p:txBody>
          </p:sp>
        </p:grpSp>
        <p:sp>
          <p:nvSpPr>
            <p:cNvPr id="6" name="Text Box 31"/>
            <p:cNvSpPr txBox="1">
              <a:spLocks noChangeArrowheads="1"/>
            </p:cNvSpPr>
            <p:nvPr/>
          </p:nvSpPr>
          <p:spPr bwMode="auto">
            <a:xfrm>
              <a:off x="1684" y="2063"/>
              <a:ext cx="2441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ru-RU" sz="2800" b="1" dirty="0">
                  <a:solidFill>
                    <a:srgbClr val="000099"/>
                  </a:solidFill>
                  <a:latin typeface="+mj-lt"/>
                  <a:cs typeface="AngsanaUPC" pitchFamily="18" charset="-34"/>
                </a:rPr>
                <a:t>С помощью стрелок</a:t>
              </a:r>
            </a:p>
          </p:txBody>
        </p:sp>
        <p:sp>
          <p:nvSpPr>
            <p:cNvPr id="7" name="Text Box 32"/>
            <p:cNvSpPr txBox="1">
              <a:spLocks noChangeArrowheads="1"/>
            </p:cNvSpPr>
            <p:nvPr/>
          </p:nvSpPr>
          <p:spPr bwMode="auto">
            <a:xfrm>
              <a:off x="693" y="3209"/>
              <a:ext cx="4384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ru-RU" sz="2800" b="1" dirty="0">
                  <a:solidFill>
                    <a:srgbClr val="000099"/>
                  </a:solidFill>
                  <a:latin typeface="+mj-lt"/>
                  <a:cs typeface="AngsanaUPC" pitchFamily="18" charset="-34"/>
                </a:rPr>
                <a:t>курсор можно перемещать по всему экрану.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44133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Ежик\Desktop\для презентаций\фоны школьные 3\01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58" y="-1"/>
            <a:ext cx="9126142" cy="6871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58" y="908720"/>
            <a:ext cx="7879209" cy="1858218"/>
          </a:xfrm>
        </p:spPr>
        <p:txBody>
          <a:bodyPr>
            <a:normAutofit fontScale="90000"/>
          </a:bodyPr>
          <a:lstStyle/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ru-RU" sz="3100" dirty="0" smtClean="0">
                <a:solidFill>
                  <a:srgbClr val="FF0000"/>
                </a:solidFill>
              </a:rPr>
              <a:t>Текстовые редакторы -  </a:t>
            </a:r>
            <a:r>
              <a:rPr lang="ru-RU" sz="3100" dirty="0">
                <a:solidFill>
                  <a:srgbClr val="FF0000"/>
                </a:solidFill>
              </a:rPr>
              <a:t>программы, предназначенные для создания простых сообщений и </a:t>
            </a:r>
            <a:r>
              <a:rPr lang="ru-RU" sz="3100" dirty="0" smtClean="0">
                <a:solidFill>
                  <a:srgbClr val="FF0000"/>
                </a:solidFill>
              </a:rPr>
              <a:t>текстов,</a:t>
            </a:r>
            <a:r>
              <a:rPr kumimoji="0" lang="ru-RU" sz="31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lang="ru-RU" sz="3100" dirty="0">
                <a:solidFill>
                  <a:srgbClr val="FF0000"/>
                </a:solidFill>
              </a:rPr>
              <a:t>позволяющие  автоматически </a:t>
            </a:r>
            <a:br>
              <a:rPr lang="ru-RU" sz="3100" dirty="0">
                <a:solidFill>
                  <a:srgbClr val="FF0000"/>
                </a:solidFill>
              </a:rPr>
            </a:br>
            <a:r>
              <a:rPr lang="ru-RU" sz="3100" dirty="0">
                <a:solidFill>
                  <a:srgbClr val="FF0000"/>
                </a:solidFill>
              </a:rPr>
              <a:t>     находить в тексте заданное слово,</a:t>
            </a:r>
            <a:br>
              <a:rPr lang="ru-RU" sz="3100" dirty="0">
                <a:solidFill>
                  <a:srgbClr val="FF0000"/>
                </a:solidFill>
              </a:rPr>
            </a:br>
            <a:r>
              <a:rPr lang="ru-RU" sz="3100" dirty="0">
                <a:solidFill>
                  <a:srgbClr val="FF0000"/>
                </a:solidFill>
              </a:rPr>
              <a:t>     заменять во всем тексте одно слово другим.</a:t>
            </a:r>
            <a:r>
              <a:rPr kumimoji="0" lang="ru-RU" sz="31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/>
            </a:r>
            <a:br>
              <a:rPr kumimoji="0" lang="ru-RU" sz="31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lang="ru-RU" sz="3100" dirty="0">
                <a:solidFill>
                  <a:srgbClr val="FF0000"/>
                </a:solidFill>
              </a:rPr>
              <a:t/>
            </a:r>
            <a:br>
              <a:rPr lang="ru-RU" sz="3100" dirty="0">
                <a:solidFill>
                  <a:srgbClr val="FF0000"/>
                </a:solidFill>
              </a:rPr>
            </a:br>
            <a:r>
              <a:rPr lang="ru-RU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35896" y="2907543"/>
            <a:ext cx="4680520" cy="3962589"/>
          </a:xfrm>
          <a:noFill/>
        </p:spPr>
        <p:txBody>
          <a:bodyPr>
            <a:normAutofit/>
          </a:bodyPr>
          <a:lstStyle/>
          <a:p>
            <a:pPr marL="0" lvl="0" indent="0" algn="ctr" fontAlgn="base">
              <a:spcBef>
                <a:spcPct val="0"/>
              </a:spcBef>
              <a:spcAft>
                <a:spcPct val="0"/>
              </a:spcAft>
              <a:buNone/>
            </a:pPr>
            <a:endParaRPr lang="ru-RU" sz="2400" b="1" dirty="0" smtClean="0">
              <a:solidFill>
                <a:srgbClr val="002060"/>
              </a:solidFill>
              <a:latin typeface="Arial" pitchFamily="34" charset="0"/>
            </a:endParaRPr>
          </a:p>
          <a:p>
            <a:pPr marL="0" lvl="0" indent="0"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</a:rPr>
              <a:t>Блокнот</a:t>
            </a:r>
            <a:r>
              <a:rPr lang="ru-RU" sz="2400" b="1" dirty="0">
                <a:solidFill>
                  <a:srgbClr val="002060"/>
                </a:solidFill>
                <a:latin typeface="Arial" pitchFamily="34" charset="0"/>
              </a:rPr>
              <a:t> 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</a:rPr>
              <a:t>помогает создавать небольшие тексты, состоящие из букв, знаков препинания и специальных символов, которые можно вводить с помощью клавиатуры.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1800" dirty="0">
                <a:solidFill>
                  <a:srgbClr val="000000"/>
                </a:solidFill>
                <a:latin typeface="Arial" pitchFamily="34" charset="0"/>
              </a:rPr>
              <a:t> </a:t>
            </a:r>
          </a:p>
          <a:p>
            <a:pPr marL="0" indent="0" algn="ctr">
              <a:buNone/>
            </a:pP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4077072"/>
            <a:ext cx="2736304" cy="2450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6668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Ежик\Desktop\для презентаций\фоны школьные 3\01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58" y="-1"/>
            <a:ext cx="9126142" cy="6871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76672"/>
            <a:ext cx="7879209" cy="1858218"/>
          </a:xfrm>
        </p:spPr>
        <p:txBody>
          <a:bodyPr>
            <a:normAutofit fontScale="90000"/>
          </a:bodyPr>
          <a:lstStyle/>
          <a:p>
            <a:pPr lvl="0" fontAlgn="base">
              <a:spcAft>
                <a:spcPct val="0"/>
              </a:spcAft>
            </a:pPr>
            <a:r>
              <a:rPr lang="ru-RU" sz="4000" dirty="0" smtClean="0">
                <a:solidFill>
                  <a:srgbClr val="FF0000"/>
                </a:solidFill>
              </a:rPr>
              <a:t>Текстовые редакторы -  </a:t>
            </a:r>
            <a:r>
              <a:rPr lang="ru-RU" sz="4000" dirty="0">
                <a:solidFill>
                  <a:srgbClr val="FF0000"/>
                </a:solidFill>
              </a:rPr>
              <a:t>программы, предназначенные для создания простых сообщений и текстов.</a:t>
            </a:r>
            <a:r>
              <a:rPr lang="ru-RU" dirty="0">
                <a:solidFill>
                  <a:srgbClr val="FF0000"/>
                </a:solidFill>
              </a:rPr>
              <a:t/>
            </a:r>
            <a:br>
              <a:rPr lang="ru-RU" dirty="0">
                <a:solidFill>
                  <a:srgbClr val="FF0000"/>
                </a:solidFill>
              </a:rPr>
            </a:br>
            <a:r>
              <a:rPr lang="ru-RU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132856"/>
            <a:ext cx="5821646" cy="4248472"/>
          </a:xfrm>
          <a:noFill/>
        </p:spPr>
        <p:txBody>
          <a:bodyPr>
            <a:normAutofit fontScale="70000" lnSpcReduction="20000"/>
          </a:bodyPr>
          <a:lstStyle/>
          <a:p>
            <a:pPr marL="0" lvl="0" indent="0" algn="ctr" fontAlgn="base">
              <a:spcBef>
                <a:spcPct val="0"/>
              </a:spcBef>
              <a:spcAft>
                <a:spcPct val="0"/>
              </a:spcAft>
              <a:buNone/>
            </a:pPr>
            <a:endParaRPr lang="ru-RU" sz="2400" b="1" dirty="0" smtClean="0">
              <a:solidFill>
                <a:srgbClr val="002060"/>
              </a:solidFill>
              <a:latin typeface="Arial" pitchFamily="34" charset="0"/>
            </a:endParaRP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3600" b="1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Текстовые процессоры</a:t>
            </a:r>
            <a:r>
              <a:rPr lang="ru-RU" sz="36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 </a:t>
            </a:r>
            <a:r>
              <a:rPr lang="ru-RU" sz="3600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–это программы </a:t>
            </a:r>
            <a:r>
              <a:rPr lang="ru-RU" sz="36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для работы с текстами, позволяющие изменять начертание и размер шрифта, включать в документ таблицы, рисунки, схемы, звуковые фрагменты.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36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 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3600" b="1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WordPad</a:t>
            </a:r>
            <a:r>
              <a:rPr lang="ru-RU" sz="3600" b="1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 </a:t>
            </a:r>
            <a:r>
              <a:rPr lang="ru-RU" sz="36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помогает создавать и оформлять рассказы, доклады, статьи для школьной газеты, содержащие надписи, таблицы, схемы, рисунки, фотографии</a:t>
            </a:r>
          </a:p>
        </p:txBody>
      </p:sp>
      <p:pic>
        <p:nvPicPr>
          <p:cNvPr id="7" name="Picture 2" descr="a1110dfc62eeabb213ea418ce721b04d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3284984"/>
            <a:ext cx="2232248" cy="3350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6261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 descr="C:\Users\Ежик\Desktop\для презентаций\фоны школьные 3\01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58" y="-1"/>
            <a:ext cx="9126142" cy="6871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657176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>
                <a:solidFill>
                  <a:srgbClr val="000099"/>
                </a:solidFill>
              </a:rPr>
              <a:t>Для перемещения по всему </a:t>
            </a:r>
            <a:br>
              <a:rPr lang="ru-RU" sz="3100" b="1" dirty="0" smtClean="0">
                <a:solidFill>
                  <a:srgbClr val="000099"/>
                </a:solidFill>
              </a:rPr>
            </a:br>
            <a:r>
              <a:rPr lang="ru-RU" sz="3100" b="1" dirty="0" smtClean="0">
                <a:solidFill>
                  <a:srgbClr val="000099"/>
                </a:solidFill>
              </a:rPr>
              <a:t>документу предназначены </a:t>
            </a:r>
            <a:br>
              <a:rPr lang="ru-RU" sz="3100" b="1" dirty="0" smtClean="0">
                <a:solidFill>
                  <a:srgbClr val="000099"/>
                </a:solidFill>
              </a:rPr>
            </a:br>
            <a:r>
              <a:rPr lang="ru-RU" sz="3100" b="1" dirty="0" smtClean="0">
                <a:solidFill>
                  <a:srgbClr val="FF0000"/>
                </a:solidFill>
              </a:rPr>
              <a:t>специальные комбинации клавиш</a:t>
            </a:r>
            <a:r>
              <a:rPr lang="ru-RU" sz="3100" b="1" dirty="0" smtClean="0">
                <a:solidFill>
                  <a:srgbClr val="000099"/>
                </a:solidFill>
              </a:rPr>
              <a:t>.</a:t>
            </a:r>
            <a:r>
              <a:rPr lang="ru-RU" b="1" dirty="0" smtClean="0">
                <a:solidFill>
                  <a:srgbClr val="000099"/>
                </a:solidFill>
                <a:latin typeface="Matisse ITC" pitchFamily="82" charset="0"/>
              </a:rPr>
              <a:t/>
            </a:r>
            <a:br>
              <a:rPr lang="ru-RU" b="1" dirty="0" smtClean="0">
                <a:solidFill>
                  <a:srgbClr val="000099"/>
                </a:solidFill>
                <a:latin typeface="Matisse ITC" pitchFamily="82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spcBef>
                <a:spcPct val="10000"/>
              </a:spcBef>
              <a:buNone/>
            </a:pPr>
            <a:r>
              <a:rPr lang="en-US" dirty="0" smtClean="0"/>
              <a:t>Home</a:t>
            </a:r>
          </a:p>
          <a:p>
            <a:pPr marL="0" indent="0" algn="ctr">
              <a:spcBef>
                <a:spcPct val="10000"/>
              </a:spcBef>
              <a:buNone/>
            </a:pPr>
            <a:r>
              <a:rPr lang="en-US" dirty="0" smtClean="0"/>
              <a:t>End</a:t>
            </a:r>
          </a:p>
          <a:p>
            <a:pPr marL="0" indent="0" algn="ctr">
              <a:lnSpc>
                <a:spcPct val="90000"/>
              </a:lnSpc>
              <a:spcBef>
                <a:spcPct val="10000"/>
              </a:spcBef>
              <a:buNone/>
            </a:pPr>
            <a:r>
              <a:rPr lang="en-US" dirty="0" smtClean="0"/>
              <a:t>Ctrl + </a:t>
            </a:r>
            <a:r>
              <a:rPr lang="en-US" dirty="0" smtClean="0">
                <a:sym typeface="Symbol" pitchFamily="18" charset="2"/>
              </a:rPr>
              <a:t></a:t>
            </a:r>
            <a:endParaRPr lang="en-US" sz="3600" dirty="0">
              <a:latin typeface="Matisse ITC" pitchFamily="82" charset="0"/>
              <a:ea typeface="+mj-ea"/>
              <a:cs typeface="+mj-cs"/>
              <a:sym typeface="Symbol" pitchFamily="18" charset="2"/>
            </a:endParaRPr>
          </a:p>
          <a:p>
            <a:pPr marL="0" indent="0" algn="ctr">
              <a:spcBef>
                <a:spcPct val="10000"/>
              </a:spcBef>
              <a:buNone/>
            </a:pPr>
            <a:r>
              <a:rPr lang="en-US" dirty="0" smtClean="0"/>
              <a:t>Ctrl + </a:t>
            </a:r>
            <a:r>
              <a:rPr lang="en-US" dirty="0" smtClean="0">
                <a:sym typeface="Symbol" pitchFamily="18" charset="2"/>
              </a:rPr>
              <a:t></a:t>
            </a:r>
          </a:p>
          <a:p>
            <a:pPr marL="0" indent="0" algn="ctr">
              <a:spcBef>
                <a:spcPct val="10000"/>
              </a:spcBef>
              <a:buNone/>
            </a:pPr>
            <a:r>
              <a:rPr lang="en-US" dirty="0" smtClean="0">
                <a:sym typeface="Symbol" pitchFamily="18" charset="2"/>
              </a:rPr>
              <a:t>Page Up</a:t>
            </a:r>
            <a:endParaRPr lang="en-US" sz="3600" dirty="0">
              <a:latin typeface="Matisse ITC" pitchFamily="82" charset="0"/>
              <a:ea typeface="+mj-ea"/>
              <a:cs typeface="+mj-cs"/>
              <a:sym typeface="Symbol" pitchFamily="18" charset="2"/>
            </a:endParaRPr>
          </a:p>
          <a:p>
            <a:pPr marL="0" indent="0" algn="ctr">
              <a:spcBef>
                <a:spcPct val="10000"/>
              </a:spcBef>
              <a:buNone/>
            </a:pPr>
            <a:r>
              <a:rPr lang="en-US" dirty="0" smtClean="0">
                <a:sym typeface="Symbol" pitchFamily="18" charset="2"/>
              </a:rPr>
              <a:t>Page Down</a:t>
            </a:r>
          </a:p>
          <a:p>
            <a:pPr marL="0" indent="0" algn="ctr">
              <a:spcBef>
                <a:spcPct val="10000"/>
              </a:spcBef>
              <a:buNone/>
            </a:pPr>
            <a:r>
              <a:rPr lang="en-US" dirty="0" smtClean="0"/>
              <a:t>Ctrl + Home</a:t>
            </a:r>
          </a:p>
          <a:p>
            <a:pPr marL="0" indent="0" algn="ctr">
              <a:spcBef>
                <a:spcPct val="10000"/>
              </a:spcBef>
              <a:buNone/>
            </a:pPr>
            <a:r>
              <a:rPr lang="en-US" dirty="0" smtClean="0"/>
              <a:t>Ctrl + End</a:t>
            </a:r>
            <a:endParaRPr lang="ru-RU" dirty="0" smtClean="0"/>
          </a:p>
          <a:p>
            <a:pPr marL="0" indent="0" algn="ctr">
              <a:buNone/>
            </a:pP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148064" y="1647923"/>
            <a:ext cx="3569568" cy="6050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5441547" y="1629277"/>
            <a:ext cx="3024336" cy="6050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ct val="10000"/>
              </a:spcBef>
            </a:pPr>
            <a:r>
              <a:rPr lang="en-US" dirty="0" smtClean="0">
                <a:latin typeface="Matisse ITC" pitchFamily="82" charset="0"/>
              </a:rPr>
              <a:t>– </a:t>
            </a:r>
            <a:r>
              <a:rPr lang="ru-RU" dirty="0" smtClean="0">
                <a:latin typeface="Matisse ITC" pitchFamily="82" charset="0"/>
              </a:rPr>
              <a:t>в начало строки</a:t>
            </a:r>
            <a:r>
              <a:rPr lang="en-US" dirty="0" smtClean="0">
                <a:latin typeface="Matisse ITC" pitchFamily="82" charset="0"/>
              </a:rPr>
              <a:t>  </a:t>
            </a:r>
            <a:endParaRPr lang="en-US" dirty="0">
              <a:latin typeface="Matisse ITC" pitchFamily="82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187624" y="2140329"/>
            <a:ext cx="3024336" cy="6050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ct val="10000"/>
              </a:spcBef>
            </a:pPr>
            <a:r>
              <a:rPr lang="ru-RU" dirty="0" smtClean="0">
                <a:latin typeface="Matisse ITC" pitchFamily="82" charset="0"/>
              </a:rPr>
              <a:t>в конец строки</a:t>
            </a:r>
            <a:r>
              <a:rPr lang="en-US" dirty="0" smtClean="0">
                <a:latin typeface="Matisse ITC" pitchFamily="82" charset="0"/>
              </a:rPr>
              <a:t>– </a:t>
            </a:r>
            <a:endParaRPr lang="en-US" dirty="0">
              <a:latin typeface="Matisse ITC" pitchFamily="82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755576" y="3212976"/>
            <a:ext cx="3024336" cy="6050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ct val="10000"/>
              </a:spcBef>
            </a:pPr>
            <a:r>
              <a:rPr lang="ru-RU" dirty="0" smtClean="0">
                <a:latin typeface="Matisse ITC" pitchFamily="82" charset="0"/>
              </a:rPr>
              <a:t>на слово влево </a:t>
            </a:r>
            <a:r>
              <a:rPr lang="en-US" dirty="0" smtClean="0">
                <a:latin typeface="Matisse ITC" pitchFamily="82" charset="0"/>
              </a:rPr>
              <a:t>– </a:t>
            </a:r>
            <a:endParaRPr lang="en-US" dirty="0">
              <a:latin typeface="Matisse ITC" pitchFamily="82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5586422" y="2852936"/>
            <a:ext cx="3131209" cy="5120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ct val="10000"/>
              </a:spcBef>
            </a:pPr>
            <a:r>
              <a:rPr lang="en-US" sz="3600" dirty="0">
                <a:latin typeface="Matisse ITC" pitchFamily="82" charset="0"/>
              </a:rPr>
              <a:t>–</a:t>
            </a:r>
            <a:r>
              <a:rPr lang="ru-RU" sz="3600" dirty="0">
                <a:latin typeface="Matisse ITC" pitchFamily="82" charset="0"/>
              </a:rPr>
              <a:t> на слово вправо</a:t>
            </a:r>
          </a:p>
          <a:p>
            <a:pPr>
              <a:spcBef>
                <a:spcPct val="10000"/>
              </a:spcBef>
            </a:pPr>
            <a:r>
              <a:rPr lang="en-US" sz="3600" dirty="0">
                <a:latin typeface="Matisse ITC" pitchFamily="82" charset="0"/>
              </a:rPr>
              <a:t> </a:t>
            </a:r>
            <a:endParaRPr lang="en-US" sz="3600" dirty="0">
              <a:latin typeface="Matisse ITC" pitchFamily="82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5292080" y="3818049"/>
            <a:ext cx="3851920" cy="65506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 algn="ctr">
              <a:spcBef>
                <a:spcPct val="10000"/>
              </a:spcBef>
              <a:buNone/>
              <a:defRPr sz="4400">
                <a:latin typeface="Matisse ITC" pitchFamily="82" charset="0"/>
                <a:ea typeface="+mj-ea"/>
                <a:cs typeface="+mj-cs"/>
              </a:defRPr>
            </a:lvl1pPr>
          </a:lstStyle>
          <a:p>
            <a:r>
              <a:rPr lang="en-US" sz="3600" dirty="0"/>
              <a:t>–</a:t>
            </a:r>
            <a:r>
              <a:rPr lang="ru-RU" sz="3600" dirty="0"/>
              <a:t>на экранную страницу вверх</a:t>
            </a:r>
            <a:r>
              <a:rPr lang="en-US" sz="3600" dirty="0"/>
              <a:t> </a:t>
            </a:r>
            <a:endParaRPr lang="en-US" sz="3600" dirty="0"/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323528" y="3933056"/>
            <a:ext cx="3384376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ct val="10000"/>
              </a:spcBef>
            </a:pPr>
            <a:r>
              <a:rPr lang="ru-RU" dirty="0" smtClean="0">
                <a:latin typeface="Matisse ITC" pitchFamily="82" charset="0"/>
              </a:rPr>
              <a:t>на экранную страницу вниз </a:t>
            </a:r>
            <a:r>
              <a:rPr lang="en-US" dirty="0" smtClean="0">
                <a:latin typeface="Matisse ITC" pitchFamily="82" charset="0"/>
              </a:rPr>
              <a:t>– </a:t>
            </a:r>
            <a:endParaRPr lang="en-US" dirty="0">
              <a:latin typeface="Matisse ITC" pitchFamily="82" charset="0"/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5693296" y="4737473"/>
            <a:ext cx="3024336" cy="6050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ct val="10000"/>
              </a:spcBef>
            </a:pPr>
            <a:r>
              <a:rPr lang="en-US" dirty="0" smtClean="0">
                <a:latin typeface="Matisse ITC" pitchFamily="82" charset="0"/>
              </a:rPr>
              <a:t>–</a:t>
            </a:r>
            <a:r>
              <a:rPr lang="ru-RU" dirty="0" smtClean="0">
                <a:latin typeface="Matisse ITC" pitchFamily="82" charset="0"/>
              </a:rPr>
              <a:t>в начало текста</a:t>
            </a:r>
            <a:r>
              <a:rPr lang="en-US" dirty="0" smtClean="0">
                <a:latin typeface="Matisse ITC" pitchFamily="82" charset="0"/>
              </a:rPr>
              <a:t> </a:t>
            </a:r>
            <a:endParaRPr lang="en-US" dirty="0">
              <a:latin typeface="Matisse ITC" pitchFamily="82" charset="0"/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780260" y="5229200"/>
            <a:ext cx="3024336" cy="6050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ct val="10000"/>
              </a:spcBef>
            </a:pPr>
            <a:r>
              <a:rPr lang="ru-RU" dirty="0" smtClean="0">
                <a:latin typeface="Matisse ITC" pitchFamily="82" charset="0"/>
              </a:rPr>
              <a:t>в начало текста</a:t>
            </a:r>
            <a:r>
              <a:rPr lang="en-US" dirty="0" smtClean="0">
                <a:latin typeface="Matisse ITC" pitchFamily="82" charset="0"/>
              </a:rPr>
              <a:t>– </a:t>
            </a:r>
            <a:endParaRPr lang="en-US" dirty="0">
              <a:latin typeface="Matisse ITC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476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Ежик\Desktop\для презентаций\фоны школьные 3\01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58" y="-13448"/>
            <a:ext cx="9126142" cy="6871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0"/>
            <a:ext cx="7772400" cy="1470025"/>
          </a:xfrm>
        </p:spPr>
        <p:txBody>
          <a:bodyPr/>
          <a:lstStyle/>
          <a:p>
            <a:r>
              <a:rPr lang="ru-RU" b="1" dirty="0"/>
              <a:t> </a:t>
            </a:r>
            <a:r>
              <a:rPr lang="ru-RU" b="1" dirty="0">
                <a:solidFill>
                  <a:srgbClr val="FF0000"/>
                </a:solidFill>
              </a:rPr>
              <a:t>Физкультминутка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8" name="Подзаголовок 7"/>
          <p:cNvSpPr>
            <a:spLocks noGrp="1"/>
          </p:cNvSpPr>
          <p:nvPr>
            <p:ph type="subTitle" idx="1"/>
          </p:nvPr>
        </p:nvSpPr>
        <p:spPr>
          <a:xfrm>
            <a:off x="418057" y="1268760"/>
            <a:ext cx="6098159" cy="4824536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А теперь представим, детки, Будто руки наши – ветки. Покачаем ими дружно, Словно ветер дует южный. Ветер стих. Вздохнули дружно. Нам </a:t>
            </a:r>
            <a:r>
              <a:rPr lang="ru-RU" dirty="0" smtClean="0">
                <a:solidFill>
                  <a:srgbClr val="002060"/>
                </a:solidFill>
                <a:hlinkClick r:id="rId3" tooltip="Разработки уроков"/>
              </a:rPr>
              <a:t>урок</a:t>
            </a:r>
            <a:r>
              <a:rPr lang="ru-RU" dirty="0" smtClean="0">
                <a:solidFill>
                  <a:srgbClr val="002060"/>
                </a:solidFill>
              </a:rPr>
              <a:t> продолжить нужно. Подравнялись, тихо сели И на доску посмотрели.</a:t>
            </a:r>
          </a:p>
          <a:p>
            <a:endParaRPr lang="ru-RU" dirty="0"/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0" y="5954981"/>
            <a:ext cx="7124328" cy="8939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/>
              <a:t> </a:t>
            </a:r>
            <a:r>
              <a:rPr lang="en-US" sz="2000" dirty="0" smtClean="0">
                <a:hlinkClick r:id="rId4"/>
              </a:rPr>
              <a:t>http://www.testsoch.com/fizkultminutki-v-stixax-na-urokax-informatiki/</a:t>
            </a:r>
            <a:endParaRPr lang="ru-RU" sz="2000" dirty="0">
              <a:solidFill>
                <a:srgbClr val="FF0000"/>
              </a:solidFill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3876226"/>
            <a:ext cx="3112784" cy="2939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3750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Ежик\Desktop\для презентаций\фоны школьные 3\01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58" y="-1"/>
            <a:ext cx="9126142" cy="6871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 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5" name="Picture 6" descr="novosti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861048"/>
            <a:ext cx="2985843" cy="2737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1259632" y="1058337"/>
            <a:ext cx="5688632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Практическая работа №7</a:t>
            </a:r>
            <a:br>
              <a:rPr kumimoji="0" lang="ru-RU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</a:br>
            <a:r>
              <a:rPr kumimoji="0" lang="ru-RU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Задания №1 - №5</a:t>
            </a: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584158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160</Words>
  <Application>Microsoft Office PowerPoint</Application>
  <PresentationFormat>Экран (4:3)</PresentationFormat>
  <Paragraphs>56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Обработка текстовой информации 5 класс</vt:lpstr>
      <vt:lpstr> </vt:lpstr>
      <vt:lpstr>ЭТАПЫ СОЗДАНИЯ ТЕКСТОВОГО ДОКУМЕНТА</vt:lpstr>
      <vt:lpstr>РЕДАКТИРОВАНИЕ  ТЕКСТА</vt:lpstr>
      <vt:lpstr>Текстовые редакторы -  программы, предназначенные для создания простых сообщений и текстов, позволяющие  автоматически       находить в тексте заданное слово,      заменять во всем тексте одно слово другим.   </vt:lpstr>
      <vt:lpstr>Текстовые редакторы -  программы, предназначенные для создания простых сообщений и текстов.  </vt:lpstr>
      <vt:lpstr>Для перемещения по всему  документу предназначены  специальные комбинации клавиш. </vt:lpstr>
      <vt:lpstr> Физкультминутка</vt:lpstr>
      <vt:lpstr> </vt:lpstr>
      <vt:lpstr>Домашнее задание  § 2.9 (стр. 86 – 87) РТ: №33,34 стр. 31 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Обработка текстовой информации</dc:title>
  <dc:creator>Ежик</dc:creator>
  <cp:lastModifiedBy>Ежик</cp:lastModifiedBy>
  <cp:revision>13</cp:revision>
  <dcterms:created xsi:type="dcterms:W3CDTF">2013-07-16T18:45:00Z</dcterms:created>
  <dcterms:modified xsi:type="dcterms:W3CDTF">2013-07-16T20:03:36Z</dcterms:modified>
</cp:coreProperties>
</file>