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8" r:id="rId5"/>
    <p:sldId id="258" r:id="rId6"/>
    <p:sldId id="259" r:id="rId7"/>
    <p:sldId id="260" r:id="rId8"/>
    <p:sldId id="261" r:id="rId9"/>
    <p:sldId id="266" r:id="rId10"/>
    <p:sldId id="267" r:id="rId11"/>
    <p:sldId id="271" r:id="rId12"/>
    <p:sldId id="262" r:id="rId13"/>
    <p:sldId id="263" r:id="rId14"/>
    <p:sldId id="264" r:id="rId15"/>
    <p:sldId id="270" r:id="rId16"/>
    <p:sldId id="269" r:id="rId17"/>
    <p:sldId id="272" r:id="rId18"/>
    <p:sldId id="273" r:id="rId19"/>
    <p:sldId id="274" r:id="rId20"/>
    <p:sldId id="276" r:id="rId21"/>
    <p:sldId id="277" r:id="rId22"/>
    <p:sldId id="283" r:id="rId23"/>
    <p:sldId id="288" r:id="rId24"/>
    <p:sldId id="275" r:id="rId25"/>
    <p:sldId id="278" r:id="rId26"/>
    <p:sldId id="279" r:id="rId27"/>
    <p:sldId id="280" r:id="rId28"/>
    <p:sldId id="281" r:id="rId29"/>
    <p:sldId id="282" r:id="rId30"/>
    <p:sldId id="284" r:id="rId31"/>
    <p:sldId id="285" r:id="rId32"/>
    <p:sldId id="286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78CF-4B8D-4304-8A15-39F3F0CA7AAC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E9885-31E2-4AFE-8F84-ACAA23BC92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78CF-4B8D-4304-8A15-39F3F0CA7AAC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E9885-31E2-4AFE-8F84-ACAA23BC92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78CF-4B8D-4304-8A15-39F3F0CA7AAC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E9885-31E2-4AFE-8F84-ACAA23BC92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78CF-4B8D-4304-8A15-39F3F0CA7AAC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E9885-31E2-4AFE-8F84-ACAA23BC92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78CF-4B8D-4304-8A15-39F3F0CA7AAC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E9885-31E2-4AFE-8F84-ACAA23BC92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78CF-4B8D-4304-8A15-39F3F0CA7AAC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E9885-31E2-4AFE-8F84-ACAA23BC92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78CF-4B8D-4304-8A15-39F3F0CA7AAC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E9885-31E2-4AFE-8F84-ACAA23BC92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78CF-4B8D-4304-8A15-39F3F0CA7AAC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E9885-31E2-4AFE-8F84-ACAA23BC92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78CF-4B8D-4304-8A15-39F3F0CA7AAC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E9885-31E2-4AFE-8F84-ACAA23BC92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78CF-4B8D-4304-8A15-39F3F0CA7AAC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E9885-31E2-4AFE-8F84-ACAA23BC92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78CF-4B8D-4304-8A15-39F3F0CA7AAC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E9885-31E2-4AFE-8F84-ACAA23BC92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F78CF-4B8D-4304-8A15-39F3F0CA7AAC}" type="datetimeFigureOut">
              <a:rPr lang="ru-RU" smtClean="0"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E9885-31E2-4AFE-8F84-ACAA23BC926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785926"/>
            <a:ext cx="9144000" cy="2071702"/>
          </a:xfrm>
        </p:spPr>
        <p:txBody>
          <a:bodyPr>
            <a:normAutofit/>
          </a:bodyPr>
          <a:lstStyle/>
          <a:p>
            <a:r>
              <a:rPr lang="ru-RU" b="1" dirty="0" smtClean="0"/>
              <a:t>Подготовка к ГИА по информатике</a:t>
            </a:r>
            <a:br>
              <a:rPr lang="ru-RU" b="1" dirty="0" smtClean="0"/>
            </a:br>
            <a:r>
              <a:rPr lang="ru-RU" b="1" dirty="0" smtClean="0"/>
              <a:t>ЛОГИКА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29224" y="3571876"/>
            <a:ext cx="3714776" cy="2614634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chemeClr val="tx1"/>
                </a:solidFill>
              </a:rPr>
              <a:t>Учитель информатики </a:t>
            </a:r>
          </a:p>
          <a:p>
            <a:pPr algn="l"/>
            <a:r>
              <a:rPr lang="ru-RU" sz="2800" b="1" dirty="0" smtClean="0">
                <a:solidFill>
                  <a:schemeClr val="tx1"/>
                </a:solidFill>
              </a:rPr>
              <a:t>МОУ «СОШ № 106»</a:t>
            </a:r>
          </a:p>
          <a:p>
            <a:pPr algn="l"/>
            <a:r>
              <a:rPr lang="ru-RU" sz="2800" b="1" dirty="0" err="1" smtClean="0">
                <a:solidFill>
                  <a:schemeClr val="tx1"/>
                </a:solidFill>
              </a:rPr>
              <a:t>Фандина</a:t>
            </a:r>
            <a:r>
              <a:rPr lang="ru-RU" sz="2800" b="1" dirty="0" smtClean="0">
                <a:solidFill>
                  <a:schemeClr val="tx1"/>
                </a:solidFill>
              </a:rPr>
              <a:t> Н.С.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Составим для каждого имени логическое</a:t>
            </a:r>
          </a:p>
          <a:p>
            <a:pPr>
              <a:buNone/>
            </a:pPr>
            <a:r>
              <a:rPr lang="ru-RU" dirty="0" smtClean="0"/>
              <a:t>выражение: </a:t>
            </a:r>
          </a:p>
          <a:p>
            <a:pPr>
              <a:buNone/>
            </a:pPr>
            <a:r>
              <a:rPr lang="ru-RU" dirty="0" smtClean="0"/>
              <a:t>1. </a:t>
            </a:r>
            <a:r>
              <a:rPr lang="ru-RU" b="1" dirty="0" smtClean="0"/>
              <a:t>Елена - </a:t>
            </a:r>
            <a:r>
              <a:rPr lang="ru-RU" dirty="0" smtClean="0"/>
              <a:t>третья буква гласная - это ИСТИНА</a:t>
            </a:r>
          </a:p>
          <a:p>
            <a:pPr>
              <a:buNone/>
            </a:pPr>
            <a:r>
              <a:rPr lang="ru-RU" dirty="0" smtClean="0"/>
              <a:t>(1), последняя буква гласная - ИСТИНА (1). </a:t>
            </a:r>
          </a:p>
          <a:p>
            <a:pPr>
              <a:buNone/>
            </a:pPr>
            <a:r>
              <a:rPr lang="ru-RU" dirty="0" smtClean="0"/>
              <a:t>Теперь запишем выражение, данное в задании</a:t>
            </a:r>
          </a:p>
          <a:p>
            <a:pPr>
              <a:buNone/>
            </a:pPr>
            <a:r>
              <a:rPr lang="ru-RU" dirty="0" err="1" smtClean="0"/>
              <a:t>символьно</a:t>
            </a:r>
            <a:r>
              <a:rPr lang="ru-RU" dirty="0" smtClean="0"/>
              <a:t>:  </a:t>
            </a:r>
            <a:r>
              <a:rPr lang="ru-RU" b="1" dirty="0" smtClean="0"/>
              <a:t>1 V ¬1=1V0=1.</a:t>
            </a:r>
            <a:r>
              <a:rPr lang="ru-RU" dirty="0" smtClean="0"/>
              <a:t> Получили, что это</a:t>
            </a:r>
          </a:p>
          <a:p>
            <a:pPr>
              <a:buNone/>
            </a:pPr>
            <a:r>
              <a:rPr lang="ru-RU" dirty="0" smtClean="0"/>
              <a:t>выражение ИСТИНО. Нам не подходит.</a:t>
            </a:r>
          </a:p>
          <a:p>
            <a:pPr>
              <a:buNone/>
            </a:pPr>
            <a:r>
              <a:rPr lang="ru-RU" dirty="0" smtClean="0"/>
              <a:t>2</a:t>
            </a:r>
            <a:r>
              <a:rPr lang="ru-RU" b="1" dirty="0" smtClean="0"/>
              <a:t>. Татьяна </a:t>
            </a:r>
            <a:r>
              <a:rPr lang="ru-RU" dirty="0" smtClean="0"/>
              <a:t>– </a:t>
            </a:r>
            <a:r>
              <a:rPr lang="ru-RU" b="1" dirty="0" smtClean="0"/>
              <a:t>0</a:t>
            </a:r>
            <a:r>
              <a:rPr lang="ru-RU" b="1" dirty="0" smtClean="0"/>
              <a:t> V ¬1 = 0 V 0 = 0 </a:t>
            </a:r>
            <a:r>
              <a:rPr lang="ru-RU" dirty="0" smtClean="0"/>
              <a:t>(подходит)</a:t>
            </a:r>
          </a:p>
          <a:p>
            <a:pPr>
              <a:buNone/>
            </a:pPr>
            <a:r>
              <a:rPr lang="ru-RU" dirty="0" smtClean="0"/>
              <a:t>3. </a:t>
            </a:r>
            <a:r>
              <a:rPr lang="ru-RU" b="1" dirty="0" smtClean="0"/>
              <a:t>Максим -  0 </a:t>
            </a:r>
            <a:r>
              <a:rPr lang="ru-RU" b="1" dirty="0" smtClean="0"/>
              <a:t>V ¬0 = 0 V 1 = 1 </a:t>
            </a:r>
            <a:r>
              <a:rPr lang="ru-RU" dirty="0" smtClean="0"/>
              <a:t>(не подходит)</a:t>
            </a:r>
          </a:p>
          <a:p>
            <a:pPr>
              <a:buNone/>
            </a:pPr>
            <a:r>
              <a:rPr lang="ru-RU" dirty="0" smtClean="0"/>
              <a:t>4. </a:t>
            </a:r>
            <a:r>
              <a:rPr lang="ru-RU" b="1" dirty="0" smtClean="0"/>
              <a:t>Станислав  -  1 </a:t>
            </a:r>
            <a:r>
              <a:rPr lang="ru-RU" b="1" dirty="0" smtClean="0"/>
              <a:t>V ¬0 = 1 V 1 = 1 </a:t>
            </a:r>
            <a:r>
              <a:rPr lang="ru-RU" dirty="0" smtClean="0"/>
              <a:t>(не подходит)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 №7 требует внимания и логического мышления</a:t>
            </a:r>
            <a:endParaRPr lang="ru-RU" dirty="0"/>
          </a:p>
        </p:txBody>
      </p:sp>
      <p:pic>
        <p:nvPicPr>
          <p:cNvPr id="1026" name="Picture 2" descr="C:\Documents and Settings\Фандин\Мои документы\Мои рисунки\no19_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928802"/>
            <a:ext cx="8183937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65722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Пример 1: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Ваня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шифрует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русские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слова,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записывая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вместо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каждой буквы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её номер в алфавите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(без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пробелов). Номера букв даны в таблице.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Некоторые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шифровки можно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расшифровать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несколькими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способами.</a:t>
            </a:r>
          </a:p>
          <a:p>
            <a:pPr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Например, 311333 может означать «ВАЛЯ», может – «ЭЛЯ», а может –</a:t>
            </a:r>
          </a:p>
          <a:p>
            <a:pPr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«ВААВВВ».</a:t>
            </a: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Даны четыре шифровки:</a:t>
            </a: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3135420</a:t>
            </a: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2102030</a:t>
            </a: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1331320</a:t>
            </a: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2033510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Только одна из них расшифровывается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единственным способом.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Найдите её и расшифруйте.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Получившееся слово запишите в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качестве ответа.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229600" cy="628654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Рассмотрим каждый шифр.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3135420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начнем с конца, так как номер 0 не имеет ни одна буква в алфавите, то последняя буква будет под номером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«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»; предпоследняя буква будет иметь номер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так как с номером 54 буквы быть не может, значит – это буква «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»; дальше буквы с номером 35 тоже нет, соответственно следующая буква будет с номером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это «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»; остаются три цифры 313, а это уже либо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это буквы «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и «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либо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это буквы «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и «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а это уже расшифровка двумя способами – «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ВЛДГТ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или «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ЭВДГТ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 Нам не подходит.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686800" cy="5697559"/>
          </a:xfrm>
        </p:spPr>
        <p:txBody>
          <a:bodyPr/>
          <a:lstStyle/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Аналогично решаем дальше:</a:t>
            </a:r>
          </a:p>
          <a:p>
            <a:pPr marL="514350" indent="-51435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 startAt="2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2102030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«2 10 20 30»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«БИТЬ» - подходит</a:t>
            </a:r>
          </a:p>
          <a:p>
            <a:pPr marL="514350" indent="-51435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 startAt="3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1331320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«13 31 3 202 или «13 3 13 20» «ЛЭВТ», «ЛВЛТ»… не подходит</a:t>
            </a:r>
          </a:p>
          <a:p>
            <a:pPr marL="514350" indent="-51435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 2033510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«20 33 5 10» или «20 3 3 5 10» «ТЯДИ», «ТВВДИ» – не подходит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401080" cy="60722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u="sng" dirty="0" smtClean="0"/>
              <a:t>Пример 2: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Ваня шифрует  русские слова, записывая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вместо каждой буквы её номер в алфавите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(без пробелов). </a:t>
            </a:r>
            <a:r>
              <a:rPr lang="ru-RU" dirty="0" smtClean="0"/>
              <a:t>Даны </a:t>
            </a:r>
            <a:r>
              <a:rPr lang="ru-RU" dirty="0"/>
              <a:t>четыре шифровки: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/>
              <a:t>3113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/>
              <a:t>9212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/>
              <a:t>6810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2641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Только одна из них расшифровывается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единственным способом.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401080" cy="621510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3113 – </a:t>
            </a:r>
            <a:r>
              <a:rPr lang="ru-RU" dirty="0" smtClean="0"/>
              <a:t>«3 1 1 3», «31 13»… - не подходит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b="1" dirty="0" smtClean="0"/>
              <a:t>2.   9212 </a:t>
            </a:r>
            <a:r>
              <a:rPr lang="ru-RU" dirty="0" smtClean="0"/>
              <a:t>– «9 21 2», «9 1 12»… - не подходит</a:t>
            </a:r>
          </a:p>
          <a:p>
            <a:pPr marL="514350" indent="-514350">
              <a:buNone/>
            </a:pPr>
            <a:endParaRPr lang="ru-RU" b="1" dirty="0"/>
          </a:p>
          <a:p>
            <a:pPr marL="514350" indent="-514350">
              <a:buNone/>
            </a:pPr>
            <a:r>
              <a:rPr lang="ru-RU" b="1" dirty="0" smtClean="0"/>
              <a:t>3.   6810 – </a:t>
            </a:r>
            <a:r>
              <a:rPr lang="ru-RU" dirty="0" smtClean="0"/>
              <a:t>«6 8 10» – подходит</a:t>
            </a:r>
          </a:p>
          <a:p>
            <a:pPr marL="514350" indent="-514350">
              <a:buNone/>
            </a:pPr>
            <a:endParaRPr lang="ru-RU" b="1" dirty="0"/>
          </a:p>
          <a:p>
            <a:pPr marL="514350" indent="-514350">
              <a:buNone/>
            </a:pPr>
            <a:r>
              <a:rPr lang="ru-RU" b="1" dirty="0" smtClean="0"/>
              <a:t>4.  2641 – </a:t>
            </a:r>
            <a:r>
              <a:rPr lang="ru-RU" dirty="0" smtClean="0"/>
              <a:t>«26 4 1», «2 6 4 1»… не подходит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do.gendocs.ru/pars_docs/tw_refs/360/359418/359418_html_m4641063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214422"/>
            <a:ext cx="7143800" cy="551105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Задание № 12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0"/>
            <a:ext cx="840108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u="sng" dirty="0" smtClean="0"/>
              <a:t>Пример 1:</a:t>
            </a:r>
          </a:p>
          <a:p>
            <a:pPr>
              <a:buNone/>
            </a:pPr>
            <a:r>
              <a:rPr lang="ru-RU" dirty="0" smtClean="0"/>
              <a:t>Представлен фрагмент базы данных: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Сколько записей удовлетворяют условию:</a:t>
            </a:r>
          </a:p>
          <a:p>
            <a:pPr algn="ctr">
              <a:buNone/>
            </a:pPr>
            <a:r>
              <a:rPr lang="ru-RU" b="1" dirty="0" smtClean="0"/>
              <a:t>(Английский язык </a:t>
            </a:r>
            <a:r>
              <a:rPr lang="en-US" b="1" dirty="0" smtClean="0"/>
              <a:t>&gt; 80</a:t>
            </a:r>
            <a:r>
              <a:rPr lang="ru-RU" b="1" dirty="0" smtClean="0"/>
              <a:t>) или </a:t>
            </a:r>
          </a:p>
          <a:p>
            <a:pPr algn="ctr">
              <a:buNone/>
            </a:pPr>
            <a:r>
              <a:rPr lang="ru-RU" b="1" dirty="0" smtClean="0"/>
              <a:t>(Обществознание</a:t>
            </a:r>
            <a:r>
              <a:rPr lang="en-US" b="1" dirty="0" smtClean="0"/>
              <a:t> &gt;=</a:t>
            </a:r>
            <a:r>
              <a:rPr lang="ru-RU" b="1" dirty="0" smtClean="0"/>
              <a:t> 90)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214422"/>
          <a:ext cx="7858180" cy="3643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3720"/>
                <a:gridCol w="819486"/>
                <a:gridCol w="1428760"/>
                <a:gridCol w="1214446"/>
                <a:gridCol w="785818"/>
                <a:gridCol w="1785950"/>
              </a:tblGrid>
              <a:tr h="135732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фамилия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Английский язык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Русский язык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математика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обществознание</a:t>
                      </a:r>
                      <a:endParaRPr lang="ru-RU" sz="2400" dirty="0"/>
                    </a:p>
                  </a:txBody>
                  <a:tcPr/>
                </a:tc>
              </a:tr>
              <a:tr h="43067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Васильев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78</a:t>
                      </a:r>
                      <a:endParaRPr lang="ru-RU" sz="2400" dirty="0"/>
                    </a:p>
                  </a:txBody>
                  <a:tcPr/>
                </a:tc>
              </a:tr>
              <a:tr h="43067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Смирнова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Ж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90</a:t>
                      </a:r>
                      <a:endParaRPr lang="ru-RU" sz="2400" dirty="0"/>
                    </a:p>
                  </a:txBody>
                  <a:tcPr/>
                </a:tc>
              </a:tr>
              <a:tr h="430679"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Игоренко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Ж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44</a:t>
                      </a:r>
                      <a:endParaRPr lang="ru-RU" sz="2400" dirty="0"/>
                    </a:p>
                  </a:txBody>
                  <a:tcPr/>
                </a:tc>
              </a:tr>
              <a:tr h="430679"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Горбушкин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62</a:t>
                      </a:r>
                      <a:endParaRPr lang="ru-RU" sz="2400" dirty="0"/>
                    </a:p>
                  </a:txBody>
                  <a:tcPr/>
                </a:tc>
              </a:tr>
              <a:tr h="43067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Матросов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68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Алгебра высказываний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была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разработана для того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чтобы можно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было</a:t>
            </a:r>
          </a:p>
          <a:p>
            <a:pPr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пределять истинность или ложность</a:t>
            </a:r>
          </a:p>
          <a:p>
            <a:pPr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оставных высказываний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не вникая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pPr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х содержание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Основы алгебры логики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572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Решение:</a:t>
            </a:r>
          </a:p>
          <a:p>
            <a:pPr marL="514350" indent="-514350">
              <a:buAutoNum type="arabicPeriod"/>
            </a:pPr>
            <a:r>
              <a:rPr lang="ru-RU" dirty="0" smtClean="0"/>
              <a:t>Логическое выражение  </a:t>
            </a:r>
            <a:r>
              <a:rPr lang="ru-RU" b="1" dirty="0" smtClean="0"/>
              <a:t>(Английский язык </a:t>
            </a:r>
            <a:r>
              <a:rPr lang="en-US" b="1" dirty="0" smtClean="0"/>
              <a:t>&gt; 80</a:t>
            </a:r>
            <a:r>
              <a:rPr lang="ru-RU" b="1" dirty="0" smtClean="0"/>
              <a:t>) или (Обществознание</a:t>
            </a:r>
            <a:r>
              <a:rPr lang="en-US" b="1" dirty="0" smtClean="0"/>
              <a:t> &gt;=</a:t>
            </a:r>
            <a:r>
              <a:rPr lang="ru-RU" b="1" dirty="0" smtClean="0"/>
              <a:t> 90) </a:t>
            </a:r>
            <a:r>
              <a:rPr lang="ru-RU" dirty="0" smtClean="0"/>
              <a:t>примет значение </a:t>
            </a:r>
            <a:r>
              <a:rPr lang="ru-RU" b="1" dirty="0" smtClean="0"/>
              <a:t>ИСТИНА</a:t>
            </a:r>
            <a:r>
              <a:rPr lang="ru-RU" dirty="0" smtClean="0"/>
              <a:t>, если истинным будет хотя бы одно из двух высказываний.</a:t>
            </a:r>
          </a:p>
          <a:p>
            <a:pPr marL="514350" indent="-514350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2. Обозначим высказывание </a:t>
            </a:r>
            <a:r>
              <a:rPr lang="ru-RU" b="1" dirty="0" smtClean="0"/>
              <a:t>(Английский язык </a:t>
            </a:r>
            <a:r>
              <a:rPr lang="en-US" b="1" dirty="0" smtClean="0"/>
              <a:t>&gt; 80</a:t>
            </a:r>
            <a:r>
              <a:rPr lang="ru-RU" b="1" dirty="0" smtClean="0"/>
              <a:t>)  - «А», </a:t>
            </a:r>
            <a:r>
              <a:rPr lang="ru-RU" dirty="0" smtClean="0"/>
              <a:t>высказывание </a:t>
            </a:r>
            <a:r>
              <a:rPr lang="ru-RU" b="1" dirty="0" smtClean="0"/>
              <a:t>(Обществознание</a:t>
            </a:r>
            <a:r>
              <a:rPr lang="en-US" b="1" dirty="0" smtClean="0"/>
              <a:t> &gt;=</a:t>
            </a:r>
            <a:r>
              <a:rPr lang="ru-RU" b="1" dirty="0" smtClean="0"/>
              <a:t> 90)  - «В»</a:t>
            </a:r>
            <a:r>
              <a:rPr lang="ru-RU" dirty="0" smtClean="0"/>
              <a:t> и составим таблицу истинности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8715375" cy="657225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Логическому выражению удовлетворяют три записи – 1, 2 и 5. </a:t>
            </a:r>
            <a:r>
              <a:rPr lang="ru-RU" b="1" dirty="0" smtClean="0"/>
              <a:t>Ответ: 3</a:t>
            </a:r>
            <a:endParaRPr lang="ru-RU" b="1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928670"/>
          <a:ext cx="7858180" cy="3684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3720"/>
                <a:gridCol w="1248114"/>
                <a:gridCol w="1500198"/>
                <a:gridCol w="714380"/>
                <a:gridCol w="785818"/>
                <a:gridCol w="1785950"/>
              </a:tblGrid>
              <a:tr h="139843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фамилия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Английский язык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обществознание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А</a:t>
                      </a:r>
                      <a:r>
                        <a:rPr lang="ru-RU" sz="2400" baseline="0" dirty="0" smtClean="0"/>
                        <a:t> ИЛИ В</a:t>
                      </a:r>
                      <a:endParaRPr lang="ru-RU" sz="2400" dirty="0"/>
                    </a:p>
                  </a:txBody>
                  <a:tcPr/>
                </a:tc>
              </a:tr>
              <a:tr h="33296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Васильев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</a:tr>
              <a:tr h="33296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Смирнова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</a:tr>
              <a:tr h="332960"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Игоренко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</a:tr>
              <a:tr h="332960"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Горбушкин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</a:tr>
              <a:tr h="33296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Матросов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u="sng" dirty="0" smtClean="0"/>
              <a:t>Пример 2:</a:t>
            </a:r>
          </a:p>
          <a:p>
            <a:pPr>
              <a:buNone/>
            </a:pPr>
            <a:r>
              <a:rPr lang="ru-RU" dirty="0" smtClean="0"/>
              <a:t>Дан фрагмент базы данных: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Сколько </a:t>
            </a:r>
            <a:r>
              <a:rPr lang="ru-RU" dirty="0"/>
              <a:t>записей в данном фрагменте удовлетворяют </a:t>
            </a:r>
            <a:r>
              <a:rPr lang="ru-RU" dirty="0" smtClean="0"/>
              <a:t>условию: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928670"/>
          <a:ext cx="8429685" cy="4610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3250"/>
                <a:gridCol w="1902546"/>
                <a:gridCol w="1843955"/>
                <a:gridCol w="2809934"/>
              </a:tblGrid>
              <a:tr h="78581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Название планеты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Орбитальная скорость, км/с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Средний радиус, км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Наличие атмосферы</a:t>
                      </a:r>
                      <a:endParaRPr lang="ru-RU" sz="2000" dirty="0"/>
                    </a:p>
                  </a:txBody>
                  <a:tcPr/>
                </a:tc>
              </a:tr>
              <a:tr h="42493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Меркурий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47,9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2440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Следы</a:t>
                      </a:r>
                      <a:endParaRPr lang="ru-RU" sz="2000" dirty="0"/>
                    </a:p>
                  </a:txBody>
                  <a:tcPr/>
                </a:tc>
              </a:tr>
              <a:tr h="42493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Венера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6050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Очень плотна</a:t>
                      </a:r>
                      <a:endParaRPr lang="ru-RU" sz="2000" dirty="0"/>
                    </a:p>
                  </a:txBody>
                  <a:tcPr/>
                </a:tc>
              </a:tr>
              <a:tr h="42493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Земля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29,8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6371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Плотная</a:t>
                      </a:r>
                      <a:endParaRPr lang="ru-RU" sz="2000" dirty="0"/>
                    </a:p>
                  </a:txBody>
                  <a:tcPr/>
                </a:tc>
              </a:tr>
              <a:tr h="42493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Марс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24,1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3397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Разреженная</a:t>
                      </a:r>
                      <a:endParaRPr lang="ru-RU" sz="2000" dirty="0"/>
                    </a:p>
                  </a:txBody>
                  <a:tcPr/>
                </a:tc>
              </a:tr>
              <a:tr h="42493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Юпитер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13,1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69900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Очень плотна</a:t>
                      </a:r>
                      <a:endParaRPr lang="ru-RU" sz="2000" dirty="0"/>
                    </a:p>
                  </a:txBody>
                  <a:tcPr/>
                </a:tc>
              </a:tr>
              <a:tr h="42493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Сатурн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9,6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58000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Очень плотна</a:t>
                      </a:r>
                      <a:endParaRPr lang="ru-RU" sz="2000" dirty="0"/>
                    </a:p>
                  </a:txBody>
                  <a:tcPr/>
                </a:tc>
              </a:tr>
              <a:tr h="42493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Уран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6,8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25400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Очень плотна</a:t>
                      </a:r>
                      <a:endParaRPr lang="ru-RU" sz="2000" dirty="0"/>
                    </a:p>
                  </a:txBody>
                  <a:tcPr/>
                </a:tc>
              </a:tr>
              <a:tr h="42493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Нептун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5,4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24300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Очень плотна</a:t>
                      </a:r>
                      <a:endParaRPr lang="ru-RU" sz="2000" dirty="0"/>
                    </a:p>
                  </a:txBody>
                  <a:tcPr/>
                </a:tc>
              </a:tr>
              <a:tr h="42493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Плутон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4,7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1140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Очень плотна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(Наличие атмосферы = «Очень </a:t>
            </a:r>
            <a:r>
              <a:rPr lang="ru-RU" b="1" dirty="0" err="1" smtClean="0"/>
              <a:t>плотн</a:t>
            </a:r>
            <a:r>
              <a:rPr lang="ru-RU" b="1" dirty="0" smtClean="0"/>
              <a:t>.») И (Средний радиус, км &gt; 10000)?</a:t>
            </a:r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r>
              <a:rPr lang="ru-RU" dirty="0" smtClean="0"/>
              <a:t>Логическому выражению удовлетворяют четыре записи – 5, 6, 7 и 8. </a:t>
            </a:r>
            <a:r>
              <a:rPr lang="ru-RU" b="1" dirty="0" smtClean="0"/>
              <a:t>Ответ: 4</a:t>
            </a:r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000109"/>
          <a:ext cx="8358245" cy="4795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9345"/>
                <a:gridCol w="1314841"/>
                <a:gridCol w="2138139"/>
                <a:gridCol w="892628"/>
                <a:gridCol w="892628"/>
                <a:gridCol w="1460664"/>
              </a:tblGrid>
              <a:tr h="99670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Название планеты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Средний радиус, </a:t>
                      </a:r>
                      <a:r>
                        <a:rPr lang="ru-RU" sz="2000" dirty="0" smtClean="0"/>
                        <a:t>км - 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Наличие </a:t>
                      </a:r>
                      <a:r>
                        <a:rPr lang="ru-RU" sz="2000" dirty="0" smtClean="0"/>
                        <a:t>атмосферы - 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А и В</a:t>
                      </a:r>
                      <a:endParaRPr lang="ru-RU" sz="2400" dirty="0"/>
                    </a:p>
                  </a:txBody>
                  <a:tcPr/>
                </a:tc>
              </a:tr>
              <a:tr h="42107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Меркурий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2440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Следы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42107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Венера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6050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Очень плотна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42107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Земля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6371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Плотная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42107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Марс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3397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Разреженная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42107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Юпитер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69900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Очень плотна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42107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Сатурн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58000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Очень плотна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42107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Уран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25400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Очень плотна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42107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Нептун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24300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Очень плотна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42107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Плутон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1140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Очень плотна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blog.sergeichuksin.com/wp-content/uploads/2010/02/2364647117_250244161f_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357166"/>
            <a:ext cx="6072230" cy="607223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ru-RU" dirty="0" smtClean="0"/>
              <a:t>Задание  № 18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65722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u="sng" dirty="0" smtClean="0"/>
              <a:t>Пример 1:</a:t>
            </a:r>
          </a:p>
          <a:p>
            <a:pPr indent="342900">
              <a:buNone/>
            </a:pPr>
            <a:r>
              <a:rPr lang="ru-RU" dirty="0" smtClean="0"/>
              <a:t>В </a:t>
            </a:r>
            <a:r>
              <a:rPr lang="ru-RU" dirty="0"/>
              <a:t>таблице приведены запросы к </a:t>
            </a:r>
            <a:r>
              <a:rPr lang="ru-RU" dirty="0" smtClean="0"/>
              <a:t>поисковому серверу</a:t>
            </a:r>
            <a:r>
              <a:rPr lang="ru-RU" dirty="0"/>
              <a:t>. </a:t>
            </a:r>
            <a:r>
              <a:rPr lang="ru-RU" dirty="0" smtClean="0"/>
              <a:t>Расположите обозначения </a:t>
            </a:r>
            <a:r>
              <a:rPr lang="ru-RU" dirty="0"/>
              <a:t>запросов в порядке </a:t>
            </a:r>
            <a:r>
              <a:rPr lang="ru-RU" b="1" dirty="0"/>
              <a:t>возрастания количества страниц, </a:t>
            </a:r>
            <a:r>
              <a:rPr lang="ru-RU" b="1" dirty="0" smtClean="0"/>
              <a:t>которые </a:t>
            </a:r>
            <a:r>
              <a:rPr lang="ru-RU" dirty="0" smtClean="0"/>
              <a:t>найдёт </a:t>
            </a:r>
            <a:r>
              <a:rPr lang="ru-RU" dirty="0"/>
              <a:t>поисковый сервер по каждому запросу.</a:t>
            </a:r>
          </a:p>
          <a:p>
            <a:pPr indent="342900">
              <a:buNone/>
            </a:pPr>
            <a:r>
              <a:rPr lang="ru-RU" dirty="0"/>
              <a:t>Для обозначения логической операции «ИЛИ» в запросе </a:t>
            </a:r>
            <a:r>
              <a:rPr lang="ru-RU" dirty="0" smtClean="0"/>
              <a:t>используется символ </a:t>
            </a:r>
            <a:r>
              <a:rPr lang="ru-RU" dirty="0"/>
              <a:t>|, а для логической операции «И» – </a:t>
            </a:r>
            <a:r>
              <a:rPr lang="ru-RU" dirty="0" smtClean="0"/>
              <a:t>&amp;.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b="1" dirty="0"/>
              <a:t>А) Пушкин | Евгений | Онегин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/>
              <a:t>Б) Пушкин | Онегин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/>
              <a:t>В) Пушкин &amp; Евгений &amp; Онегин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/>
              <a:t>Г) Пушкин &amp; Онегин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401080" cy="650083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Решение:</a:t>
            </a:r>
          </a:p>
          <a:p>
            <a:pPr indent="342900">
              <a:buNone/>
            </a:pPr>
            <a:r>
              <a:rPr lang="ru-RU" sz="3600" dirty="0" smtClean="0"/>
              <a:t>Максимальное количество страниц найдено по запросу А, в котором больше слов и все они связаны  логической операцией ИЛИ, так как в этом случае сервер найдёт страницы, на которых есть хотя бы одно слово из трёх.</a:t>
            </a:r>
          </a:p>
          <a:p>
            <a:pPr indent="342900">
              <a:buNone/>
            </a:pPr>
            <a:endParaRPr lang="ru-RU" sz="3600" b="1" dirty="0" smtClean="0"/>
          </a:p>
          <a:p>
            <a:pPr indent="342900">
              <a:buNone/>
            </a:pPr>
            <a:r>
              <a:rPr lang="ru-RU" sz="3600" b="1" dirty="0" smtClean="0"/>
              <a:t>А) Пушкин | Евгений | Онегин</a:t>
            </a:r>
          </a:p>
          <a:p>
            <a:pPr indent="342900">
              <a:buNone/>
            </a:pPr>
            <a:endParaRPr lang="ru-RU" sz="3600" dirty="0" smtClean="0"/>
          </a:p>
          <a:p>
            <a:pPr indent="342900"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r>
              <a:rPr lang="ru-RU" sz="3600" dirty="0" smtClean="0"/>
              <a:t>Минимальное количество страниц будет найдено по запросу В, в котором больше слов и они связаны логической операцией И, так как результатом поиска будут страницы, содержащие одновременно все три слова.</a:t>
            </a:r>
          </a:p>
          <a:p>
            <a:pPr algn="ctr">
              <a:buNone/>
            </a:pPr>
            <a:r>
              <a:rPr lang="ru-RU" b="1" dirty="0" smtClean="0"/>
              <a:t>      </a:t>
            </a:r>
          </a:p>
          <a:p>
            <a:pPr algn="ctr">
              <a:buNone/>
            </a:pPr>
            <a:r>
              <a:rPr lang="ru-RU" b="1" dirty="0" smtClean="0"/>
              <a:t>В) Пушкин &amp; Евгений &amp; Онегин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401080" cy="6000792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/>
              <a:t>При сравнении запросов Б и Г рассуждаем аналогично, количество найденных по запросу Г страниц будет меньше, чем по запросу Б.</a:t>
            </a:r>
            <a:endParaRPr lang="ru-RU" sz="3600" dirty="0"/>
          </a:p>
          <a:p>
            <a:pPr algn="ctr">
              <a:buNone/>
            </a:pPr>
            <a:r>
              <a:rPr lang="ru-RU" sz="3600" b="1" dirty="0" smtClean="0"/>
              <a:t>Б) Пушкин | Онегин</a:t>
            </a:r>
            <a:endParaRPr lang="ru-RU" sz="3600" b="1" dirty="0"/>
          </a:p>
          <a:p>
            <a:pPr algn="ctr">
              <a:buNone/>
            </a:pPr>
            <a:r>
              <a:rPr lang="ru-RU" sz="3600" b="1" dirty="0" smtClean="0"/>
              <a:t>Г) Пушкин &amp; Онегин</a:t>
            </a:r>
          </a:p>
          <a:p>
            <a:pPr algn="ctr">
              <a:buNone/>
            </a:pPr>
            <a:endParaRPr lang="ru-RU" sz="3600" b="1" dirty="0" smtClean="0"/>
          </a:p>
          <a:p>
            <a:pPr indent="342900">
              <a:buNone/>
            </a:pPr>
            <a:r>
              <a:rPr lang="ru-RU" sz="3600" dirty="0" smtClean="0"/>
              <a:t>Следовательно в порядке возрастания запросы расположатся так:  </a:t>
            </a:r>
          </a:p>
          <a:p>
            <a:pPr indent="342900" algn="ctr">
              <a:buNone/>
            </a:pPr>
            <a:r>
              <a:rPr lang="ru-RU" sz="4000" b="1" dirty="0" smtClean="0"/>
              <a:t>ВГБА</a:t>
            </a:r>
          </a:p>
          <a:p>
            <a:endParaRPr lang="ru-RU" sz="3600" b="1" dirty="0" smtClean="0"/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329642" cy="6572272"/>
          </a:xfrm>
        </p:spPr>
        <p:txBody>
          <a:bodyPr>
            <a:normAutofit lnSpcReduction="10000"/>
          </a:bodyPr>
          <a:lstStyle/>
          <a:p>
            <a:pPr indent="342900">
              <a:buNone/>
            </a:pPr>
            <a:r>
              <a:rPr lang="ru-RU" sz="3600" u="sng" dirty="0" smtClean="0"/>
              <a:t>Пример 2:</a:t>
            </a:r>
          </a:p>
          <a:p>
            <a:pPr indent="342900">
              <a:buNone/>
            </a:pPr>
            <a:r>
              <a:rPr lang="ru-RU" sz="3600" dirty="0" smtClean="0"/>
              <a:t>В таблице приведены запросы к поисковому серверу. Расположите коды запросов </a:t>
            </a:r>
            <a:r>
              <a:rPr lang="ru-RU" sz="3600" b="1" dirty="0" smtClean="0"/>
              <a:t>в порядке убывания количества страниц</a:t>
            </a:r>
            <a:r>
              <a:rPr lang="ru-RU" sz="3600" dirty="0" smtClean="0"/>
              <a:t>, который найдёт поисковый сервер по каждому запросу.</a:t>
            </a:r>
          </a:p>
          <a:p>
            <a:pPr indent="342900">
              <a:buNone/>
            </a:pPr>
            <a:endParaRPr lang="ru-RU" sz="3600" dirty="0" smtClean="0"/>
          </a:p>
          <a:p>
            <a:pPr marL="742950" indent="-742950">
              <a:buNone/>
            </a:pPr>
            <a:r>
              <a:rPr lang="ru-RU" sz="3600" b="1" dirty="0" smtClean="0"/>
              <a:t>А - (Муха </a:t>
            </a:r>
            <a:r>
              <a:rPr lang="ru-RU" sz="3600" b="1" dirty="0" smtClean="0"/>
              <a:t>&amp; </a:t>
            </a:r>
            <a:r>
              <a:rPr lang="ru-RU" sz="3600" b="1" dirty="0" smtClean="0"/>
              <a:t>Денежка)</a:t>
            </a:r>
            <a:r>
              <a:rPr lang="ru-RU" sz="3600" b="1" dirty="0" smtClean="0"/>
              <a:t> |</a:t>
            </a:r>
            <a:r>
              <a:rPr lang="ru-RU" sz="3600" b="1" dirty="0" smtClean="0"/>
              <a:t> Самовар </a:t>
            </a:r>
          </a:p>
          <a:p>
            <a:pPr marL="742950" indent="-742950">
              <a:buNone/>
            </a:pPr>
            <a:r>
              <a:rPr lang="ru-RU" sz="3600" b="1" dirty="0" smtClean="0"/>
              <a:t>Б - Муха </a:t>
            </a:r>
            <a:r>
              <a:rPr lang="ru-RU" sz="3600" b="1" dirty="0" smtClean="0"/>
              <a:t>&amp; Денежка &amp; Базар &amp; Самовар</a:t>
            </a:r>
          </a:p>
          <a:p>
            <a:pPr marL="742950" indent="-742950">
              <a:buNone/>
            </a:pPr>
            <a:r>
              <a:rPr lang="ru-RU" sz="3600" b="1" dirty="0" smtClean="0"/>
              <a:t>В - Муха </a:t>
            </a:r>
            <a:r>
              <a:rPr lang="ru-RU" sz="3600" b="1" dirty="0" smtClean="0"/>
              <a:t>| </a:t>
            </a:r>
            <a:r>
              <a:rPr lang="ru-RU" sz="3600" b="1" dirty="0" smtClean="0"/>
              <a:t>Денежка</a:t>
            </a:r>
            <a:r>
              <a:rPr lang="ru-RU" sz="3600" b="1" dirty="0" smtClean="0"/>
              <a:t> |</a:t>
            </a:r>
            <a:r>
              <a:rPr lang="ru-RU" sz="3600" b="1" dirty="0" smtClean="0"/>
              <a:t> Самовар</a:t>
            </a:r>
          </a:p>
          <a:p>
            <a:pPr marL="742950" indent="-742950">
              <a:buNone/>
            </a:pPr>
            <a:r>
              <a:rPr lang="ru-RU" sz="3600" b="1" dirty="0" smtClean="0"/>
              <a:t>Г - Муха </a:t>
            </a:r>
            <a:r>
              <a:rPr lang="ru-RU" sz="3600" b="1" dirty="0" smtClean="0"/>
              <a:t>&amp; Денежка &amp; Самовар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>
              <a:lnSpc>
                <a:spcPct val="150000"/>
              </a:lnSpc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алгебре высказываний высказывания обозначаются именами логических переменных, которые могут принимать лишь два значения: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>
              <a:lnSpc>
                <a:spcPct val="150000"/>
              </a:lnSpc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истина” (1)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  “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ложь” (0).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329642" cy="621510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Решение:</a:t>
            </a:r>
          </a:p>
          <a:p>
            <a:r>
              <a:rPr lang="ru-RU" dirty="0" smtClean="0"/>
              <a:t>Максимальное число страниц  будет найдено по запросу В, так как там больше слов, связанных логической операцией ИЛИ ( сервер выдаст страницы на которых есть хотя бы одно из трёх слов)</a:t>
            </a:r>
          </a:p>
          <a:p>
            <a:pPr algn="ctr">
              <a:buNone/>
            </a:pPr>
            <a:r>
              <a:rPr lang="ru-RU" b="1" dirty="0" smtClean="0"/>
              <a:t>В - Муха | Денежка | Самовар</a:t>
            </a:r>
          </a:p>
          <a:p>
            <a:pPr indent="342900">
              <a:buNone/>
            </a:pPr>
            <a:r>
              <a:rPr lang="ru-RU" dirty="0" smtClean="0"/>
              <a:t>Минимальное количество страниц – по запросу Б, так как там больше слов, связанных логической операцией И (сервер найдет страницы на которых есть одновременно четыре слова)</a:t>
            </a:r>
          </a:p>
          <a:p>
            <a:pPr indent="342900">
              <a:buNone/>
            </a:pPr>
            <a:r>
              <a:rPr lang="ru-RU" b="1" dirty="0" smtClean="0"/>
              <a:t>Б - Муха &amp; Денежка &amp; Базар &amp; Самовар</a:t>
            </a:r>
          </a:p>
          <a:p>
            <a:pPr indent="342900">
              <a:buNone/>
            </a:pPr>
            <a:endParaRPr lang="ru-RU" dirty="0" smtClean="0"/>
          </a:p>
          <a:p>
            <a:pPr indent="342900">
              <a:buNone/>
            </a:pPr>
            <a:endParaRPr lang="ru-RU" dirty="0" smtClean="0"/>
          </a:p>
          <a:p>
            <a:pPr>
              <a:buNone/>
            </a:pPr>
            <a:endParaRPr lang="ru-RU" b="1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8401080" cy="6429396"/>
          </a:xfrm>
        </p:spPr>
        <p:txBody>
          <a:bodyPr/>
          <a:lstStyle/>
          <a:p>
            <a:pPr indent="342900">
              <a:buNone/>
            </a:pPr>
            <a:r>
              <a:rPr lang="ru-RU" sz="3600" dirty="0" smtClean="0"/>
              <a:t>Сравнивая запросы А и Г получаем, что количество страниц по запросу А будет больше, чем по запросу Г.</a:t>
            </a:r>
          </a:p>
          <a:p>
            <a:pPr>
              <a:buNone/>
            </a:pPr>
            <a:endParaRPr lang="ru-RU" sz="3600" dirty="0" smtClean="0"/>
          </a:p>
          <a:p>
            <a:pPr algn="ctr">
              <a:buNone/>
            </a:pPr>
            <a:r>
              <a:rPr lang="ru-RU" sz="3600" b="1" dirty="0" smtClean="0"/>
              <a:t>А - (Муха &amp; Денежка) | Самовар </a:t>
            </a:r>
          </a:p>
          <a:p>
            <a:pPr algn="ctr">
              <a:buNone/>
            </a:pPr>
            <a:r>
              <a:rPr lang="ru-RU" sz="3600" b="1" dirty="0" smtClean="0"/>
              <a:t>Г - Муха &amp; Денежка &amp; Самовар</a:t>
            </a:r>
          </a:p>
          <a:p>
            <a:pPr algn="ctr">
              <a:buNone/>
            </a:pPr>
            <a:endParaRPr lang="ru-RU" sz="3600" b="1" dirty="0" smtClean="0"/>
          </a:p>
          <a:p>
            <a:pPr>
              <a:buNone/>
            </a:pPr>
            <a:r>
              <a:rPr lang="ru-RU" sz="3600" dirty="0"/>
              <a:t> </a:t>
            </a:r>
            <a:r>
              <a:rPr lang="ru-RU" sz="3600" dirty="0" smtClean="0"/>
              <a:t>Ответ: </a:t>
            </a:r>
            <a:r>
              <a:rPr lang="ru-RU" sz="3600" b="1" dirty="0" smtClean="0"/>
              <a:t>ВАГБ</a:t>
            </a:r>
            <a:endParaRPr lang="ru-RU" sz="3600" b="1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sz="4800" b="1" i="1" dirty="0" smtClean="0"/>
              <a:t>В логике </a:t>
            </a:r>
          </a:p>
          <a:p>
            <a:pPr>
              <a:buNone/>
            </a:pPr>
            <a:r>
              <a:rPr lang="ru-RU" sz="4800" b="1" i="1" dirty="0" smtClean="0"/>
              <a:t>                 нет </a:t>
            </a:r>
          </a:p>
          <a:p>
            <a:pPr>
              <a:buNone/>
            </a:pPr>
            <a:r>
              <a:rPr lang="ru-RU" sz="4800" b="1" i="1" dirty="0" smtClean="0"/>
              <a:t>                       ничего </a:t>
            </a:r>
          </a:p>
          <a:p>
            <a:pPr>
              <a:buNone/>
            </a:pPr>
            <a:r>
              <a:rPr lang="ru-RU" sz="4800" b="1" i="1" dirty="0" smtClean="0"/>
              <a:t>                                  случайного</a:t>
            </a:r>
            <a:r>
              <a:rPr lang="ru-RU" sz="4800" b="1" i="1" dirty="0"/>
              <a:t>. </a:t>
            </a:r>
            <a:endParaRPr lang="ru-RU" sz="4800" b="1" i="1" dirty="0" smtClean="0"/>
          </a:p>
          <a:p>
            <a:pPr algn="r">
              <a:buNone/>
            </a:pPr>
            <a:endParaRPr lang="ru-RU" i="1" dirty="0" smtClean="0"/>
          </a:p>
          <a:p>
            <a:pPr algn="r">
              <a:buNone/>
            </a:pPr>
            <a:endParaRPr lang="ru-RU" i="1" dirty="0"/>
          </a:p>
          <a:p>
            <a:pPr algn="r">
              <a:buNone/>
            </a:pPr>
            <a:r>
              <a:rPr lang="ru-RU" i="1" dirty="0" smtClean="0"/>
              <a:t>Людвиг </a:t>
            </a:r>
            <a:r>
              <a:rPr lang="ru-RU" i="1" dirty="0" err="1"/>
              <a:t>Витгенштейн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/>
          <a:lstStyle/>
          <a:p>
            <a:r>
              <a:rPr lang="ru-RU" dirty="0" smtClean="0"/>
              <a:t>над </a:t>
            </a:r>
            <a:r>
              <a:rPr lang="ru-RU" dirty="0"/>
              <a:t>высказываниями можно производить определенные логические </a:t>
            </a:r>
            <a:r>
              <a:rPr lang="ru-RU" dirty="0" smtClean="0"/>
              <a:t>операции, </a:t>
            </a:r>
            <a:r>
              <a:rPr lang="ru-RU" dirty="0"/>
              <a:t>выражаемые с помощью логических связок “и”, “или”, “не</a:t>
            </a:r>
            <a:r>
              <a:rPr lang="ru-RU" dirty="0" smtClean="0"/>
              <a:t>”, </a:t>
            </a:r>
            <a:r>
              <a:rPr lang="en-US" dirty="0" smtClean="0"/>
              <a:t>“</a:t>
            </a:r>
            <a:r>
              <a:rPr lang="ru-RU" dirty="0" smtClean="0"/>
              <a:t>если, то</a:t>
            </a:r>
            <a:r>
              <a:rPr lang="en-US" dirty="0" smtClean="0"/>
              <a:t>”</a:t>
            </a:r>
            <a:r>
              <a:rPr lang="ru-RU" dirty="0" smtClean="0"/>
              <a:t>….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214554"/>
          <a:ext cx="8715436" cy="4214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0"/>
                <a:gridCol w="285752"/>
                <a:gridCol w="1714512"/>
                <a:gridCol w="1714512"/>
                <a:gridCol w="1571636"/>
                <a:gridCol w="1785950"/>
                <a:gridCol w="1285884"/>
              </a:tblGrid>
              <a:tr h="1507010"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КОНЪЮНКЦИЯ</a:t>
                      </a:r>
                    </a:p>
                    <a:p>
                      <a:r>
                        <a:rPr lang="ru-RU" dirty="0" smtClean="0"/>
                        <a:t>(УМНОЖЕНИЕ)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ДИЗЪЮНКЦИЯ</a:t>
                      </a:r>
                    </a:p>
                    <a:p>
                      <a:r>
                        <a:rPr lang="ru-RU" dirty="0" smtClean="0"/>
                        <a:t>(СЛОЖЕНИЕ)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ИНВЕРСИЯ  А</a:t>
                      </a:r>
                    </a:p>
                    <a:p>
                      <a:r>
                        <a:rPr lang="ru-RU" dirty="0" smtClean="0"/>
                        <a:t>(ОТРИЦАНИЕ)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ИМПЛИКАЦИЯ</a:t>
                      </a:r>
                    </a:p>
                    <a:p>
                      <a:r>
                        <a:rPr lang="ru-RU" dirty="0" smtClean="0"/>
                        <a:t>(СЛЕДОВАНИЕ)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ЭКВИВАЛЕНТНОСТЬ</a:t>
                      </a:r>
                    </a:p>
                    <a:p>
                      <a:r>
                        <a:rPr lang="ru-RU" dirty="0" smtClean="0"/>
                        <a:t>(РАВНОСИЛЬНОСТЬ)</a:t>
                      </a:r>
                      <a:endParaRPr lang="ru-RU" dirty="0"/>
                    </a:p>
                  </a:txBody>
                  <a:tcPr/>
                </a:tc>
              </a:tr>
              <a:tr h="676958"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676958"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676958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676958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u="sng" dirty="0" smtClean="0"/>
              <a:t>Пример 1:</a:t>
            </a:r>
          </a:p>
          <a:p>
            <a:pPr>
              <a:buNone/>
            </a:pPr>
            <a:r>
              <a:rPr lang="ru-RU" dirty="0" smtClean="0"/>
              <a:t>Для </a:t>
            </a:r>
            <a:r>
              <a:rPr lang="ru-RU" dirty="0"/>
              <a:t>какого из приведённых имён </a:t>
            </a:r>
            <a:r>
              <a:rPr lang="ru-RU" b="1" dirty="0" smtClean="0"/>
              <a:t>истинно</a:t>
            </a:r>
          </a:p>
          <a:p>
            <a:pPr>
              <a:buNone/>
            </a:pPr>
            <a:r>
              <a:rPr lang="ru-RU" dirty="0" smtClean="0"/>
              <a:t>высказывание</a:t>
            </a:r>
            <a:r>
              <a:rPr lang="ru-RU" dirty="0"/>
              <a:t>:</a:t>
            </a:r>
          </a:p>
          <a:p>
            <a:pPr>
              <a:buNone/>
            </a:pPr>
            <a:r>
              <a:rPr lang="ru-RU" b="1" dirty="0"/>
              <a:t>НЕ(Первая буква гласная) И НЕ(Последняя буква согласная)?</a:t>
            </a:r>
          </a:p>
          <a:p>
            <a:pPr>
              <a:buNone/>
            </a:pPr>
            <a:r>
              <a:rPr lang="ru-RU" dirty="0"/>
              <a:t>1) Емеля</a:t>
            </a:r>
          </a:p>
          <a:p>
            <a:pPr>
              <a:buNone/>
            </a:pPr>
            <a:r>
              <a:rPr lang="ru-RU" dirty="0"/>
              <a:t>2) Иван</a:t>
            </a:r>
          </a:p>
          <a:p>
            <a:pPr>
              <a:buNone/>
            </a:pPr>
            <a:r>
              <a:rPr lang="ru-RU" dirty="0"/>
              <a:t>3) Михаил</a:t>
            </a:r>
          </a:p>
          <a:p>
            <a:pPr>
              <a:buNone/>
            </a:pPr>
            <a:r>
              <a:rPr lang="ru-RU" dirty="0"/>
              <a:t>4) Никита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dirty="0"/>
              <a:t>Задание </a:t>
            </a:r>
            <a:r>
              <a:rPr lang="ru-RU" dirty="0" smtClean="0"/>
              <a:t> №2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Преобразуем высказывание </a:t>
            </a:r>
          </a:p>
          <a:p>
            <a:pPr>
              <a:buNone/>
            </a:pPr>
            <a:r>
              <a:rPr lang="ru-RU" b="1" dirty="0" smtClean="0"/>
              <a:t>(Первая буква не гласная</a:t>
            </a:r>
            <a:r>
              <a:rPr lang="ru-RU" b="1" dirty="0"/>
              <a:t>)</a:t>
            </a:r>
            <a:r>
              <a:rPr lang="ru-RU" b="1" dirty="0" smtClean="0"/>
              <a:t> И (Последняя буква не согласная)→</a:t>
            </a:r>
          </a:p>
          <a:p>
            <a:pPr>
              <a:buNone/>
            </a:pPr>
            <a:r>
              <a:rPr lang="ru-RU" b="1" dirty="0" smtClean="0"/>
              <a:t>(Первая буква согласная) И (Последняя буква гласная);</a:t>
            </a:r>
          </a:p>
          <a:p>
            <a:pPr>
              <a:buNone/>
            </a:pPr>
            <a:r>
              <a:rPr lang="ru-RU" dirty="0" smtClean="0"/>
              <a:t>1) Емеля</a:t>
            </a:r>
          </a:p>
          <a:p>
            <a:pPr>
              <a:buNone/>
            </a:pPr>
            <a:r>
              <a:rPr lang="ru-RU" dirty="0" smtClean="0"/>
              <a:t>2) Иван</a:t>
            </a:r>
          </a:p>
          <a:p>
            <a:pPr>
              <a:buNone/>
            </a:pPr>
            <a:r>
              <a:rPr lang="ru-RU" dirty="0" smtClean="0"/>
              <a:t>3) Михаил</a:t>
            </a:r>
          </a:p>
          <a:p>
            <a:pPr>
              <a:buNone/>
            </a:pPr>
            <a:r>
              <a:rPr lang="ru-RU" dirty="0" smtClean="0"/>
              <a:t>4) Никита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0"/>
            <a:ext cx="8715404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u="sng" dirty="0" smtClean="0"/>
              <a:t>Пример 2:</a:t>
            </a:r>
          </a:p>
          <a:p>
            <a:pPr>
              <a:buNone/>
            </a:pPr>
            <a:r>
              <a:rPr lang="ru-RU" dirty="0" smtClean="0"/>
              <a:t>Для </a:t>
            </a:r>
            <a:r>
              <a:rPr lang="ru-RU" dirty="0"/>
              <a:t>какого из приведённых чисел </a:t>
            </a:r>
            <a:r>
              <a:rPr lang="ru-RU" dirty="0" smtClean="0"/>
              <a:t>истинно</a:t>
            </a:r>
          </a:p>
          <a:p>
            <a:pPr>
              <a:buNone/>
            </a:pPr>
            <a:r>
              <a:rPr lang="ru-RU" dirty="0" smtClean="0"/>
              <a:t>высказывание</a:t>
            </a:r>
            <a:r>
              <a:rPr lang="ru-RU" dirty="0"/>
              <a:t>:</a:t>
            </a:r>
          </a:p>
          <a:p>
            <a:pPr>
              <a:buNone/>
            </a:pPr>
            <a:r>
              <a:rPr lang="ru-RU" b="1" dirty="0"/>
              <a:t>НЕ (Первая цифра чётная) И (</a:t>
            </a:r>
            <a:r>
              <a:rPr lang="ru-RU" b="1" dirty="0" smtClean="0"/>
              <a:t>Последняя</a:t>
            </a:r>
          </a:p>
          <a:p>
            <a:pPr>
              <a:buNone/>
            </a:pPr>
            <a:r>
              <a:rPr lang="ru-RU" b="1" dirty="0" smtClean="0"/>
              <a:t>цифра </a:t>
            </a:r>
            <a:r>
              <a:rPr lang="ru-RU" b="1" dirty="0"/>
              <a:t>нечётная)?</a:t>
            </a:r>
          </a:p>
          <a:p>
            <a:pPr>
              <a:buNone/>
            </a:pPr>
            <a:r>
              <a:rPr lang="ru-RU" dirty="0"/>
              <a:t>1) 1234</a:t>
            </a:r>
          </a:p>
          <a:p>
            <a:pPr>
              <a:buNone/>
            </a:pPr>
            <a:r>
              <a:rPr lang="ru-RU" dirty="0"/>
              <a:t>2) 6843</a:t>
            </a:r>
          </a:p>
          <a:p>
            <a:pPr>
              <a:buNone/>
            </a:pPr>
            <a:r>
              <a:rPr lang="ru-RU" dirty="0"/>
              <a:t>3) 3561</a:t>
            </a:r>
          </a:p>
          <a:p>
            <a:pPr>
              <a:buNone/>
            </a:pPr>
            <a:r>
              <a:rPr lang="ru-RU" dirty="0"/>
              <a:t>4) 4562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Преобразуем высказывание </a:t>
            </a:r>
          </a:p>
          <a:p>
            <a:pPr>
              <a:buNone/>
            </a:pPr>
            <a:r>
              <a:rPr lang="ru-RU" b="1" dirty="0" smtClean="0"/>
              <a:t> (Первая цифра  </a:t>
            </a:r>
            <a:r>
              <a:rPr lang="ru-RU" b="1" dirty="0" err="1" smtClean="0"/>
              <a:t>НЕчётная</a:t>
            </a:r>
            <a:r>
              <a:rPr lang="ru-RU" b="1" dirty="0" smtClean="0"/>
              <a:t>) И (Последняя</a:t>
            </a:r>
          </a:p>
          <a:p>
            <a:pPr>
              <a:buNone/>
            </a:pPr>
            <a:r>
              <a:rPr lang="ru-RU" b="1" dirty="0" smtClean="0"/>
              <a:t>цифра нечётная)? →</a:t>
            </a:r>
          </a:p>
          <a:p>
            <a:pPr>
              <a:buNone/>
            </a:pPr>
            <a:r>
              <a:rPr lang="ru-RU" dirty="0" smtClean="0"/>
              <a:t>1) 1234</a:t>
            </a:r>
          </a:p>
          <a:p>
            <a:pPr>
              <a:buNone/>
            </a:pPr>
            <a:r>
              <a:rPr lang="ru-RU" dirty="0" smtClean="0"/>
              <a:t>2) 6843</a:t>
            </a:r>
          </a:p>
          <a:p>
            <a:pPr>
              <a:buNone/>
            </a:pPr>
            <a:r>
              <a:rPr lang="ru-RU" dirty="0" smtClean="0"/>
              <a:t>3) 3561</a:t>
            </a:r>
          </a:p>
          <a:p>
            <a:pPr>
              <a:buNone/>
            </a:pPr>
            <a:r>
              <a:rPr lang="ru-RU" dirty="0" smtClean="0"/>
              <a:t>4) 4562</a:t>
            </a:r>
            <a:endParaRPr lang="ru-RU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0"/>
            <a:ext cx="840108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u="sng" dirty="0" smtClean="0"/>
              <a:t>Пример 3:</a:t>
            </a:r>
          </a:p>
          <a:p>
            <a:pPr>
              <a:buNone/>
            </a:pPr>
            <a:r>
              <a:rPr lang="ru-RU" dirty="0" smtClean="0"/>
              <a:t>Для </a:t>
            </a:r>
            <a:r>
              <a:rPr lang="ru-RU" dirty="0"/>
              <a:t>какого из приведенных имен </a:t>
            </a:r>
            <a:r>
              <a:rPr lang="ru-RU" b="1" dirty="0" smtClean="0"/>
              <a:t>ЛОЖНО</a:t>
            </a:r>
          </a:p>
          <a:p>
            <a:pPr>
              <a:buNone/>
            </a:pPr>
            <a:r>
              <a:rPr lang="ru-RU" dirty="0" smtClean="0"/>
              <a:t>высказывание:</a:t>
            </a:r>
          </a:p>
          <a:p>
            <a:pPr>
              <a:buNone/>
            </a:pPr>
            <a:r>
              <a:rPr lang="ru-RU" dirty="0"/>
              <a:t> </a:t>
            </a:r>
            <a:r>
              <a:rPr lang="ru-RU" b="1" dirty="0"/>
              <a:t>(Третья буква гласная) ИЛИ НЕ (последняя буква гласная</a:t>
            </a:r>
            <a:r>
              <a:rPr lang="ru-RU" dirty="0"/>
              <a:t>)</a:t>
            </a:r>
          </a:p>
          <a:p>
            <a:pPr>
              <a:buNone/>
            </a:pPr>
            <a:r>
              <a:rPr lang="ru-RU" dirty="0" smtClean="0"/>
              <a:t>1</a:t>
            </a:r>
            <a:r>
              <a:rPr lang="ru-RU" dirty="0"/>
              <a:t>. Елена</a:t>
            </a:r>
          </a:p>
          <a:p>
            <a:pPr>
              <a:buNone/>
            </a:pPr>
            <a:r>
              <a:rPr lang="ru-RU" dirty="0"/>
              <a:t>2. Татьяна</a:t>
            </a:r>
          </a:p>
          <a:p>
            <a:pPr>
              <a:buNone/>
            </a:pPr>
            <a:r>
              <a:rPr lang="ru-RU" dirty="0"/>
              <a:t>3. Максим</a:t>
            </a:r>
          </a:p>
          <a:p>
            <a:pPr>
              <a:buNone/>
            </a:pPr>
            <a:r>
              <a:rPr lang="ru-RU" dirty="0"/>
              <a:t>4. Станислав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1543</Words>
  <Application>Microsoft Office PowerPoint</Application>
  <PresentationFormat>Экран (4:3)</PresentationFormat>
  <Paragraphs>468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Подготовка к ГИА по информатике ЛОГИКА</vt:lpstr>
      <vt:lpstr>Основы алгебры логики</vt:lpstr>
      <vt:lpstr>Слайд 3</vt:lpstr>
      <vt:lpstr>Слайд 4</vt:lpstr>
      <vt:lpstr>Задание  №2 </vt:lpstr>
      <vt:lpstr>Слайд 6</vt:lpstr>
      <vt:lpstr>Слайд 7</vt:lpstr>
      <vt:lpstr>Слайд 8</vt:lpstr>
      <vt:lpstr>Слайд 9</vt:lpstr>
      <vt:lpstr>Слайд 10</vt:lpstr>
      <vt:lpstr>Задание  №7 требует внимания и логического мышления</vt:lpstr>
      <vt:lpstr>Слайд 12</vt:lpstr>
      <vt:lpstr>Слайд 13</vt:lpstr>
      <vt:lpstr>Слайд 14</vt:lpstr>
      <vt:lpstr>Слайд 15</vt:lpstr>
      <vt:lpstr>Слайд 16</vt:lpstr>
      <vt:lpstr>Слайд 17</vt:lpstr>
      <vt:lpstr>Задание № 12</vt:lpstr>
      <vt:lpstr>Слайд 19</vt:lpstr>
      <vt:lpstr>Слайд 20</vt:lpstr>
      <vt:lpstr>Слайд 21</vt:lpstr>
      <vt:lpstr>Слайд 22</vt:lpstr>
      <vt:lpstr>Слайд 23</vt:lpstr>
      <vt:lpstr>Задание  № 18 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ГИА по информатике ЛОГИКА</dc:title>
  <dc:creator>Фандины</dc:creator>
  <cp:lastModifiedBy>Фандины</cp:lastModifiedBy>
  <cp:revision>43</cp:revision>
  <dcterms:created xsi:type="dcterms:W3CDTF">2013-01-19T13:33:09Z</dcterms:created>
  <dcterms:modified xsi:type="dcterms:W3CDTF">2013-01-19T22:34:50Z</dcterms:modified>
</cp:coreProperties>
</file>