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69" r:id="rId10"/>
    <p:sldId id="270" r:id="rId11"/>
    <p:sldId id="263" r:id="rId12"/>
    <p:sldId id="268" r:id="rId13"/>
    <p:sldId id="271" r:id="rId14"/>
    <p:sldId id="272" r:id="rId15"/>
    <p:sldId id="264" r:id="rId16"/>
    <p:sldId id="302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300" r:id="rId37"/>
    <p:sldId id="295" r:id="rId38"/>
    <p:sldId id="296" r:id="rId39"/>
    <p:sldId id="297" r:id="rId40"/>
    <p:sldId id="298" r:id="rId41"/>
    <p:sldId id="299" r:id="rId42"/>
    <p:sldId id="283" r:id="rId43"/>
    <p:sldId id="301" r:id="rId44"/>
    <p:sldId id="306" r:id="rId45"/>
    <p:sldId id="308" r:id="rId46"/>
    <p:sldId id="309" r:id="rId47"/>
    <p:sldId id="310" r:id="rId48"/>
    <p:sldId id="311" r:id="rId49"/>
    <p:sldId id="312" r:id="rId50"/>
    <p:sldId id="313" r:id="rId51"/>
    <p:sldId id="279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A5A-EB5C-452B-AD93-5BE155632DD7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1A98-B421-4AAA-B0AD-5F8D236173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A5A-EB5C-452B-AD93-5BE155632DD7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1A98-B421-4AAA-B0AD-5F8D236173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A5A-EB5C-452B-AD93-5BE155632DD7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1A98-B421-4AAA-B0AD-5F8D236173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A5A-EB5C-452B-AD93-5BE155632DD7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1A98-B421-4AAA-B0AD-5F8D236173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A5A-EB5C-452B-AD93-5BE155632DD7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1A98-B421-4AAA-B0AD-5F8D236173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A5A-EB5C-452B-AD93-5BE155632DD7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1A98-B421-4AAA-B0AD-5F8D236173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A5A-EB5C-452B-AD93-5BE155632DD7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1A98-B421-4AAA-B0AD-5F8D236173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A5A-EB5C-452B-AD93-5BE155632DD7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1A98-B421-4AAA-B0AD-5F8D236173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A5A-EB5C-452B-AD93-5BE155632DD7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1A98-B421-4AAA-B0AD-5F8D236173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A5A-EB5C-452B-AD93-5BE155632DD7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1A98-B421-4AAA-B0AD-5F8D236173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A5A-EB5C-452B-AD93-5BE155632DD7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1A98-B421-4AAA-B0AD-5F8D236173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3FA5A-EB5C-452B-AD93-5BE155632DD7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1A98-B421-4AAA-B0AD-5F8D2361736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jpe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ownloads\ромашка"/>
          <p:cNvPicPr>
            <a:picLocks noChangeAspect="1" noChangeArrowheads="1"/>
          </p:cNvPicPr>
          <p:nvPr/>
        </p:nvPicPr>
        <p:blipFill>
          <a:blip r:embed="rId3">
            <a:lum bright="23000" contrast="33000"/>
          </a:blip>
          <a:srcRect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8573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8800" dirty="0" smtClean="0">
                <a:solidFill>
                  <a:srgbClr val="FF0000"/>
                </a:solidFill>
              </a:rPr>
              <a:t>Колесо истории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Историческая игра для 10 класса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6.ГУЛЮЧКИ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1)массовые гуляния;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2)игра в прятки;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3)Крючки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7.ПРЯЖИТЬ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1)прясть;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2)нести тяжесть;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3)жарить в масле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0-tub-ru.yandex.net/i?id=228203778-59-72&amp;n=21"/>
          <p:cNvPicPr>
            <a:picLocks noChangeAspect="1" noChangeArrowheads="1"/>
          </p:cNvPicPr>
          <p:nvPr/>
        </p:nvPicPr>
        <p:blipFill>
          <a:blip r:embed="rId3">
            <a:lum bright="38000"/>
          </a:blip>
          <a:srcRect/>
          <a:stretch>
            <a:fillRect/>
          </a:stretch>
        </p:blipFill>
        <p:spPr bwMode="auto">
          <a:xfrm>
            <a:off x="214282" y="142852"/>
            <a:ext cx="8462286" cy="6500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7971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8.УСТЬИЦЕ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1)отверстие в печи;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2)маленькая речка;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3)кружечка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42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6-tub-ru.yandex.net/i?id=20070809-1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9.БОСОВИКИ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1)гуляющие дети;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20домашние туфли;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3)гвозди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5-tub-ru.yandex.net/i?id=19883555-2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5800"/>
            <a:ext cx="9070999" cy="75438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-500090"/>
            <a:ext cx="8186766" cy="662625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10.СУСЕК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1)ларь для хранения муки;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2)маленький зверек;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3)дровосек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11.МОРДА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1)рыболовная снасть;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2)купец;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m6-tub-ru.yandex.net/i?id=496586917-2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75397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Катя\Downloads\по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57" y="0"/>
            <a:ext cx="91083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Старинные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Трапезная – место для принятия пищи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2.Зыбенька-  люлька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3.Матурник- красный суконный сарафан,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широких проймах, с длинными рукавами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4.Братина – чаша для питья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Поставец – шкаф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6.Гулючки-  игра в прятки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Пряжить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 жарить в масле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8.Устьице – отверстие в печи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9.Босовики –  домашние туфли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Сусек –  ларь для хранения муки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11. Морда – рыболовная снасть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 лицах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 красоте его сравнивали с патриархом Иосифом, которого фараон поставил начальником над всею Египетской страной, по силе с ветхозаветным судиею Самсоном. По уму –с царем Соломоном. Выиграл две значительные битвы. В честь одной из них получил прозвище. В его честь в 1725 году учрежден орден в России, а в  1942 году – в </a:t>
            </a:r>
            <a:r>
              <a:rPr lang="ru-RU" dirty="0" err="1" smtClean="0"/>
              <a:t>СССР.Навсегда</a:t>
            </a:r>
            <a:r>
              <a:rPr lang="ru-RU" dirty="0" smtClean="0"/>
              <a:t> остался в памяти народной.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 лицах( Александр Невский)</a:t>
            </a:r>
            <a:endParaRPr lang="ru-RU" dirty="0"/>
          </a:p>
        </p:txBody>
      </p:sp>
      <p:pic>
        <p:nvPicPr>
          <p:cNvPr id="19458" name="Picture 2" descr="C:\Users\Катя\Downloads\княз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5572164" cy="4308374"/>
          </a:xfrm>
          <a:prstGeom prst="rect">
            <a:avLst/>
          </a:prstGeom>
          <a:noFill/>
        </p:spPr>
      </p:pic>
      <p:pic>
        <p:nvPicPr>
          <p:cNvPr id="19460" name="Picture 4" descr="C:\Users\Катя\Downloads\алек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1760227" cy="34290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 лицах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2. Управлял Ростовом, Новгородом, Киевом. Конфликтовал с отцом, воевал с братом. Соединил под своей властью почти все русские земли(кроме Полоцка). Был грамотен. Семнадцать статей сборника законов Русской Правды принадлежат князю. Находился в родственных связях с царствующими домами Англии, Франции, Германии, Польши, Венгрии , Скандинавии и Византии.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796908"/>
          </a:xfrm>
        </p:spPr>
        <p:txBody>
          <a:bodyPr/>
          <a:lstStyle/>
          <a:p>
            <a:r>
              <a:rPr lang="ru-RU" dirty="0" smtClean="0"/>
              <a:t>1 тур – Символы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572164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Любят на Руси березу, в народе ее величают красавицей, березой-матушкой, соединяя свое отношение к дереву с любовью к родительскому дому, к Родине. Верой и правдой служит береза человеку. Недаром в старину о ней пели: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береза дерево — о четыре дела.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первое дело — мир освещать;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второе дело — крик утешать;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третье дело — больных исцелять;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Четвертое дело — чистоту соблюдать.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Вопрос: попробуйте назвать все «дела» березы, упомянутые в песне.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 лицах (Ярослав Мудрый)</a:t>
            </a:r>
            <a:endParaRPr lang="ru-RU" dirty="0"/>
          </a:p>
        </p:txBody>
      </p:sp>
      <p:pic>
        <p:nvPicPr>
          <p:cNvPr id="20482" name="Picture 2" descr="http://im4-tub-ru.yandex.net/i?id=63610528-3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2571768" cy="3214710"/>
          </a:xfrm>
          <a:prstGeom prst="rect">
            <a:avLst/>
          </a:prstGeom>
          <a:noFill/>
        </p:spPr>
      </p:pic>
      <p:pic>
        <p:nvPicPr>
          <p:cNvPr id="20484" name="Picture 4" descr="http://im6-tub-ru.yandex.net/i?id=194606026-3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75606"/>
            <a:ext cx="3357586" cy="43417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 лицах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3)До 5 лет жил в  женском тереме. К 10 годам знал  чин богослужения, пел на клиросе. В 16 лет стал царем. В его царствование произошли крупные восстания, которые были подавлены. Любил потешится соколиной охотой и купанием в проруби тех, кто не поспевал к царскому смотру. 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Алексей Романов</a:t>
            </a:r>
            <a:endParaRPr lang="ru-RU" dirty="0"/>
          </a:p>
        </p:txBody>
      </p:sp>
      <p:pic>
        <p:nvPicPr>
          <p:cNvPr id="35842" name="Picture 2" descr="C:\Users\Катя\Downloads\ле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736"/>
            <a:ext cx="3795738" cy="50385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История в лицах.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Один из внуков Александра  Невского. По версии Н. М. Карамзина получил свое прозвище в связи с тем, что всегда носил сумку с деньгами, одаривая нищих и убогих. Огнем и мечем  опустошал тверское княжество. В его правлении началось возвышение Москвы. Исправно выплачивал дань </a:t>
            </a:r>
            <a:r>
              <a:rPr lang="ru-RU" dirty="0" err="1" smtClean="0"/>
              <a:t>татаро-монголам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6">
                <a:lumMod val="75000"/>
                <a:alpha val="5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Иван </a:t>
            </a:r>
            <a:r>
              <a:rPr lang="ru-RU" dirty="0" err="1" smtClean="0"/>
              <a:t>Калита</a:t>
            </a:r>
            <a:endParaRPr lang="ru-RU" dirty="0"/>
          </a:p>
        </p:txBody>
      </p:sp>
      <p:pic>
        <p:nvPicPr>
          <p:cNvPr id="36866" name="Picture 2" descr="http://im7-tub-ru.yandex.net/i?id=241889638-1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49"/>
            <a:ext cx="7500990" cy="43610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История в лицах.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22 году жизни стал государем. При нем к Москве были присоединены  Ярославское, Тверское, Ростовское княжества, вятские и рязанские земли, Новгородская республика. В его царствование введен герб- двуглавый орел. Было покончено с </a:t>
            </a:r>
            <a:r>
              <a:rPr lang="ru-RU" dirty="0" err="1" smtClean="0"/>
              <a:t>татаро</a:t>
            </a:r>
            <a:r>
              <a:rPr lang="ru-RU" dirty="0" smtClean="0"/>
              <a:t> – монгольским игом. 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Иван !!!</a:t>
            </a:r>
            <a:endParaRPr lang="ru-RU" dirty="0"/>
          </a:p>
        </p:txBody>
      </p:sp>
      <p:pic>
        <p:nvPicPr>
          <p:cNvPr id="40962" name="Picture 2" descr="http://im8-tub-ru.yandex.net/i?id=319397405-0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714644" cy="3701787"/>
          </a:xfrm>
          <a:prstGeom prst="rect">
            <a:avLst/>
          </a:prstGeom>
          <a:noFill/>
        </p:spPr>
      </p:pic>
      <p:pic>
        <p:nvPicPr>
          <p:cNvPr id="40964" name="Picture 4" descr="http://im3-tub-ru.yandex.net/i?id=176728001-3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214554"/>
            <a:ext cx="4953035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История в лицах.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Значительно расширил земли России.  При нем был принят судебник, созван Стоглавый собор. Был женат семь раз. Отличался жестокостью. Первый смертный приговор издал в 13 лет. При нем господствовала формула «Царь указал, а бояре приговорили»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Иван Грозный</a:t>
            </a:r>
            <a:endParaRPr lang="ru-RU" dirty="0"/>
          </a:p>
        </p:txBody>
      </p:sp>
      <p:pic>
        <p:nvPicPr>
          <p:cNvPr id="44034" name="Picture 2" descr="C:\Users\Катя\Downloads\гроз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00240"/>
            <a:ext cx="3214706" cy="40183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>
                <a:alpha val="2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История в лицах.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Отрывок из его документа.</a:t>
            </a:r>
          </a:p>
          <a:p>
            <a:r>
              <a:rPr lang="ru-RU" b="1" dirty="0" smtClean="0"/>
              <a:t>«Старых чти как отцов, молодых – как братьев. В доме своем не ленитесь, но за всем присматривайте сами».</a:t>
            </a:r>
          </a:p>
          <a:p>
            <a:r>
              <a:rPr lang="ru-RU" b="1" dirty="0" smtClean="0"/>
              <a:t>«Жен своих любите, но не давайте им над собою власти. Что знаете доброго, того не забывайте, а чего не знаете, тому не учитесь»</a:t>
            </a:r>
            <a:endParaRPr lang="ru-RU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cs typeface="Aharoni" pitchFamily="2" charset="-79"/>
              </a:rPr>
              <a:t>СИМВОЛЫ РОССИИ</a:t>
            </a:r>
            <a:endParaRPr lang="ru-RU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Катя\Downloads\речка лет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82313"/>
            <a:ext cx="8001056" cy="519711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>
                <a:alpha val="2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Владимир Мономах</a:t>
            </a:r>
            <a:endParaRPr lang="ru-RU" dirty="0"/>
          </a:p>
        </p:txBody>
      </p:sp>
      <p:pic>
        <p:nvPicPr>
          <p:cNvPr id="45058" name="Picture 2" descr="http://im2-tub-ru.yandex.net/i?id=177016968-7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14488"/>
            <a:ext cx="3429024" cy="4472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История в лицах.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Легендарный русский богатырь, сражался против </a:t>
            </a:r>
            <a:r>
              <a:rPr lang="ru-RU" dirty="0" err="1" smtClean="0"/>
              <a:t>монголо</a:t>
            </a:r>
            <a:r>
              <a:rPr lang="ru-RU" dirty="0" smtClean="0"/>
              <a:t>- татарских завоевателей. В неравной схватке с врагами был убит. Хан Батый, пораженный мужеством героя, повелел отдать его тело плененным </a:t>
            </a:r>
            <a:r>
              <a:rPr lang="ru-RU" dirty="0" err="1" smtClean="0"/>
              <a:t>русичам</a:t>
            </a:r>
            <a:r>
              <a:rPr lang="ru-RU" dirty="0" smtClean="0"/>
              <a:t> и отпустить их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Богатырь земли русской</a:t>
            </a:r>
            <a:endParaRPr lang="ru-RU" dirty="0"/>
          </a:p>
        </p:txBody>
      </p:sp>
      <p:pic>
        <p:nvPicPr>
          <p:cNvPr id="48130" name="Picture 2" descr="http://im4-tub-ru.yandex.net/i?id=2542958-4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143380"/>
            <a:ext cx="3309974" cy="2482480"/>
          </a:xfrm>
          <a:prstGeom prst="rect">
            <a:avLst/>
          </a:prstGeom>
          <a:noFill/>
        </p:spPr>
      </p:pic>
      <p:pic>
        <p:nvPicPr>
          <p:cNvPr id="48131" name="Picture 3" descr="C:\Users\Катя\Downloads\каловра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4873977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История в лицах.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 словам А.С. Пушкина, «… вчерашний раб, татарин, зять </a:t>
            </a:r>
            <a:r>
              <a:rPr lang="ru-RU" dirty="0" err="1" smtClean="0"/>
              <a:t>Малюты</a:t>
            </a:r>
            <a:r>
              <a:rPr lang="ru-RU" dirty="0" smtClean="0"/>
              <a:t>». Вступая на престол, обещал:»Никто в моем царстве не будет нищ и беден». </a:t>
            </a:r>
          </a:p>
          <a:p>
            <a:r>
              <a:rPr lang="ru-RU" dirty="0" smtClean="0"/>
              <a:t>При нем строились города Самара, Тюмень, Саратов, Царицын, Сургут. Царь впервые в истории послал за границу четырех дворян для учебы. Правда никто из них обратно не вернулся. 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Борис Годунов. </a:t>
            </a:r>
            <a:endParaRPr lang="ru-RU" dirty="0"/>
          </a:p>
        </p:txBody>
      </p:sp>
      <p:pic>
        <p:nvPicPr>
          <p:cNvPr id="50179" name="Picture 3" descr="C:\Users\Катя\Downloads\году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928802"/>
            <a:ext cx="3286148" cy="39751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Тупичок  дат 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b="1" dirty="0"/>
              <a:t>Соотнесите даты и события</a:t>
            </a:r>
            <a:endParaRPr lang="en-US" b="1" dirty="0"/>
          </a:p>
          <a:p>
            <a:pPr>
              <a:defRPr/>
            </a:pPr>
            <a:r>
              <a:rPr lang="ru-RU" b="1" dirty="0"/>
              <a:t>Вариант </a:t>
            </a:r>
            <a:r>
              <a:rPr lang="en-US" b="1" dirty="0"/>
              <a:t>I </a:t>
            </a:r>
            <a:endParaRPr lang="ru-RU" b="1" dirty="0"/>
          </a:p>
          <a:p>
            <a:pPr>
              <a:defRPr/>
            </a:pPr>
            <a:r>
              <a:rPr lang="ru-RU" b="1" dirty="0"/>
              <a:t>а) 1533 – 1584 гг.   1) указ о «заповедных  </a:t>
            </a:r>
          </a:p>
          <a:p>
            <a:pPr>
              <a:defRPr/>
            </a:pPr>
            <a:r>
              <a:rPr lang="ru-RU" b="1" dirty="0"/>
              <a:t>                                 летах» </a:t>
            </a:r>
          </a:p>
          <a:p>
            <a:pPr>
              <a:defRPr/>
            </a:pPr>
            <a:r>
              <a:rPr lang="ru-RU" b="1" dirty="0"/>
              <a:t>б) 1611 г.               2) Соборное уложение </a:t>
            </a:r>
          </a:p>
          <a:p>
            <a:pPr>
              <a:defRPr/>
            </a:pPr>
            <a:r>
              <a:rPr lang="ru-RU" b="1" dirty="0"/>
              <a:t>в) 1649 г.               3) образование </a:t>
            </a:r>
          </a:p>
          <a:p>
            <a:pPr>
              <a:defRPr/>
            </a:pPr>
            <a:r>
              <a:rPr lang="ru-RU" b="1" dirty="0"/>
              <a:t>                              Первого ополчения</a:t>
            </a:r>
          </a:p>
          <a:p>
            <a:pPr>
              <a:defRPr/>
            </a:pPr>
            <a:r>
              <a:rPr lang="ru-RU" b="1" dirty="0"/>
              <a:t>г) 1581 г                4) царствование Ивана </a:t>
            </a:r>
            <a:r>
              <a:rPr lang="en-US" b="1" dirty="0"/>
              <a:t>IV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Тупичок Дат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Вариант </a:t>
            </a:r>
            <a:r>
              <a:rPr lang="en-US" dirty="0"/>
              <a:t>II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а) 1606 – 1607 гг.      1)  Северная война</a:t>
            </a:r>
          </a:p>
          <a:p>
            <a:pPr>
              <a:defRPr/>
            </a:pPr>
            <a:r>
              <a:rPr lang="ru-RU" dirty="0"/>
              <a:t>б) 1700 – 1721 гг.      2) восстание  </a:t>
            </a:r>
          </a:p>
          <a:p>
            <a:pPr>
              <a:defRPr/>
            </a:pPr>
            <a:r>
              <a:rPr lang="ru-RU" dirty="0"/>
              <a:t>                                    </a:t>
            </a:r>
            <a:r>
              <a:rPr lang="ru-RU" dirty="0" err="1"/>
              <a:t>Болотникова</a:t>
            </a:r>
            <a:endParaRPr lang="ru-RU" dirty="0"/>
          </a:p>
          <a:p>
            <a:pPr marL="0" indent="0">
              <a:buNone/>
              <a:defRPr/>
            </a:pPr>
            <a:r>
              <a:rPr lang="ru-RU" dirty="0"/>
              <a:t>  в) 1612 г.                    3) Полтавская битва </a:t>
            </a:r>
          </a:p>
          <a:p>
            <a:pPr>
              <a:defRPr/>
            </a:pPr>
            <a:r>
              <a:rPr lang="ru-RU" dirty="0"/>
              <a:t>г) 1709 г.                  4) победа</a:t>
            </a:r>
          </a:p>
          <a:p>
            <a:pPr>
              <a:defRPr/>
            </a:pPr>
            <a:r>
              <a:rPr lang="ru-RU" dirty="0"/>
              <a:t>                                   Второго ополчения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Переулок схем 1.</a:t>
            </a:r>
            <a:endParaRPr lang="ru-RU" dirty="0"/>
          </a:p>
        </p:txBody>
      </p:sp>
      <p:pic>
        <p:nvPicPr>
          <p:cNvPr id="52226" name="Picture 2" descr="http://im7-tub-ru.yandex.net/i?id=137363253-6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8407703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Переулок схем 2. </a:t>
            </a:r>
            <a:endParaRPr lang="ru-RU" dirty="0"/>
          </a:p>
        </p:txBody>
      </p:sp>
      <p:pic>
        <p:nvPicPr>
          <p:cNvPr id="54274" name="Picture 2" descr="C:\Users\Катя\Downloads\побоищ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10578"/>
            <a:ext cx="5286412" cy="48058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Переулок схем 3</a:t>
            </a:r>
            <a:endParaRPr lang="ru-RU" dirty="0"/>
          </a:p>
        </p:txBody>
      </p:sp>
      <p:pic>
        <p:nvPicPr>
          <p:cNvPr id="55299" name="Picture 3" descr="C:\Users\Катя\Downloads\1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10" y="1643049"/>
            <a:ext cx="6915200" cy="42862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СТАРИННЫХ ИСТОРИЧЕСКИХ СЛОВ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живопись </a:t>
            </a:r>
            <a:endParaRPr lang="ru-RU" dirty="0"/>
          </a:p>
        </p:txBody>
      </p:sp>
      <p:pic>
        <p:nvPicPr>
          <p:cNvPr id="56322" name="Picture 2" descr="C:\Users\Катя\Downloads\ряз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491455" cy="392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живопись </a:t>
            </a:r>
            <a:endParaRPr lang="ru-RU" dirty="0"/>
          </a:p>
        </p:txBody>
      </p:sp>
      <p:pic>
        <p:nvPicPr>
          <p:cNvPr id="57346" name="Picture 2" descr="C:\Users\Катя\Downloads\софью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6643734" cy="45298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живопись</a:t>
            </a:r>
            <a:endParaRPr lang="ru-RU" dirty="0"/>
          </a:p>
        </p:txBody>
      </p:sp>
      <p:pic>
        <p:nvPicPr>
          <p:cNvPr id="43010" name="Picture 2" descr="http://im0-tub-ru.yandex.net/i?id=178398107-2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072230" cy="42963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Почетные названия, титулы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ru-RU" dirty="0"/>
              <a:t>Чесменский</a:t>
            </a:r>
          </a:p>
          <a:p>
            <a:pPr>
              <a:buFontTx/>
              <a:buChar char="-"/>
              <a:defRPr/>
            </a:pPr>
            <a:r>
              <a:rPr lang="ru-RU" dirty="0"/>
              <a:t>Задунайский</a:t>
            </a:r>
          </a:p>
          <a:p>
            <a:pPr>
              <a:buFontTx/>
              <a:buChar char="-"/>
              <a:defRPr/>
            </a:pPr>
            <a:r>
              <a:rPr lang="ru-RU" dirty="0"/>
              <a:t>Таврический</a:t>
            </a:r>
          </a:p>
          <a:p>
            <a:pPr>
              <a:buFontTx/>
              <a:buChar char="-"/>
              <a:defRPr/>
            </a:pPr>
            <a:r>
              <a:rPr lang="ru-RU" dirty="0"/>
              <a:t>Рымникский</a:t>
            </a:r>
          </a:p>
          <a:p>
            <a:pPr>
              <a:buFontTx/>
              <a:buChar char="-"/>
              <a:defRPr/>
            </a:pPr>
            <a:r>
              <a:rPr lang="ru-RU" dirty="0"/>
              <a:t>Италийский</a:t>
            </a:r>
          </a:p>
          <a:p>
            <a:pPr>
              <a:buFontTx/>
              <a:buChar char="-"/>
              <a:defRPr/>
            </a:pPr>
            <a:r>
              <a:rPr lang="ru-RU" dirty="0"/>
              <a:t>Смоленский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601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"/>
            <a:ext cx="2601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24653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28600"/>
            <a:ext cx="2601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953000" y="3352800"/>
            <a:ext cx="3886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России (по древнеримской практике)  стали  давать  военачальникам  почетные  титулы, связанные с  названиями мест или стран, где ими  были одержаны  победы. Вспомните победы, одержанные изображенными лицами и пожалованные им почетные титулы.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667000"/>
            <a:ext cx="2284413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А.В.СУВОРОВ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2667000"/>
            <a:ext cx="1776413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А.Г.ОРЛОВ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2667000"/>
            <a:ext cx="260667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П.А.РУМЯНЦЕВ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172200"/>
            <a:ext cx="260032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Г.А.ПОТЕМКИН</a:t>
            </a:r>
          </a:p>
        </p:txBody>
      </p:sp>
      <p:pic>
        <p:nvPicPr>
          <p:cNvPr id="5121" name="Picture 1" descr="D:\G0040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7663" y="3429000"/>
            <a:ext cx="2054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19400" y="5715000"/>
            <a:ext cx="2343150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М.И.КУТУЗОВ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85728"/>
            <a:ext cx="2601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533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81400"/>
            <a:ext cx="2601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"/>
            <a:ext cx="2601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133600"/>
            <a:ext cx="24653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:\G0040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733800"/>
            <a:ext cx="24352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19800" y="3200400"/>
            <a:ext cx="2744788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А.Г.ОРЛОВ – ЧЕСМЕНСКИЙ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6019800"/>
            <a:ext cx="2667000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П.А.РУМЯНЦЕВ – ЗАДУНАЙСКИЙ</a:t>
            </a:r>
            <a:r>
              <a:rPr lang="ru-RU" dirty="0"/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4876800"/>
            <a:ext cx="3175000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Г.А.ПОТЕМКИН – ТАВРИЧЕСКИЙ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2895600"/>
            <a:ext cx="2819400" cy="738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А.В.СУВОРОВ – РЫМНИКСКИЙ</a:t>
            </a: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ГРАФ ИТАЛИЙСКИЙ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24400" y="6248400"/>
            <a:ext cx="4375150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М.И.ГОЛЕНИЩЕВ – КУТУЗОВ – СМОЛЕНСКИЙ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im0-tub-ru.yandex.net/i?id=333166108-0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0"/>
            <a:ext cx="3694607" cy="1576367"/>
          </a:xfrm>
          <a:prstGeom prst="rect">
            <a:avLst/>
          </a:prstGeom>
          <a:noFill/>
        </p:spPr>
      </p:pic>
      <p:pic>
        <p:nvPicPr>
          <p:cNvPr id="5" name="Picture 2" descr="http://im4-tub-ru.yandex.net/i?id=461989596-0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71612"/>
            <a:ext cx="3559169" cy="26693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называются месяцы сейчас?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1.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Просинец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Сухий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Травень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Сечень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5. </a:t>
            </a:r>
            <a:r>
              <a:rPr lang="ru-RU" sz="2400" b="1" dirty="0" err="1" smtClean="0">
                <a:solidFill>
                  <a:srgbClr val="C00000"/>
                </a:solidFill>
              </a:rPr>
              <a:t>Рюень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6. Зарев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7. </a:t>
            </a:r>
            <a:r>
              <a:rPr lang="ru-RU" sz="2400" b="1" dirty="0" err="1" smtClean="0">
                <a:solidFill>
                  <a:srgbClr val="C00000"/>
                </a:solidFill>
              </a:rPr>
              <a:t>Березень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8. </a:t>
            </a:r>
            <a:r>
              <a:rPr lang="ru-RU" sz="2400" b="1" dirty="0" err="1" smtClean="0">
                <a:solidFill>
                  <a:srgbClr val="C00000"/>
                </a:solidFill>
              </a:rPr>
              <a:t>Изок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9.Листопад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10. </a:t>
            </a:r>
            <a:r>
              <a:rPr lang="ru-RU" sz="2400" b="1" dirty="0" err="1" smtClean="0">
                <a:solidFill>
                  <a:srgbClr val="C00000"/>
                </a:solidFill>
              </a:rPr>
              <a:t>Грудень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11. Червень(</a:t>
            </a:r>
            <a:r>
              <a:rPr lang="ru-RU" sz="2400" b="1" dirty="0" err="1" smtClean="0">
                <a:solidFill>
                  <a:srgbClr val="C00000"/>
                </a:solidFill>
              </a:rPr>
              <a:t>серпень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61446" name="Picture 6" descr="http://im5-tub-ru.yandex.net/i?id=45234378-0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429000"/>
            <a:ext cx="3571900" cy="30442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 </a:t>
            </a:r>
            <a:r>
              <a:rPr lang="ru-RU" b="1" dirty="0" err="1" smtClean="0">
                <a:solidFill>
                  <a:srgbClr val="C00000"/>
                </a:solidFill>
              </a:rPr>
              <a:t>Просинец</a:t>
            </a:r>
            <a:r>
              <a:rPr lang="ru-RU" b="1" dirty="0" smtClean="0">
                <a:solidFill>
                  <a:srgbClr val="C00000"/>
                </a:solidFill>
              </a:rPr>
              <a:t>  ЯНВАРЬ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Сухий</a:t>
            </a:r>
            <a:r>
              <a:rPr lang="ru-RU" b="1" dirty="0" smtClean="0">
                <a:solidFill>
                  <a:srgbClr val="C00000"/>
                </a:solidFill>
              </a:rPr>
              <a:t> - МАРТ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Травень</a:t>
            </a:r>
            <a:r>
              <a:rPr lang="ru-RU" b="1" dirty="0" smtClean="0">
                <a:solidFill>
                  <a:srgbClr val="C00000"/>
                </a:solidFill>
              </a:rPr>
              <a:t>  - МАЙ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Сечень</a:t>
            </a:r>
            <a:r>
              <a:rPr lang="ru-RU" b="1" dirty="0" smtClean="0">
                <a:solidFill>
                  <a:srgbClr val="C00000"/>
                </a:solidFill>
              </a:rPr>
              <a:t>  - Февраль  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5. </a:t>
            </a:r>
            <a:r>
              <a:rPr lang="ru-RU" b="1" dirty="0" err="1" smtClean="0">
                <a:solidFill>
                  <a:srgbClr val="C00000"/>
                </a:solidFill>
              </a:rPr>
              <a:t>Рюень</a:t>
            </a:r>
            <a:r>
              <a:rPr lang="ru-RU" b="1" dirty="0" smtClean="0">
                <a:solidFill>
                  <a:srgbClr val="C00000"/>
                </a:solidFill>
              </a:rPr>
              <a:t>-  Сентябрь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6. Зарев - Август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7. </a:t>
            </a:r>
            <a:r>
              <a:rPr lang="ru-RU" b="1" dirty="0" err="1" smtClean="0">
                <a:solidFill>
                  <a:srgbClr val="C00000"/>
                </a:solidFill>
              </a:rPr>
              <a:t>Березень</a:t>
            </a:r>
            <a:r>
              <a:rPr lang="ru-RU" b="1" dirty="0" smtClean="0">
                <a:solidFill>
                  <a:srgbClr val="C00000"/>
                </a:solidFill>
              </a:rPr>
              <a:t> - Апрель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8. </a:t>
            </a:r>
            <a:r>
              <a:rPr lang="ru-RU" b="1" dirty="0" err="1" smtClean="0">
                <a:solidFill>
                  <a:srgbClr val="C00000"/>
                </a:solidFill>
              </a:rPr>
              <a:t>Изок</a:t>
            </a:r>
            <a:r>
              <a:rPr lang="ru-RU" b="1" dirty="0" smtClean="0">
                <a:solidFill>
                  <a:srgbClr val="C00000"/>
                </a:solidFill>
              </a:rPr>
              <a:t> - Июнь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9.Листопад - Октябрь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10. </a:t>
            </a:r>
            <a:r>
              <a:rPr lang="ru-RU" b="1" dirty="0" err="1" smtClean="0">
                <a:solidFill>
                  <a:srgbClr val="C00000"/>
                </a:solidFill>
              </a:rPr>
              <a:t>Грудень</a:t>
            </a:r>
            <a:r>
              <a:rPr lang="ru-RU" b="1" dirty="0" smtClean="0">
                <a:solidFill>
                  <a:srgbClr val="C00000"/>
                </a:solidFill>
              </a:rPr>
              <a:t> – Ноябрь и декабрь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11. Червень(</a:t>
            </a:r>
            <a:r>
              <a:rPr lang="ru-RU" b="1" dirty="0" err="1" smtClean="0">
                <a:solidFill>
                  <a:srgbClr val="C00000"/>
                </a:solidFill>
              </a:rPr>
              <a:t>серпень</a:t>
            </a:r>
            <a:r>
              <a:rPr lang="ru-RU" b="1" dirty="0" smtClean="0">
                <a:solidFill>
                  <a:srgbClr val="C00000"/>
                </a:solidFill>
              </a:rPr>
              <a:t>) - Июль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России часто верили в такие приметы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Просыпать соль- </a:t>
            </a:r>
          </a:p>
          <a:p>
            <a:r>
              <a:rPr lang="ru-RU" dirty="0" smtClean="0"/>
              <a:t>2. Ладонь чешется- </a:t>
            </a:r>
          </a:p>
          <a:p>
            <a:r>
              <a:rPr lang="ru-RU" dirty="0" smtClean="0"/>
              <a:t>Плюнуть нечаянно на одежду</a:t>
            </a:r>
          </a:p>
          <a:p>
            <a:r>
              <a:rPr lang="ru-RU" dirty="0" smtClean="0"/>
              <a:t>Во щи залетела муха</a:t>
            </a:r>
          </a:p>
          <a:p>
            <a:r>
              <a:rPr lang="ru-RU" dirty="0" smtClean="0"/>
              <a:t>Разбить посуду нечаянно</a:t>
            </a:r>
          </a:p>
          <a:p>
            <a:r>
              <a:rPr lang="ru-RU" dirty="0" smtClean="0"/>
              <a:t>Кот умывается</a:t>
            </a:r>
          </a:p>
          <a:p>
            <a:r>
              <a:rPr lang="ru-RU" dirty="0" smtClean="0"/>
              <a:t>7. Если икнешь-</a:t>
            </a:r>
          </a:p>
          <a:p>
            <a:r>
              <a:rPr lang="ru-RU" dirty="0" smtClean="0"/>
              <a:t>8. Поперхнуться при еде-</a:t>
            </a:r>
          </a:p>
          <a:p>
            <a:r>
              <a:rPr lang="ru-RU" dirty="0" smtClean="0"/>
              <a:t>9.Правый глаз чешется-</a:t>
            </a:r>
          </a:p>
          <a:p>
            <a:r>
              <a:rPr lang="ru-RU" dirty="0" smtClean="0"/>
              <a:t>10.левый глаз чешется</a:t>
            </a:r>
          </a:p>
          <a:p>
            <a:r>
              <a:rPr lang="ru-RU" dirty="0" smtClean="0"/>
              <a:t>11Случайно погасить свечу</a:t>
            </a:r>
          </a:p>
          <a:p>
            <a:r>
              <a:rPr lang="ru-RU" dirty="0" smtClean="0"/>
              <a:t>12. Надеть на изнанку носки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</a:t>
            </a:r>
            <a:r>
              <a:rPr lang="ru-RU" dirty="0" smtClean="0"/>
              <a:t> Просыпать соль-   к беде</a:t>
            </a:r>
          </a:p>
          <a:p>
            <a:r>
              <a:rPr lang="ru-RU" dirty="0" smtClean="0"/>
              <a:t>2. Ладонь чешется-  к деньгам</a:t>
            </a:r>
          </a:p>
          <a:p>
            <a:r>
              <a:rPr lang="ru-RU" dirty="0" smtClean="0"/>
              <a:t>3. Плюнуть нечаянно на одежду – к обнове</a:t>
            </a:r>
          </a:p>
          <a:p>
            <a:r>
              <a:rPr lang="ru-RU" dirty="0" smtClean="0"/>
              <a:t>4. Во щи залетела муха –жди гостей</a:t>
            </a:r>
          </a:p>
          <a:p>
            <a:r>
              <a:rPr lang="ru-RU" dirty="0" smtClean="0"/>
              <a:t>5. Разбить посуду нечаянно -  к удаче</a:t>
            </a:r>
          </a:p>
          <a:p>
            <a:r>
              <a:rPr lang="ru-RU" dirty="0" smtClean="0"/>
              <a:t>6.Кот умывается –жди гостей</a:t>
            </a:r>
          </a:p>
          <a:p>
            <a:r>
              <a:rPr lang="ru-RU" dirty="0" smtClean="0"/>
              <a:t>7. Если икнешь- вспоминают </a:t>
            </a:r>
          </a:p>
          <a:p>
            <a:r>
              <a:rPr lang="ru-RU" dirty="0" smtClean="0"/>
              <a:t>8. Поперхнуться при еде- кто-то спешит к обеду</a:t>
            </a:r>
          </a:p>
          <a:p>
            <a:r>
              <a:rPr lang="ru-RU" dirty="0" smtClean="0"/>
              <a:t>9.Правый глаз чешется-  смеяться</a:t>
            </a:r>
          </a:p>
          <a:p>
            <a:r>
              <a:rPr lang="ru-RU" dirty="0" smtClean="0"/>
              <a:t>10.левый глаз чешется -  будешь плакать</a:t>
            </a:r>
          </a:p>
          <a:p>
            <a:r>
              <a:rPr lang="ru-RU" dirty="0" smtClean="0"/>
              <a:t>11Случайно погасить свечу – нежданный гость</a:t>
            </a:r>
          </a:p>
          <a:p>
            <a:r>
              <a:rPr lang="ru-RU" dirty="0" smtClean="0"/>
              <a:t>12. Надеть на изнанку носки – к неприятностям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ТАПЕЗНАЯ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1)капризная девушка;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2) место для принятия пищи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3) Хороводная песня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Спасибо за игру!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нечаянно плюйте на одежду. Пусть у вас чешется правый глаз, умывается кот, чешутся ладони, в суп залетает муха и никогда не носите носки наизнанку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СПАСИБО ЗА ИГРУ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Катя\Downloads\бере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6858048" cy="5143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ЗЫБЕНЬКА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1)люлька;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2)Корзина из берестяных полос;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 Булочка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3.МАТУРНИК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1)парень-гуляка;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2)маленький топорик;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3)красный суконный сарафан, на широких проймах, с длинными рукавами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4.БРАТИНА</a:t>
            </a:r>
          </a:p>
          <a:p>
            <a:endParaRPr lang="ru-RU" b="1" dirty="0"/>
          </a:p>
          <a:p>
            <a:r>
              <a:rPr lang="ru-RU" b="1" dirty="0"/>
              <a:t>1)близкий родственник;</a:t>
            </a:r>
          </a:p>
          <a:p>
            <a:r>
              <a:rPr lang="ru-RU" b="1" dirty="0"/>
              <a:t>2)чаша для питья;</a:t>
            </a:r>
          </a:p>
          <a:p>
            <a:r>
              <a:rPr lang="ru-RU" b="1" dirty="0"/>
              <a:t> 3) необработанная шерсть</a:t>
            </a:r>
            <a:endParaRPr lang="ru-RU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5.ПОСТАВЕЦ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1)почтальон;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2)блюститель порядка;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3)Шкаф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1244</Words>
  <Application>Microsoft Office PowerPoint</Application>
  <PresentationFormat>Экран (4:3)</PresentationFormat>
  <Paragraphs>186</Paragraphs>
  <Slides>51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 Колесо истории</vt:lpstr>
      <vt:lpstr>1 тур – Символы РОССИИ</vt:lpstr>
      <vt:lpstr>СИМВОЛЫ РОССИИ</vt:lpstr>
      <vt:lpstr>КОНКУРС СТАРИННЫХ ИСТОРИЧЕСКИХ СЛОВ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8.УСТЬИЦЕ 1)отверстие в печи; 2)маленькая речка; 3)кружечка</vt:lpstr>
      <vt:lpstr>Слайд 13</vt:lpstr>
      <vt:lpstr>Слайд 14</vt:lpstr>
      <vt:lpstr>Слайд 15</vt:lpstr>
      <vt:lpstr>Старинные слова</vt:lpstr>
      <vt:lpstr>История в лицах</vt:lpstr>
      <vt:lpstr>История в лицах( Александр Невский)</vt:lpstr>
      <vt:lpstr>История в лицах</vt:lpstr>
      <vt:lpstr>История в лицах (Ярослав Мудрый)</vt:lpstr>
      <vt:lpstr>История в лицах</vt:lpstr>
      <vt:lpstr>3. Алексей Романов</vt:lpstr>
      <vt:lpstr>4. История в лицах.</vt:lpstr>
      <vt:lpstr>4. Иван Калита</vt:lpstr>
      <vt:lpstr>5. История в лицах.</vt:lpstr>
      <vt:lpstr>5. Иван !!!</vt:lpstr>
      <vt:lpstr>6. История в лицах. </vt:lpstr>
      <vt:lpstr>6. Иван Грозный</vt:lpstr>
      <vt:lpstr>7. История в лицах.</vt:lpstr>
      <vt:lpstr>7. Владимир Мономах</vt:lpstr>
      <vt:lpstr>8. История в лицах. </vt:lpstr>
      <vt:lpstr>8. Богатырь земли русской</vt:lpstr>
      <vt:lpstr>9. История в лицах.</vt:lpstr>
      <vt:lpstr>9. Борис Годунов. </vt:lpstr>
      <vt:lpstr>Тупичок  дат </vt:lpstr>
      <vt:lpstr>Тупичок Дат </vt:lpstr>
      <vt:lpstr>Переулок схем 1.</vt:lpstr>
      <vt:lpstr>Переулок схем 2. </vt:lpstr>
      <vt:lpstr>Переулок схем 3</vt:lpstr>
      <vt:lpstr>Историческая живопись </vt:lpstr>
      <vt:lpstr>Историческая живопись </vt:lpstr>
      <vt:lpstr>Историческая живопись</vt:lpstr>
      <vt:lpstr>Почетные названия, титулы</vt:lpstr>
      <vt:lpstr>Слайд 44</vt:lpstr>
      <vt:lpstr>Слайд 45</vt:lpstr>
      <vt:lpstr>Как называются месяцы сейчас?</vt:lpstr>
      <vt:lpstr>ответы</vt:lpstr>
      <vt:lpstr>В России часто верили в такие приметы</vt:lpstr>
      <vt:lpstr>Слайд 49</vt:lpstr>
      <vt:lpstr>СПАСИБО!</vt:lpstr>
      <vt:lpstr>СПАСИБО ЗА ИГРУ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Колесо истории</dc:title>
  <dc:creator>Катя</dc:creator>
  <cp:lastModifiedBy>Катя</cp:lastModifiedBy>
  <cp:revision>21</cp:revision>
  <dcterms:created xsi:type="dcterms:W3CDTF">2013-01-28T20:11:27Z</dcterms:created>
  <dcterms:modified xsi:type="dcterms:W3CDTF">2013-01-28T23:38:25Z</dcterms:modified>
</cp:coreProperties>
</file>