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5" r:id="rId10"/>
    <p:sldId id="267" r:id="rId11"/>
    <p:sldId id="268" r:id="rId12"/>
    <p:sldId id="270" r:id="rId13"/>
    <p:sldId id="274" r:id="rId14"/>
    <p:sldId id="272" r:id="rId15"/>
    <p:sldId id="269" r:id="rId16"/>
    <p:sldId id="273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818AE7-810E-4957-9511-F1E1DE4009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EA82E-E35F-4451-8904-AFF358FEBC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4BA45-6316-4BEE-AAB0-17BBB6D61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6ED3-00A1-4568-AA03-9F757428D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39318-9630-4020-BD73-E472E83BB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D761F2-EB8F-41E6-BDA2-7F5945D68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017C0C-24C7-42AD-B0E9-A172D2DDAF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BF8BB-BD22-4D05-BCA0-49DF27FE5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85EBE-C68D-4360-BF76-C00BFAF69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3A29-8C71-4AD4-A576-5E2D9C806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DCFD0-30CF-45F3-B835-9718F618A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4EC8-1FD1-4667-8974-8F950D525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A247-6E42-485A-ABB2-20E91A4F04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DB774-A43D-491C-9F58-CE01C0938A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6CE16-3453-42D2-8484-368746E4A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C4FEE4-5DE5-4875-AA9B-E5B97FEDFA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ru-RU" sz="5500" b="1">
                <a:solidFill>
                  <a:schemeClr val="accent2"/>
                </a:solidFill>
                <a:latin typeface="Arial Black" pitchFamily="34" charset="0"/>
              </a:rPr>
              <a:t>ХРАНЕНИЕ ИНФОРМАЦИИ</a:t>
            </a:r>
            <a:endParaRPr lang="en-US" sz="5500" b="1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3077" name="Picture 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</p:spPr>
      </p:pic>
      <p:pic>
        <p:nvPicPr>
          <p:cNvPr id="3078" name="Picture 6" descr="C:\WINDOWS\Application Data\Microsoft\Media Catalog\Downloaded Clips\cl71\j028370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36576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93175" cy="1008063"/>
          </a:xfrm>
          <a:noFill/>
          <a:ln/>
        </p:spPr>
        <p:txBody>
          <a:bodyPr/>
          <a:lstStyle/>
          <a:p>
            <a:r>
              <a:rPr lang="ru-RU" sz="4300" b="1">
                <a:solidFill>
                  <a:schemeClr val="accent2"/>
                </a:solidFill>
                <a:latin typeface="Century Gothic" pitchFamily="34" charset="0"/>
              </a:rPr>
              <a:t>ИЗОБРАЗИТЕЛЬНОЕ ИСКУССТВО</a:t>
            </a:r>
            <a:endParaRPr lang="en-US" sz="43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13325" name="Picture 13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</p:spPr>
      </p:pic>
      <p:pic>
        <p:nvPicPr>
          <p:cNvPr id="13326" name="Picture 14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13329" name="Picture 17" descr="http://ellada.spb.ru/img/art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556792"/>
            <a:ext cx="3024336" cy="4100795"/>
          </a:xfrm>
          <a:prstGeom prst="rect">
            <a:avLst/>
          </a:prstGeom>
          <a:noFill/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219200" y="57912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Храм Зевса Олимпийского в Афинах, </a:t>
            </a:r>
            <a:r>
              <a:rPr lang="en-US" b="1">
                <a:solidFill>
                  <a:schemeClr val="accent2"/>
                </a:solidFill>
              </a:rPr>
              <a:t>II </a:t>
            </a:r>
            <a:r>
              <a:rPr lang="ru-RU" b="1">
                <a:solidFill>
                  <a:schemeClr val="accent2"/>
                </a:solidFill>
              </a:rPr>
              <a:t>век до н.э.</a:t>
            </a:r>
          </a:p>
        </p:txBody>
      </p:sp>
      <p:pic>
        <p:nvPicPr>
          <p:cNvPr id="13332" name="Picture 20" descr="http://ellada.spb.ru/img/art1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3256" y="1412776"/>
            <a:ext cx="3024944" cy="3921224"/>
          </a:xfrm>
          <a:prstGeom prst="rect">
            <a:avLst/>
          </a:prstGeom>
          <a:noFill/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876800" y="537845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Надгробие афинского всадника, </a:t>
            </a:r>
            <a:r>
              <a:rPr lang="en-US" b="1">
                <a:solidFill>
                  <a:schemeClr val="accent2"/>
                </a:solidFill>
              </a:rPr>
              <a:t>IV </a:t>
            </a:r>
            <a:r>
              <a:rPr lang="ru-RU" b="1">
                <a:solidFill>
                  <a:schemeClr val="accent2"/>
                </a:solidFill>
              </a:rPr>
              <a:t>век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ru-RU" sz="4500" b="1">
                <a:solidFill>
                  <a:schemeClr val="accent2"/>
                </a:solidFill>
                <a:latin typeface="Century Gothic" pitchFamily="34" charset="0"/>
              </a:rPr>
              <a:t>ФОТОГРАФИЯ</a:t>
            </a:r>
            <a:r>
              <a:rPr lang="ru-RU" sz="4500" b="1">
                <a:solidFill>
                  <a:srgbClr val="000066"/>
                </a:solidFill>
              </a:rPr>
              <a:t> </a:t>
            </a:r>
            <a:endParaRPr lang="en-US" sz="4500" b="1">
              <a:solidFill>
                <a:srgbClr val="000066"/>
              </a:solidFill>
            </a:endParaRPr>
          </a:p>
        </p:txBody>
      </p:sp>
      <p:pic>
        <p:nvPicPr>
          <p:cNvPr id="14351" name="Picture 15" descr="старая фотография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916113"/>
            <a:ext cx="4824413" cy="3457575"/>
          </a:xfrm>
          <a:prstGeom prst="rect">
            <a:avLst/>
          </a:prstGeom>
          <a:noFill/>
        </p:spPr>
      </p:pic>
      <p:pic>
        <p:nvPicPr>
          <p:cNvPr id="14354" name="Picture 1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</p:spPr>
      </p:pic>
      <p:pic>
        <p:nvPicPr>
          <p:cNvPr id="14355" name="Picture 1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11188" y="5300663"/>
            <a:ext cx="2665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66"/>
                </a:solidFill>
              </a:rPr>
              <a:t> </a:t>
            </a:r>
            <a:r>
              <a:rPr lang="ru-RU" sz="1600" b="1">
                <a:solidFill>
                  <a:srgbClr val="000066"/>
                </a:solidFill>
              </a:rPr>
              <a:t>Один из первых фотоаппаратов, 1840 г.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635375" y="5378450"/>
            <a:ext cx="475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66"/>
                </a:solidFill>
              </a:rPr>
              <a:t>Фото середины </a:t>
            </a:r>
            <a:r>
              <a:rPr lang="en-US" sz="1600" b="1">
                <a:solidFill>
                  <a:srgbClr val="000066"/>
                </a:solidFill>
              </a:rPr>
              <a:t>XIX </a:t>
            </a:r>
            <a:r>
              <a:rPr lang="ru-RU" sz="1600" b="1">
                <a:solidFill>
                  <a:srgbClr val="000066"/>
                </a:solidFill>
              </a:rPr>
              <a:t>в.</a:t>
            </a:r>
            <a:endParaRPr lang="en-US" sz="1600" b="1">
              <a:solidFill>
                <a:srgbClr val="000066"/>
              </a:solidFill>
            </a:endParaRPr>
          </a:p>
        </p:txBody>
      </p:sp>
      <p:pic>
        <p:nvPicPr>
          <p:cNvPr id="14360" name="Picture 24" descr="ПЕРВАЯ ФОТОГРАФИЯ ЛУНЫ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1981200"/>
            <a:ext cx="18748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ЗВУК</a:t>
            </a:r>
            <a:r>
              <a:rPr lang="ru-RU" b="1">
                <a:solidFill>
                  <a:srgbClr val="000066"/>
                </a:solidFill>
              </a:rPr>
              <a:t> </a:t>
            </a:r>
            <a:endParaRPr lang="en-US" b="1">
              <a:solidFill>
                <a:srgbClr val="000066"/>
              </a:solidFill>
            </a:endParaRPr>
          </a:p>
        </p:txBody>
      </p:sp>
      <p:pic>
        <p:nvPicPr>
          <p:cNvPr id="16399" name="Picture 1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0688" y="6261100"/>
            <a:ext cx="863600" cy="377825"/>
          </a:xfrm>
          <a:prstGeom prst="rect">
            <a:avLst/>
          </a:prstGeom>
          <a:noFill/>
        </p:spPr>
      </p:pic>
      <p:pic>
        <p:nvPicPr>
          <p:cNvPr id="16400" name="Picture 16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16402" name="Picture 18" descr="C:\Мои документы\Мои рисунки\фонограф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8663" y="1279525"/>
            <a:ext cx="4224337" cy="4968875"/>
          </a:xfrm>
          <a:prstGeom prst="rect">
            <a:avLst/>
          </a:prstGeom>
          <a:noFill/>
        </p:spPr>
      </p:pic>
      <p:pic>
        <p:nvPicPr>
          <p:cNvPr id="16403" name="Picture 19" descr="эдис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4213" y="1295400"/>
            <a:ext cx="2557462" cy="3602038"/>
          </a:xfrm>
          <a:noFill/>
          <a:ln/>
        </p:spPr>
      </p:pic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84213" y="50292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</a:rPr>
              <a:t>Эдисон (1847-1931)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914400" y="56388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</a:rPr>
              <a:t>Фонограф</a:t>
            </a:r>
            <a:r>
              <a:rPr lang="ru-RU" b="1">
                <a:solidFill>
                  <a:srgbClr val="000066"/>
                </a:solidFill>
                <a:latin typeface="Times New Roman" charset="0"/>
              </a:rPr>
              <a:t> </a:t>
            </a:r>
            <a:r>
              <a:rPr lang="ru-RU" b="1">
                <a:solidFill>
                  <a:srgbClr val="000066"/>
                </a:solidFill>
              </a:rPr>
              <a:t>Эдисона, </a:t>
            </a:r>
            <a:br>
              <a:rPr lang="ru-RU" b="1">
                <a:solidFill>
                  <a:srgbClr val="000066"/>
                </a:solidFill>
              </a:rPr>
            </a:br>
            <a:r>
              <a:rPr lang="ru-RU" b="1">
                <a:solidFill>
                  <a:srgbClr val="000066"/>
                </a:solidFill>
              </a:rPr>
              <a:t>конец </a:t>
            </a:r>
            <a:r>
              <a:rPr lang="en-US" b="1">
                <a:solidFill>
                  <a:srgbClr val="000066"/>
                </a:solidFill>
              </a:rPr>
              <a:t>XIX </a:t>
            </a:r>
            <a:r>
              <a:rPr lang="ru-RU" b="1">
                <a:solidFill>
                  <a:srgbClr val="000066"/>
                </a:solidFill>
              </a:rPr>
              <a:t>в.</a:t>
            </a:r>
            <a:endParaRPr 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ЗВУК</a:t>
            </a:r>
          </a:p>
        </p:txBody>
      </p:sp>
      <p:pic>
        <p:nvPicPr>
          <p:cNvPr id="20484" name="Picture 4" descr="проигрыватель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928813"/>
            <a:ext cx="4032250" cy="3024187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6725" y="527208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</a:rPr>
              <a:t>Патефон, 30-е гг. </a:t>
            </a:r>
            <a:r>
              <a:rPr lang="en-US" b="1">
                <a:solidFill>
                  <a:srgbClr val="000066"/>
                </a:solidFill>
              </a:rPr>
              <a:t>XX</a:t>
            </a:r>
            <a:r>
              <a:rPr lang="ru-RU" b="1">
                <a:solidFill>
                  <a:srgbClr val="000066"/>
                </a:solidFill>
              </a:rPr>
              <a:t> в.</a:t>
            </a:r>
            <a:r>
              <a:rPr lang="en-US" b="1">
                <a:solidFill>
                  <a:srgbClr val="000066"/>
                </a:solidFill>
              </a:rPr>
              <a:t> 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43438" y="5092700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</a:rPr>
              <a:t>Проигрыватель виниловых пластинок, 70-80-е гг. </a:t>
            </a:r>
            <a:r>
              <a:rPr lang="en-US" b="1">
                <a:solidFill>
                  <a:srgbClr val="000066"/>
                </a:solidFill>
              </a:rPr>
              <a:t>XX</a:t>
            </a:r>
            <a:r>
              <a:rPr lang="ru-RU" b="1">
                <a:solidFill>
                  <a:srgbClr val="000066"/>
                </a:solidFill>
              </a:rPr>
              <a:t> в.</a:t>
            </a:r>
            <a:r>
              <a:rPr lang="en-US" b="1">
                <a:solidFill>
                  <a:srgbClr val="000066"/>
                </a:solidFill>
              </a:rPr>
              <a:t> </a:t>
            </a:r>
            <a:endParaRPr lang="ru-RU" b="1">
              <a:solidFill>
                <a:srgbClr val="000066"/>
              </a:solidFill>
            </a:endParaRPr>
          </a:p>
        </p:txBody>
      </p:sp>
      <p:pic>
        <p:nvPicPr>
          <p:cNvPr id="20492" name="Picture 12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</p:spPr>
      </p:pic>
      <p:pic>
        <p:nvPicPr>
          <p:cNvPr id="20493" name="Picture 13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20497" name="Picture 17" descr="патефо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1697038"/>
            <a:ext cx="3463925" cy="346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6313"/>
            <a:ext cx="8229600" cy="796925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ЗВУК</a:t>
            </a:r>
            <a:r>
              <a:rPr lang="ru-RU" b="1">
                <a:solidFill>
                  <a:srgbClr val="000066"/>
                </a:solidFill>
              </a:rPr>
              <a:t> </a:t>
            </a:r>
            <a:endParaRPr lang="en-US" b="1">
              <a:solidFill>
                <a:srgbClr val="000066"/>
              </a:solidFill>
            </a:endParaRP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468313" y="2159000"/>
            <a:ext cx="8120062" cy="2854325"/>
            <a:chOff x="295" y="1261"/>
            <a:chExt cx="5115" cy="1798"/>
          </a:xfrm>
        </p:grpSpPr>
        <p:pic>
          <p:nvPicPr>
            <p:cNvPr id="18435" name="Picture 3" descr="магнитофон катушечный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1275"/>
              <a:ext cx="1738" cy="17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37" name="Picture 5" descr="кассетный магнитофон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10" y="1979"/>
              <a:ext cx="2358" cy="1073"/>
            </a:xfrm>
            <a:prstGeom prst="rect">
              <a:avLst/>
            </a:prstGeom>
            <a:noFill/>
          </p:spPr>
        </p:pic>
        <p:pic>
          <p:nvPicPr>
            <p:cNvPr id="18440" name="Picture 8" descr="аудиокассеты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58" y="1261"/>
              <a:ext cx="852" cy="1798"/>
            </a:xfrm>
            <a:prstGeom prst="rect">
              <a:avLst/>
            </a:prstGeom>
            <a:noFill/>
          </p:spPr>
        </p:pic>
      </p:grpSp>
      <p:pic>
        <p:nvPicPr>
          <p:cNvPr id="18442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</p:spPr>
      </p:pic>
      <p:pic>
        <p:nvPicPr>
          <p:cNvPr id="18443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52413" y="5143500"/>
            <a:ext cx="309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</a:rPr>
              <a:t>Катушечный магнитофон,</a:t>
            </a:r>
            <a:endParaRPr lang="en-US" sz="1600" b="1">
              <a:solidFill>
                <a:srgbClr val="000066"/>
              </a:solidFill>
            </a:endParaRP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 70-е гг.</a:t>
            </a:r>
            <a:r>
              <a:rPr lang="en-US" sz="1600" b="1">
                <a:solidFill>
                  <a:srgbClr val="000066"/>
                </a:solidFill>
              </a:rPr>
              <a:t> XX</a:t>
            </a:r>
            <a:r>
              <a:rPr lang="ru-RU" sz="1600" b="1">
                <a:solidFill>
                  <a:srgbClr val="000066"/>
                </a:solidFill>
              </a:rPr>
              <a:t>  в.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276600" y="5140325"/>
            <a:ext cx="38877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66"/>
                </a:solidFill>
              </a:rPr>
              <a:t>Кассетный магнитофон,</a:t>
            </a:r>
            <a:br>
              <a:rPr lang="ru-RU" sz="1600" b="1">
                <a:solidFill>
                  <a:srgbClr val="000066"/>
                </a:solidFill>
              </a:rPr>
            </a:br>
            <a:r>
              <a:rPr lang="ru-RU" sz="1600" b="1">
                <a:solidFill>
                  <a:srgbClr val="000066"/>
                </a:solidFill>
              </a:rPr>
              <a:t> конец </a:t>
            </a:r>
            <a:r>
              <a:rPr lang="en-US" b="1">
                <a:solidFill>
                  <a:srgbClr val="000066"/>
                </a:solidFill>
              </a:rPr>
              <a:t>XX</a:t>
            </a:r>
            <a:r>
              <a:rPr lang="ru-RU" b="1">
                <a:solidFill>
                  <a:srgbClr val="000066"/>
                </a:solidFill>
              </a:rPr>
              <a:t>  в.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092950" y="5143500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66"/>
                </a:solidFill>
              </a:rPr>
              <a:t>Аудиокассеты,</a:t>
            </a:r>
            <a:br>
              <a:rPr lang="ru-RU" sz="1400" b="1">
                <a:solidFill>
                  <a:srgbClr val="000066"/>
                </a:solidFill>
              </a:rPr>
            </a:br>
            <a:r>
              <a:rPr lang="ru-RU" sz="1400" b="1">
                <a:solidFill>
                  <a:srgbClr val="000066"/>
                </a:solidFill>
              </a:rPr>
              <a:t> </a:t>
            </a:r>
            <a:r>
              <a:rPr lang="ru-RU" sz="1600" b="1">
                <a:solidFill>
                  <a:srgbClr val="000066"/>
                </a:solidFill>
              </a:rPr>
              <a:t>конец </a:t>
            </a:r>
            <a:r>
              <a:rPr lang="en-US" b="1">
                <a:solidFill>
                  <a:srgbClr val="000066"/>
                </a:solidFill>
              </a:rPr>
              <a:t>XX</a:t>
            </a:r>
            <a:r>
              <a:rPr lang="ru-RU" sz="1400" b="1">
                <a:solidFill>
                  <a:srgbClr val="000066"/>
                </a:solidFill>
              </a:rPr>
              <a:t> в.</a:t>
            </a:r>
            <a:endParaRPr lang="en-US" sz="1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29600" cy="868363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КИНО 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15374" name="Picture 14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</p:spPr>
      </p:pic>
      <p:pic>
        <p:nvPicPr>
          <p:cNvPr id="15375" name="Picture 15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15377" name="Picture 17" descr="C:\Мои документы\Мои рисунки\Lumi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279525"/>
            <a:ext cx="3794125" cy="2835275"/>
          </a:xfrm>
          <a:prstGeom prst="rect">
            <a:avLst/>
          </a:prstGeom>
          <a:noFill/>
        </p:spPr>
      </p:pic>
      <p:pic>
        <p:nvPicPr>
          <p:cNvPr id="15378" name="Picture 18" descr="C:\Мои документы\Мои рисунки\прибытие поезд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1343025"/>
            <a:ext cx="3657600" cy="2743200"/>
          </a:xfrm>
          <a:prstGeom prst="rect">
            <a:avLst/>
          </a:prstGeom>
          <a:noFill/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33400" y="4371975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Изобретатели кинематографа братья Люмьер, конец </a:t>
            </a:r>
            <a:r>
              <a:rPr lang="en-US" sz="1600" b="1">
                <a:solidFill>
                  <a:schemeClr val="accent2"/>
                </a:solidFill>
              </a:rPr>
              <a:t>XIX </a:t>
            </a:r>
            <a:r>
              <a:rPr lang="ru-RU" sz="1600" b="1">
                <a:solidFill>
                  <a:schemeClr val="accent2"/>
                </a:solidFill>
              </a:rPr>
              <a:t>в.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572000" y="4267200"/>
            <a:ext cx="426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Первый короткометражный фильм «</a:t>
            </a:r>
            <a:r>
              <a:rPr lang="ru-RU" sz="1600" b="1">
                <a:solidFill>
                  <a:schemeClr val="accent2"/>
                </a:solidFill>
                <a:cs typeface="Arial" charset="0"/>
              </a:rPr>
              <a:t>Прибытие поезда на вокзал </a:t>
            </a:r>
            <a:r>
              <a:rPr lang="ru-RU" sz="1600" b="1">
                <a:solidFill>
                  <a:schemeClr val="accent2"/>
                </a:solidFill>
              </a:rPr>
              <a:t/>
            </a:r>
            <a:br>
              <a:rPr lang="ru-RU" sz="1600" b="1">
                <a:solidFill>
                  <a:schemeClr val="accent2"/>
                </a:solidFill>
              </a:rPr>
            </a:br>
            <a:r>
              <a:rPr lang="ru-RU" sz="1600" b="1">
                <a:solidFill>
                  <a:schemeClr val="accent2"/>
                </a:solidFill>
                <a:cs typeface="Arial" charset="0"/>
              </a:rPr>
              <a:t>Ла Сьота</a:t>
            </a:r>
            <a:r>
              <a:rPr lang="ru-RU" sz="1600" b="1">
                <a:solidFill>
                  <a:schemeClr val="accent2"/>
                </a:solidFill>
              </a:rPr>
              <a:t>», 1895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9638"/>
            <a:ext cx="7772400" cy="8636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ВИДЕО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19459" name="Picture 3" descr="видеомагнитофон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205038"/>
            <a:ext cx="4464050" cy="3008312"/>
          </a:xfrm>
          <a:noFill/>
          <a:ln/>
        </p:spPr>
      </p:pic>
      <p:pic>
        <p:nvPicPr>
          <p:cNvPr id="19466" name="Picture 10" descr="видеокасс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0150" y="2214563"/>
            <a:ext cx="3810000" cy="2990850"/>
          </a:xfrm>
          <a:prstGeom prst="rect">
            <a:avLst/>
          </a:prstGeom>
          <a:noFill/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404938" y="5311775"/>
            <a:ext cx="633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</a:rPr>
              <a:t>Видеомагнитофон и видеокассеты</a:t>
            </a:r>
          </a:p>
        </p:txBody>
      </p:sp>
      <p:pic>
        <p:nvPicPr>
          <p:cNvPr id="19469" name="Picture 13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</p:spPr>
      </p:pic>
      <p:pic>
        <p:nvPicPr>
          <p:cNvPr id="19470" name="Picture 14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41388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МУЛЬТИМЕДИА</a:t>
            </a:r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684213" y="2317750"/>
            <a:ext cx="7775575" cy="3271838"/>
            <a:chOff x="567" y="1071"/>
            <a:chExt cx="4898" cy="2061"/>
          </a:xfrm>
        </p:grpSpPr>
        <p:pic>
          <p:nvPicPr>
            <p:cNvPr id="21508" name="Picture 4" descr="компьютер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67" y="1071"/>
              <a:ext cx="2812" cy="2061"/>
            </a:xfrm>
            <a:prstGeom prst="rect">
              <a:avLst/>
            </a:prstGeom>
            <a:noFill/>
          </p:spPr>
        </p:pic>
        <p:pic>
          <p:nvPicPr>
            <p:cNvPr id="21509" name="Picture 5" descr="диск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79" y="1701"/>
              <a:ext cx="2086" cy="1366"/>
            </a:xfrm>
            <a:prstGeom prst="rect">
              <a:avLst/>
            </a:prstGeom>
            <a:noFill/>
          </p:spPr>
        </p:pic>
      </p:grpSp>
      <p:pic>
        <p:nvPicPr>
          <p:cNvPr id="21512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</p:spPr>
      </p:pic>
      <p:pic>
        <p:nvPicPr>
          <p:cNvPr id="21513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ВСЕМИРНАЯ ПАУТИНА</a:t>
            </a:r>
          </a:p>
        </p:txBody>
      </p:sp>
      <p:pic>
        <p:nvPicPr>
          <p:cNvPr id="29701" name="Picture 5" descr="http://www.manwb.ru/pub/News_2/06080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295400"/>
            <a:ext cx="4419600" cy="3314700"/>
          </a:xfrm>
          <a:prstGeom prst="rect">
            <a:avLst/>
          </a:prstGeom>
          <a:noFill/>
        </p:spPr>
      </p:pic>
      <p:pic>
        <p:nvPicPr>
          <p:cNvPr id="29703" name="Picture 7" descr="http://www.techgate.ru/pictures/4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988" y="3429000"/>
            <a:ext cx="1725612" cy="2628900"/>
          </a:xfrm>
          <a:prstGeom prst="rect">
            <a:avLst/>
          </a:prstGeom>
          <a:noFill/>
        </p:spPr>
      </p:pic>
      <p:pic>
        <p:nvPicPr>
          <p:cNvPr id="29705" name="Picture 9" descr="http://tourism.deita.ru/images/news_primory/6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2971800"/>
            <a:ext cx="4572000" cy="3108325"/>
          </a:xfrm>
          <a:prstGeom prst="rect">
            <a:avLst/>
          </a:prstGeom>
          <a:noFill/>
        </p:spPr>
      </p:pic>
      <p:pic>
        <p:nvPicPr>
          <p:cNvPr id="29708" name="Picture 12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</p:spPr>
      </p:pic>
      <p:pic>
        <p:nvPicPr>
          <p:cNvPr id="29709" name="Picture 13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pPr algn="l"/>
            <a:r>
              <a:rPr lang="ru-RU" sz="3400" b="1">
                <a:solidFill>
                  <a:srgbClr val="000066"/>
                </a:solidFill>
                <a:latin typeface="Arial Narrow" pitchFamily="34" charset="0"/>
              </a:rPr>
              <a:t>Память </a:t>
            </a:r>
            <a:r>
              <a:rPr lang="ru-RU" sz="2600" b="1">
                <a:solidFill>
                  <a:srgbClr val="000066"/>
                </a:solidFill>
                <a:latin typeface="Arial Narrow" pitchFamily="34" charset="0"/>
              </a:rPr>
              <a:t>– самый первый «инструмент» хранения информации</a:t>
            </a:r>
            <a:r>
              <a:rPr lang="ru-RU" sz="2200" b="1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ru-RU" sz="2600" b="1">
                <a:solidFill>
                  <a:srgbClr val="000066"/>
                </a:solidFill>
                <a:latin typeface="Arial Narrow" pitchFamily="34" charset="0"/>
              </a:rPr>
              <a:t>но …</a:t>
            </a:r>
            <a:endParaRPr lang="en-US" sz="2600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4100" name="Picture 4" descr="созжение Иерусалим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1752600"/>
            <a:ext cx="4038600" cy="3038475"/>
          </a:xfrm>
          <a:noFill/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23975" y="4876800"/>
            <a:ext cx="64595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>
                <a:solidFill>
                  <a:srgbClr val="000066"/>
                </a:solidFill>
                <a:latin typeface="Arial Narrow" pitchFamily="34" charset="0"/>
              </a:rPr>
              <a:t>люди всегда стремились доступными способами зафиксировать наиболее важную информацию на внешних носителях</a:t>
            </a:r>
            <a:endParaRPr lang="en-US" sz="2600" b="1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4102" name="Picture 6" descr="гусли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792288"/>
            <a:ext cx="4022725" cy="3046412"/>
          </a:xfrm>
          <a:prstGeom prst="rect">
            <a:avLst/>
          </a:prstGeom>
          <a:noFill/>
        </p:spPr>
      </p:pic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50825" y="6219825"/>
            <a:ext cx="8642350" cy="377825"/>
            <a:chOff x="158" y="3918"/>
            <a:chExt cx="5444" cy="238"/>
          </a:xfrm>
        </p:grpSpPr>
        <p:pic>
          <p:nvPicPr>
            <p:cNvPr id="4105" name="Picture 9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58" y="3918"/>
              <a:ext cx="544" cy="238"/>
            </a:xfrm>
            <a:prstGeom prst="rect">
              <a:avLst/>
            </a:prstGeom>
            <a:noFill/>
          </p:spPr>
        </p:pic>
        <p:pic>
          <p:nvPicPr>
            <p:cNvPr id="4106" name="Picture 10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8" y="3918"/>
              <a:ext cx="545" cy="2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2925"/>
            <a:ext cx="8229600" cy="941388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Century Gothic" pitchFamily="34" charset="0"/>
              </a:rPr>
              <a:t>НАСКАЛЬНЫЕ РОСПИСИ</a:t>
            </a:r>
            <a:endParaRPr lang="en-US" b="1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5131" name="Picture 1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</p:spPr>
      </p:pic>
      <p:pic>
        <p:nvPicPr>
          <p:cNvPr id="5132" name="Picture 12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1026" name="Picture 2" descr="C:\Documents and Settings\Юлия\Мои документы\Мои рисунки\Рисунок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2132856"/>
            <a:ext cx="5256584" cy="350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9738"/>
            <a:ext cx="8686800" cy="855662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ЗНАКОВАЯ ПИСЬМЕННОСТЬ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4213" y="615632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Иероглифическое письмо Древнего Египта</a:t>
            </a:r>
          </a:p>
        </p:txBody>
      </p:sp>
      <p:pic>
        <p:nvPicPr>
          <p:cNvPr id="6152" name="Picture 8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6219825"/>
            <a:ext cx="863600" cy="377825"/>
          </a:xfrm>
          <a:prstGeom prst="rect">
            <a:avLst/>
          </a:prstGeom>
          <a:noFill/>
        </p:spPr>
      </p:pic>
      <p:pic>
        <p:nvPicPr>
          <p:cNvPr id="6153" name="Picture 9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2050" name="Picture 2" descr="C:\Documents and Settings\Юлия\Мои документы\Мои рисунки\Рисунок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2132856"/>
            <a:ext cx="5400600" cy="388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354013"/>
            <a:ext cx="8686800" cy="941387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ЗНАКОВАЯ ПИСЬМЕННОСТЬ</a:t>
            </a:r>
          </a:p>
        </p:txBody>
      </p:sp>
      <p:pic>
        <p:nvPicPr>
          <p:cNvPr id="7178" name="Picture 10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</p:spPr>
      </p:pic>
      <p:pic>
        <p:nvPicPr>
          <p:cNvPr id="7179" name="Picture 11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84213" y="615632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Клинопись Двуречья</a:t>
            </a:r>
          </a:p>
        </p:txBody>
      </p:sp>
      <p:pic>
        <p:nvPicPr>
          <p:cNvPr id="2" name="Picture 16" descr="C:\Documents and Settings\Юлия\Мои документы\Мои рисунки\Рисунок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1124744"/>
            <a:ext cx="3998913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2300"/>
            <a:ext cx="8229600" cy="719138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Century Gothic" pitchFamily="34" charset="0"/>
              </a:rPr>
              <a:t>АЛФАВИТНОЕ ПИСЬМО</a:t>
            </a:r>
            <a:endParaRPr lang="en-US" b="1">
              <a:solidFill>
                <a:schemeClr val="accent2"/>
              </a:solidFill>
              <a:latin typeface="Century Gothic" pitchFamily="34" charset="0"/>
            </a:endParaRP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1547813" y="1412875"/>
            <a:ext cx="5976937" cy="4711700"/>
            <a:chOff x="975" y="935"/>
            <a:chExt cx="3765" cy="2968"/>
          </a:xfrm>
        </p:grpSpPr>
        <p:pic>
          <p:nvPicPr>
            <p:cNvPr id="8200" name="Picture 8" descr="финикийская письменность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92" y="935"/>
              <a:ext cx="3130" cy="2631"/>
            </a:xfrm>
            <a:prstGeom prst="rect">
              <a:avLst/>
            </a:prstGeom>
            <a:noFill/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975" y="3653"/>
              <a:ext cx="3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000066"/>
                  </a:solidFill>
                </a:rPr>
                <a:t>Финикийский алфавит</a:t>
              </a:r>
            </a:p>
          </p:txBody>
        </p:sp>
      </p:grpSp>
      <p:pic>
        <p:nvPicPr>
          <p:cNvPr id="8203" name="Picture 11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</p:spPr>
      </p:pic>
      <p:pic>
        <p:nvPicPr>
          <p:cNvPr id="8204" name="Picture 12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Century Gothic" pitchFamily="34" charset="0"/>
              </a:rPr>
              <a:t>СЛАВЯНСКАЯ ПИСЬМЕННОСТЬ</a:t>
            </a:r>
            <a:endParaRPr lang="en-US" b="1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9234" name="Picture 18" descr="глаголица и кириллиц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1700" y="1268413"/>
            <a:ext cx="3670300" cy="3876675"/>
          </a:xfrm>
          <a:noFill/>
          <a:ln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4213" y="54387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</a:rPr>
              <a:t>Глаголица и кириллица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572000" y="5445125"/>
            <a:ext cx="4248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solidFill>
                  <a:srgbClr val="000066"/>
                </a:solidFill>
              </a:rPr>
              <a:t>Кирилл и Мефодий – создатели славянской письменности</a:t>
            </a:r>
          </a:p>
        </p:txBody>
      </p:sp>
      <p:pic>
        <p:nvPicPr>
          <p:cNvPr id="9231" name="Picture 1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</p:spPr>
      </p:pic>
      <p:pic>
        <p:nvPicPr>
          <p:cNvPr id="9232" name="Picture 16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9236" name="Picture 20" descr="кирилл и мефод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92725" y="1268413"/>
            <a:ext cx="2879725" cy="4105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КНИГА</a:t>
            </a:r>
          </a:p>
        </p:txBody>
      </p:sp>
      <p:pic>
        <p:nvPicPr>
          <p:cNvPr id="28686" name="Picture 14" descr="C:\Мои документы\Мои рисунки\slav_enc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838200"/>
            <a:ext cx="2857500" cy="3668713"/>
          </a:xfrm>
          <a:prstGeom prst="rect">
            <a:avLst/>
          </a:prstGeom>
          <a:noFill/>
        </p:spPr>
      </p:pic>
      <p:pic>
        <p:nvPicPr>
          <p:cNvPr id="28683" name="Picture 11" descr="http://www.paoline.ru/shopimg/29539472528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556792"/>
            <a:ext cx="2286000" cy="3382963"/>
          </a:xfrm>
          <a:prstGeom prst="rect">
            <a:avLst/>
          </a:prstGeom>
          <a:noFill/>
        </p:spPr>
      </p:pic>
      <p:pic>
        <p:nvPicPr>
          <p:cNvPr id="28688" name="Picture 16" descr="http://www.podar-ok.ru/admin/pictures/175011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212976"/>
            <a:ext cx="3429000" cy="2960688"/>
          </a:xfrm>
          <a:prstGeom prst="rect">
            <a:avLst/>
          </a:prstGeom>
          <a:noFill/>
        </p:spPr>
      </p:pic>
      <p:pic>
        <p:nvPicPr>
          <p:cNvPr id="28689" name="Picture 17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7988" y="6219825"/>
            <a:ext cx="863600" cy="377825"/>
          </a:xfrm>
          <a:prstGeom prst="rect">
            <a:avLst/>
          </a:prstGeom>
          <a:noFill/>
        </p:spPr>
      </p:pic>
      <p:pic>
        <p:nvPicPr>
          <p:cNvPr id="28690" name="Picture 18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88900" y="533400"/>
            <a:ext cx="8964613" cy="868363"/>
          </a:xfrm>
          <a:noFill/>
          <a:ln/>
        </p:spPr>
        <p:txBody>
          <a:bodyPr/>
          <a:lstStyle/>
          <a:p>
            <a:r>
              <a:rPr lang="ru-RU" sz="4300" b="1">
                <a:solidFill>
                  <a:schemeClr val="accent2"/>
                </a:solidFill>
                <a:latin typeface="Century Gothic" pitchFamily="34" charset="0"/>
              </a:rPr>
              <a:t>ИЗОБРАЗИТЕЛЬНОЕ ИСКУССТВО</a:t>
            </a:r>
            <a:endParaRPr lang="en-US" sz="4300" b="1">
              <a:solidFill>
                <a:schemeClr val="accent2"/>
              </a:solidFill>
              <a:latin typeface="Century Gothic" pitchFamily="34" charset="0"/>
            </a:endParaRPr>
          </a:p>
        </p:txBody>
      </p:sp>
      <p:pic>
        <p:nvPicPr>
          <p:cNvPr id="11277" name="Picture 13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9575" y="6219825"/>
            <a:ext cx="863600" cy="377825"/>
          </a:xfrm>
          <a:prstGeom prst="rect">
            <a:avLst/>
          </a:prstGeom>
          <a:noFill/>
        </p:spPr>
      </p:pic>
      <p:pic>
        <p:nvPicPr>
          <p:cNvPr id="11278" name="Picture 14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219825"/>
            <a:ext cx="865188" cy="377825"/>
          </a:xfrm>
          <a:prstGeom prst="rect">
            <a:avLst/>
          </a:prstGeom>
          <a:noFill/>
        </p:spPr>
      </p:pic>
      <p:pic>
        <p:nvPicPr>
          <p:cNvPr id="11280" name="Picture 16" descr="C:\Мои документы\Мои рисунки\школ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700808"/>
            <a:ext cx="5292824" cy="3942535"/>
          </a:xfrm>
          <a:prstGeom prst="rect">
            <a:avLst/>
          </a:prstGeom>
          <a:noFill/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524000" y="6172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Фреска «Афинская школа». Рафаэль, 1509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172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ХРАНЕНИЕ ИНФОРМАЦИИ</vt:lpstr>
      <vt:lpstr>Память – самый первый «инструмент» хранения информации, но …</vt:lpstr>
      <vt:lpstr>НАСКАЛЬНЫЕ РОСПИСИ</vt:lpstr>
      <vt:lpstr>ЗНАКОВАЯ ПИСЬМЕННОСТЬ</vt:lpstr>
      <vt:lpstr>ЗНАКОВАЯ ПИСЬМЕННОСТЬ</vt:lpstr>
      <vt:lpstr>АЛФАВИТНОЕ ПИСЬМО</vt:lpstr>
      <vt:lpstr>СЛАВЯНСКАЯ ПИСЬМЕННОСТЬ</vt:lpstr>
      <vt:lpstr>КНИГА</vt:lpstr>
      <vt:lpstr>ИЗОБРАЗИТЕЛЬНОЕ ИСКУССТВО</vt:lpstr>
      <vt:lpstr>ИЗОБРАЗИТЕЛЬНОЕ ИСКУССТВО</vt:lpstr>
      <vt:lpstr>ФОТОГРАФИЯ </vt:lpstr>
      <vt:lpstr>ЗВУК </vt:lpstr>
      <vt:lpstr>ЗВУК</vt:lpstr>
      <vt:lpstr>ЗВУК </vt:lpstr>
      <vt:lpstr>КИНО </vt:lpstr>
      <vt:lpstr>ВИДЕО</vt:lpstr>
      <vt:lpstr>МУЛЬТИМЕДИА</vt:lpstr>
      <vt:lpstr>ВСЕМИРНАЯ ПАУТИНА</vt:lpstr>
    </vt:vector>
  </TitlesOfParts>
  <Company>Александровы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Хранение информации</dc:title>
  <dc:creator>Борис и Анна</dc:creator>
  <cp:lastModifiedBy>Юлия</cp:lastModifiedBy>
  <cp:revision>34</cp:revision>
  <dcterms:created xsi:type="dcterms:W3CDTF">2006-07-03T10:33:30Z</dcterms:created>
  <dcterms:modified xsi:type="dcterms:W3CDTF">2013-06-23T18:12:34Z</dcterms:modified>
</cp:coreProperties>
</file>