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3" r:id="rId3"/>
    <p:sldId id="257" r:id="rId4"/>
    <p:sldId id="264" r:id="rId5"/>
    <p:sldId id="258" r:id="rId6"/>
    <p:sldId id="265" r:id="rId7"/>
    <p:sldId id="262" r:id="rId8"/>
    <p:sldId id="261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FBED8-7A1A-4CC0-9F82-02A58C2A263C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757C8-D827-469E-AF0F-777FF5BE78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62695-BE27-4630-B513-FAC7162721D8}" type="slidenum">
              <a:rPr lang="ru-RU"/>
              <a:pPr/>
              <a:t>8</a:t>
            </a:fld>
            <a:endParaRPr lang="ru-RU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25C85C0-9406-4DA4-B5FF-13D32BB2FD4A}" type="datetimeFigureOut">
              <a:rPr lang="ru-RU" smtClean="0"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9124024-2AD5-4915-872B-8A300AC31B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Вчера вечером: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Андрей отправился на концерт.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Борис провел все время с Ольгой.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Евгений так и не увиделся с Розой.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Полина побывала в кино.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Роза посмотрела спектакль в театре.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Какая-то пара посетила художественную выставку.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Кроме тех, кого мы уже назвали, постоянными членами той же компании были Дмитрий и Серафима. Вместе с каждым юношей была девушка. Все пары были в разных местах. Кто с кем был и где?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 marL="0" lvl="0" indent="282575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перекрестке произошло дорожно-транспортное происшествие, в котором участвовали автобус (А), грузовик (Г), легковой автомобиль (Л) и маршрутное такси (М). Свидетели происшествия дали показания инспектору ГИБДД. Первый свидетель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ситал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 первым на перекресток выехал автобус, а маршрутное такси было вторым. Другой свидетель полагал, что последним на перекресток выехал легковой автомобиль, а вторым был грузовик. Третий свидетель уверял, что автобус выехал на пере­кресток вторым, а следом за ним – легковой автомобиль. В результате оказалось, что каж­дый из свидетелей был прав только в одном из своих утверждений. В каком порядке выехали машины на перекресток? В ответе перечислите подряд без пробелов первые буквы названий транспортных средств в порядке их выезда на перекресток, например АМЛГ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905000"/>
            <a:ext cx="88392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БАЗОВЫЕ ЛОГИЧЕСКИЕ </a:t>
            </a:r>
            <a:b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ЭЛЕМЕНТЫ ЭВМ</a:t>
            </a:r>
          </a:p>
        </p:txBody>
      </p:sp>
      <p:sp>
        <p:nvSpPr>
          <p:cNvPr id="55299" name="AutoShape 3" descr="Песок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8001000" y="6477000"/>
            <a:ext cx="381000" cy="3810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0" name="AutoShape 4" descr="Песок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2" name="AutoShape 6" descr="Песок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477000"/>
            <a:ext cx="381000" cy="381000"/>
          </a:xfrm>
          <a:prstGeom prst="actionButtonHom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6406" t="36621" r="16797" b="15039"/>
          <a:stretch>
            <a:fillRect/>
          </a:stretch>
        </p:blipFill>
        <p:spPr bwMode="auto">
          <a:xfrm>
            <a:off x="428596" y="285728"/>
            <a:ext cx="835824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772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>
                <a:solidFill>
                  <a:schemeClr val="tx2"/>
                </a:solidFill>
              </a:rPr>
              <a:t>Работа современных вычислительных машин сводится к обработке последовательностей нулей и единиц, которыми закодирована различная информация (числовая, текстовая, графическая, звуковая), и пересылки этой информации. Такую обработку производит </a:t>
            </a:r>
            <a:r>
              <a:rPr lang="ru-RU" sz="1800" b="1" u="sng">
                <a:solidFill>
                  <a:schemeClr val="accent2"/>
                </a:solidFill>
              </a:rPr>
              <a:t>арифметико- логическое</a:t>
            </a:r>
            <a:r>
              <a:rPr lang="ru-RU" sz="1800" b="1" u="sng">
                <a:solidFill>
                  <a:schemeClr val="tx2"/>
                </a:solidFill>
              </a:rPr>
              <a:t> </a:t>
            </a:r>
            <a:r>
              <a:rPr lang="ru-RU" sz="1800" b="1" u="sng">
                <a:solidFill>
                  <a:schemeClr val="accent2"/>
                </a:solidFill>
              </a:rPr>
              <a:t>устройство</a:t>
            </a:r>
            <a:r>
              <a:rPr lang="ru-RU" sz="1800">
                <a:solidFill>
                  <a:schemeClr val="tx2"/>
                </a:solidFill>
              </a:rPr>
              <a:t>, являющееся частью процессора. Состоит оно из </a:t>
            </a:r>
            <a:r>
              <a:rPr lang="ru-RU" sz="1800" b="1" u="sng">
                <a:solidFill>
                  <a:schemeClr val="accent2"/>
                </a:solidFill>
              </a:rPr>
              <a:t>логических элементов.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90600" y="3657600"/>
            <a:ext cx="73914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rgbClr val="A50021"/>
                </a:solidFill>
              </a:rPr>
              <a:t>	</a:t>
            </a:r>
            <a:r>
              <a:rPr lang="ru-RU" sz="2000" b="1">
                <a:solidFill>
                  <a:schemeClr val="accent2"/>
                </a:solidFill>
              </a:rPr>
              <a:t>Логические элементы- это электронные схемы, реализующие логические операции. Эти элементы могут иметь один или несколько входов и один выход, через которые проходят электрические сигналы. Эти сигналы принято обозначать цифрами 1 и 0.</a:t>
            </a:r>
          </a:p>
        </p:txBody>
      </p:sp>
      <p:pic>
        <p:nvPicPr>
          <p:cNvPr id="41989" name="Picture 5" descr="2o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334000"/>
            <a:ext cx="1246188" cy="1028700"/>
          </a:xfrm>
          <a:prstGeom prst="rect">
            <a:avLst/>
          </a:prstGeom>
          <a:noFill/>
        </p:spPr>
      </p:pic>
      <p:pic>
        <p:nvPicPr>
          <p:cNvPr id="41990" name="Picture 6" descr="звезда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609600"/>
            <a:ext cx="571500" cy="571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5820" t="36621" r="17382" b="15039"/>
          <a:stretch>
            <a:fillRect/>
          </a:stretch>
        </p:blipFill>
        <p:spPr bwMode="auto">
          <a:xfrm>
            <a:off x="428596" y="285728"/>
            <a:ext cx="828680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714348" y="1571612"/>
            <a:ext cx="77153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err="1" smtClean="0">
                <a:solidFill>
                  <a:srgbClr val="FF0000"/>
                </a:solidFill>
              </a:rPr>
              <a:t>Конъюнктор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	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Его </a:t>
            </a:r>
            <a:r>
              <a:rPr lang="ru-RU" sz="2400" dirty="0">
                <a:solidFill>
                  <a:schemeClr val="tx2"/>
                </a:solidFill>
              </a:rPr>
              <a:t>работа заключается в том, что на выходе получается сигнал равный «1», когда на оба входа был подан единичный сигнал. Элемент имеет два входа и один выход.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28794" y="285728"/>
            <a:ext cx="5410200" cy="1143000"/>
            <a:chOff x="1344" y="96"/>
            <a:chExt cx="3408" cy="720"/>
          </a:xfrm>
        </p:grpSpPr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2640" y="144"/>
              <a:ext cx="1008" cy="672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1824" y="336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1824" y="624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3648" y="43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1392" y="96"/>
              <a:ext cx="6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dirty="0"/>
                <a:t>Х</a:t>
              </a:r>
            </a:p>
          </p:txBody>
        </p:sp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1344" y="384"/>
              <a:ext cx="7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/>
                <a:t>Y</a:t>
              </a:r>
              <a:endParaRPr lang="ru-RU" dirty="0"/>
            </a:p>
          </p:txBody>
        </p:sp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3888" y="96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F(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ru-RU" dirty="0"/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2928" y="96"/>
              <a:ext cx="576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6600"/>
                <a:t>и</a:t>
              </a:r>
            </a:p>
          </p:txBody>
        </p:sp>
      </p:grp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71472" y="3643314"/>
            <a:ext cx="3276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>
                <a:solidFill>
                  <a:schemeClr val="tx2"/>
                </a:solidFill>
              </a:rPr>
              <a:t>Таблица истинности</a:t>
            </a:r>
          </a:p>
          <a:p>
            <a:pPr algn="l">
              <a:spcBef>
                <a:spcPct val="50000"/>
              </a:spcBef>
            </a:pPr>
            <a:r>
              <a:rPr lang="ru-RU" dirty="0">
                <a:solidFill>
                  <a:schemeClr val="tx2"/>
                </a:solidFill>
              </a:rPr>
              <a:t> для этого элемента</a:t>
            </a:r>
          </a:p>
        </p:txBody>
      </p:sp>
      <p:graphicFrame>
        <p:nvGraphicFramePr>
          <p:cNvPr id="48141" name="Group 13"/>
          <p:cNvGraphicFramePr>
            <a:graphicFrameLocks noGrp="1"/>
          </p:cNvGraphicFramePr>
          <p:nvPr/>
        </p:nvGraphicFramePr>
        <p:xfrm>
          <a:off x="3886200" y="3429000"/>
          <a:ext cx="3810000" cy="2590800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8167" name="Picture 39" descr="кр шари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57232"/>
            <a:ext cx="228600" cy="228600"/>
          </a:xfrm>
          <a:prstGeom prst="rect">
            <a:avLst/>
          </a:prstGeom>
          <a:noFill/>
        </p:spPr>
      </p:pic>
      <p:pic>
        <p:nvPicPr>
          <p:cNvPr id="48168" name="Picture 40" descr="кр шари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7166"/>
            <a:ext cx="228600" cy="228600"/>
          </a:xfrm>
          <a:prstGeom prst="rect">
            <a:avLst/>
          </a:prstGeom>
          <a:noFill/>
        </p:spPr>
      </p:pic>
      <p:pic>
        <p:nvPicPr>
          <p:cNvPr id="48169" name="Picture 41" descr="шари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642918"/>
            <a:ext cx="312738" cy="3127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28596" y="1785926"/>
            <a:ext cx="803436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err="1" smtClean="0">
                <a:solidFill>
                  <a:srgbClr val="FF0000"/>
                </a:solidFill>
              </a:rPr>
              <a:t>Дизъюнктор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ru-RU" sz="2400" dirty="0" smtClean="0"/>
              <a:t>Работа </a:t>
            </a:r>
            <a:r>
              <a:rPr lang="ru-RU" sz="2400" dirty="0"/>
              <a:t>элемента </a:t>
            </a:r>
            <a:r>
              <a:rPr lang="ru-RU" sz="2400" b="1" i="1" dirty="0"/>
              <a:t>«ИЛИ»</a:t>
            </a:r>
            <a:r>
              <a:rPr lang="ru-RU" sz="2400" dirty="0"/>
              <a:t> заключается  в том, что на выходе получается сигнал равный «1», когда хотя бы на один из входов был подан единичный сигнал.  Элемент имеет два входа и один выход.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43108" y="285728"/>
            <a:ext cx="4953000" cy="1143000"/>
            <a:chOff x="1536" y="96"/>
            <a:chExt cx="3120" cy="720"/>
          </a:xfrm>
        </p:grpSpPr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2400" y="144"/>
              <a:ext cx="1392" cy="672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1632" y="38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1680" y="67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3792" y="52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1584" y="96"/>
              <a:ext cx="7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736" y="240"/>
              <a:ext cx="86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400"/>
                <a:t>или</a:t>
              </a:r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1536" y="384"/>
              <a:ext cx="6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3840" y="192"/>
              <a:ext cx="8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F(</a:t>
              </a:r>
              <a:r>
                <a:rPr lang="en-US" dirty="0" err="1" smtClean="0"/>
                <a:t>x,y</a:t>
              </a:r>
              <a:r>
                <a:rPr lang="en-US" dirty="0" smtClean="0"/>
                <a:t>)</a:t>
              </a:r>
              <a:endParaRPr lang="ru-RU" dirty="0"/>
            </a:p>
          </p:txBody>
        </p:sp>
      </p:grp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00034" y="4643446"/>
            <a:ext cx="3886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/>
              <a:t>Таблица истинности этого</a:t>
            </a:r>
          </a:p>
          <a:p>
            <a:pPr algn="l">
              <a:spcBef>
                <a:spcPct val="50000"/>
              </a:spcBef>
            </a:pPr>
            <a:r>
              <a:rPr lang="ru-RU" dirty="0"/>
              <a:t> элемента выглядит</a:t>
            </a:r>
          </a:p>
          <a:p>
            <a:pPr algn="l">
              <a:spcBef>
                <a:spcPct val="50000"/>
              </a:spcBef>
            </a:pPr>
            <a:r>
              <a:rPr lang="ru-RU" dirty="0"/>
              <a:t> следующим образом</a:t>
            </a:r>
            <a:r>
              <a:rPr lang="en-US" dirty="0"/>
              <a:t>:</a:t>
            </a:r>
            <a:endParaRPr lang="ru-RU" dirty="0"/>
          </a:p>
        </p:txBody>
      </p:sp>
      <p:graphicFrame>
        <p:nvGraphicFramePr>
          <p:cNvPr id="45070" name="Group 14"/>
          <p:cNvGraphicFramePr>
            <a:graphicFrameLocks noGrp="1"/>
          </p:cNvGraphicFramePr>
          <p:nvPr/>
        </p:nvGraphicFramePr>
        <p:xfrm>
          <a:off x="4357686" y="3786190"/>
          <a:ext cx="4114800" cy="2590800"/>
        </p:xfrm>
        <a:graphic>
          <a:graphicData uri="http://schemas.openxmlformats.org/drawingml/2006/table">
            <a:tbl>
              <a:tblPr/>
              <a:tblGrid>
                <a:gridCol w="1473200"/>
                <a:gridCol w="1320800"/>
                <a:gridCol w="1320800"/>
              </a:tblGrid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6275"/>
                            <a:invGamma/>
                          </a:scheme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6275"/>
                            <a:invGamma/>
                          </a:scheme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gamma/>
                            <a:shade val="46275"/>
                            <a:invGamma/>
                          </a:schemeClr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5096" name="Picture 40" descr="кр шари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8308" y="590528"/>
            <a:ext cx="228600" cy="228600"/>
          </a:xfrm>
          <a:prstGeom prst="rect">
            <a:avLst/>
          </a:prstGeom>
          <a:noFill/>
        </p:spPr>
      </p:pic>
      <p:pic>
        <p:nvPicPr>
          <p:cNvPr id="45097" name="Picture 41" descr="кр шари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8308" y="1123928"/>
            <a:ext cx="228600" cy="228600"/>
          </a:xfrm>
          <a:prstGeom prst="rect">
            <a:avLst/>
          </a:prstGeom>
          <a:noFill/>
        </p:spPr>
      </p:pic>
      <p:pic>
        <p:nvPicPr>
          <p:cNvPr id="45098" name="Picture 42" descr="шарик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08" y="819128"/>
            <a:ext cx="312738" cy="3127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71472" y="1785926"/>
            <a:ext cx="789149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FF0000"/>
                </a:solidFill>
              </a:rPr>
              <a:t>Инвертор </a:t>
            </a:r>
            <a:r>
              <a:rPr lang="ru-RU" dirty="0"/>
              <a:t>	</a:t>
            </a:r>
            <a:endParaRPr lang="ru-RU" dirty="0" smtClean="0"/>
          </a:p>
          <a:p>
            <a:pPr>
              <a:spcBef>
                <a:spcPct val="50000"/>
              </a:spcBef>
            </a:pPr>
            <a:r>
              <a:rPr lang="ru-RU" sz="2800" dirty="0" smtClean="0"/>
              <a:t>Он </a:t>
            </a:r>
            <a:r>
              <a:rPr lang="ru-RU" sz="2800" dirty="0"/>
              <a:t>имеет один  вход и один выход. Работа этого элемента заключается в инвертировании ( т.е. замене  на противоположный) значения поступившего в него сигнала.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/>
        </p:nvGraphicFramePr>
        <p:xfrm>
          <a:off x="4114800" y="4343400"/>
          <a:ext cx="3810000" cy="155448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DF7F5"/>
                        </a:gs>
                        <a:gs pos="100000">
                          <a:srgbClr val="EDF7F5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EDF7F5"/>
                        </a:gs>
                        <a:gs pos="100000">
                          <a:srgbClr val="EDF7F5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85786" y="357166"/>
            <a:ext cx="4724400" cy="1066800"/>
            <a:chOff x="1248" y="192"/>
            <a:chExt cx="2976" cy="672"/>
          </a:xfrm>
        </p:grpSpPr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2160" y="192"/>
              <a:ext cx="1344" cy="672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28" name="Text Box 20"/>
            <p:cNvSpPr txBox="1">
              <a:spLocks noChangeArrowheads="1"/>
            </p:cNvSpPr>
            <p:nvPr/>
          </p:nvSpPr>
          <p:spPr bwMode="auto">
            <a:xfrm>
              <a:off x="2496" y="240"/>
              <a:ext cx="76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5400"/>
                <a:t>не</a:t>
              </a:r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1632" y="52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3504" y="57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3031" name="Text Box 23"/>
            <p:cNvSpPr txBox="1">
              <a:spLocks noChangeArrowheads="1"/>
            </p:cNvSpPr>
            <p:nvPr/>
          </p:nvSpPr>
          <p:spPr bwMode="auto">
            <a:xfrm>
              <a:off x="1248" y="240"/>
              <a:ext cx="7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43032" name="Text Box 24"/>
            <p:cNvSpPr txBox="1">
              <a:spLocks noChangeArrowheads="1"/>
            </p:cNvSpPr>
            <p:nvPr/>
          </p:nvSpPr>
          <p:spPr bwMode="auto">
            <a:xfrm>
              <a:off x="3504" y="240"/>
              <a:ext cx="7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F(x)</a:t>
              </a:r>
              <a:endParaRPr lang="ru-RU" dirty="0"/>
            </a:p>
          </p:txBody>
        </p:sp>
      </p:grp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714348" y="4143380"/>
            <a:ext cx="2819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/>
              <a:t>Зависимость входных и выходных сигналов можно представить в виде </a:t>
            </a:r>
            <a:r>
              <a:rPr lang="ru-RU" b="1" u="sng" dirty="0"/>
              <a:t>таблицы истинности</a:t>
            </a:r>
          </a:p>
        </p:txBody>
      </p:sp>
      <p:pic>
        <p:nvPicPr>
          <p:cNvPr id="43034" name="Picture 26" descr="кр шари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586" y="433366"/>
            <a:ext cx="373063" cy="373063"/>
          </a:xfrm>
          <a:prstGeom prst="rect">
            <a:avLst/>
          </a:prstGeom>
          <a:noFill/>
        </p:spPr>
      </p:pic>
      <p:pic>
        <p:nvPicPr>
          <p:cNvPr id="43035" name="Picture 27" descr="шари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1586" y="814366"/>
            <a:ext cx="312738" cy="312738"/>
          </a:xfrm>
          <a:prstGeom prst="rect">
            <a:avLst/>
          </a:prstGeom>
          <a:noFill/>
        </p:spPr>
      </p:pic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5643570" y="285728"/>
            <a:ext cx="312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solidFill>
                  <a:schemeClr val="accent2"/>
                </a:solidFill>
              </a:rPr>
              <a:t>Простейшим логическим элементом является элемент «НЕ»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НФ 1">
  <a:themeElements>
    <a:clrScheme name="Другая 40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ИНФ 1</Template>
  <TotalTime>38</TotalTime>
  <Words>393</Words>
  <Application>Microsoft Office PowerPoint</Application>
  <PresentationFormat>Экран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ИНФ 1</vt:lpstr>
      <vt:lpstr>Решить задачу</vt:lpstr>
      <vt:lpstr>Решить задачу</vt:lpstr>
      <vt:lpstr>БАЗОВЫЕ ЛОГИЧЕСКИЕ  ЭЛЕМЕНТЫ ЭВМ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Решить задачу</dc:title>
  <dc:creator>Юлия</dc:creator>
  <cp:lastModifiedBy>Юлия</cp:lastModifiedBy>
  <cp:revision>5</cp:revision>
  <dcterms:created xsi:type="dcterms:W3CDTF">2010-03-29T18:22:01Z</dcterms:created>
  <dcterms:modified xsi:type="dcterms:W3CDTF">2010-03-29T19:00:31Z</dcterms:modified>
</cp:coreProperties>
</file>