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1E4BF-6677-4CA5-ADB0-584BC3FA1BFA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2218F-6E1F-40C2-B137-6D4829C73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2218F-6E1F-40C2-B137-6D4829C73D1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Rainforest_Fatu_Hiva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8%D0%B3%D1%80%D0%B0%D1%86%D0%B8%D1%8F_%D0%B6%D0%B8%D0%B2%D0%BE%D1%82%D0%BD%D1%8B%D1%85" TargetMode="External"/><Relationship Id="rId3" Type="http://schemas.openxmlformats.org/officeDocument/2006/relationships/hyperlink" Target="http://ru.wikipedia.org/wiki/%D0%91%D0%B8%D0%BE%D0%BC" TargetMode="External"/><Relationship Id="rId7" Type="http://schemas.openxmlformats.org/officeDocument/2006/relationships/hyperlink" Target="http://ru.wikipedia.org/wiki/%D0%A2%D1%80%D0%BE%D0%BF%D0%B8%D0%BA%D0%B8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/index.php?title=%D0%A1%D1%83%D0%B1%D1%8D%D0%BA%D0%B2%D0%B0%D1%82%D0%BE%D1%80%D0%B8%D0%B0%D0%BB%D1%8C%D0%BD%D0%B0%D1%8F_%D0%B7%D0%BE%D0%BD%D0%B0&amp;action=edit&amp;redlink=1" TargetMode="External"/><Relationship Id="rId5" Type="http://schemas.openxmlformats.org/officeDocument/2006/relationships/hyperlink" Target="http://ru.wikipedia.org/w/index.php?title=%D0%AD%D0%BA%D0%B2%D0%B0%D1%82%D0%BE%D1%80%D0%B8%D0%B0%D0%BB%D1%8C%D0%BD%D0%B0%D1%8F_%D0%B7%D0%BE%D0%BD%D0%B0&amp;action=edit&amp;redlink=1" TargetMode="External"/><Relationship Id="rId4" Type="http://schemas.openxmlformats.org/officeDocument/2006/relationships/hyperlink" Target="http://ru.wikipedia.org/wiki/%D0%9B%D0%B5%D1%81" TargetMode="External"/><Relationship Id="rId9" Type="http://schemas.openxmlformats.org/officeDocument/2006/relationships/hyperlink" Target="http://ru.wikipedia.org/w/index.php?title=%D0%91%D0%B8%D0%BE%D1%80%D0%B0%D0%B7%D0%BD%D0%BE%D0%BE%D0%B1%D1%80%D0%B0%D0%B7%D0%B8%D0%B5%D0%BC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B6%D1%83%D0%BD%D0%B3%D0%BB%D0%B8" TargetMode="External"/><Relationship Id="rId2" Type="http://schemas.openxmlformats.org/officeDocument/2006/relationships/hyperlink" Target="http://ru.wikipedia.org/wiki/%D0%92%D0%BB%D0%B0%D0%B6%D0%BD%D1%8B%D0%B5_%D1%82%D1%80%D0%BE%D0%BF%D0%B8%D1%87%D0%B5%D1%81%D0%BA%D0%B8%D0%B5_%D0%BB%D0%B5%D1%81%D0%B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6%D0%B5%D0%BD%D1%82%D1%80%D0%B0%D0%BB%D1%8C%D0%BD%D0%B0%D1%8F_%D0%90%D0%BC%D0%B5%D1%80%D0%B8%D0%BA%D0%B0" TargetMode="External"/><Relationship Id="rId13" Type="http://schemas.openxmlformats.org/officeDocument/2006/relationships/hyperlink" Target="http://ru.wikipedia.org/wiki/%D0%AE%D0%B3%D0%BE-%D0%92%D0%BE%D1%81%D1%82%D0%BE%D1%87%D0%BD%D0%B0%D1%8F_%D0%90%D0%B7%D0%B8%D1%8F" TargetMode="External"/><Relationship Id="rId18" Type="http://schemas.openxmlformats.org/officeDocument/2006/relationships/hyperlink" Target="http://ru.wikipedia.org/wiki/%D0%9A%D0%B2%D0%B8%D0%BD%D1%81%D0%BB%D0%B5%D0%BD%D0%B4" TargetMode="External"/><Relationship Id="rId3" Type="http://schemas.openxmlformats.org/officeDocument/2006/relationships/hyperlink" Target="http://ru.wikipedia.org/wiki/%D0%94%D0%BE%D0%B6%D0%B4%D0%B5%D0%B2%D1%8B%D0%B5_%D0%BB%D0%B5%D1%81%D0%B0_%D0%90%D0%BC%D0%B0%D0%B7%D0%BE%D0%BD%D0%B8%D0%B8" TargetMode="External"/><Relationship Id="rId7" Type="http://schemas.openxmlformats.org/officeDocument/2006/relationships/hyperlink" Target="http://ru.wikipedia.org/wiki/%D0%91%D0%B5%D0%BB%D0%B8%D0%B7" TargetMode="External"/><Relationship Id="rId12" Type="http://schemas.openxmlformats.org/officeDocument/2006/relationships/hyperlink" Target="http://ru.wikipedia.org/wiki/%D0%94%D0%B5%D0%BC%D0%BE%D0%BA%D1%80%D0%B0%D1%82%D0%B8%D1%87%D0%B5%D1%81%D0%BA%D0%B0%D1%8F_%D0%A0%D0%B5%D1%81%D0%BF%D1%83%D0%B1%D0%BB%D0%B8%D0%BA%D0%B0_%D0%9A%D0%BE%D0%BD%D0%B3%D0%BE" TargetMode="External"/><Relationship Id="rId17" Type="http://schemas.openxmlformats.org/officeDocument/2006/relationships/hyperlink" Target="http://ru.wikipedia.org/wiki/%D0%90%D0%B2%D1%81%D1%82%D1%80%D0%B0%D0%BB%D0%B8%D1%8F" TargetMode="External"/><Relationship Id="rId2" Type="http://schemas.openxmlformats.org/officeDocument/2006/relationships/hyperlink" Target="http://ru.wikipedia.org/wiki/%D0%90%D0%BC%D0%B0%D0%B7%D0%BE%D0%BD%D0%BA%D0%B0_(%D1%80%D0%B5%D0%BA%D0%B0)" TargetMode="External"/><Relationship Id="rId16" Type="http://schemas.openxmlformats.org/officeDocument/2006/relationships/hyperlink" Target="http://ru.wikipedia.org/wiki/%D0%9F%D0%B0%D0%BF%D1%83%D0%B0-%D0%9D%D0%BE%D0%B2%D0%B0%D1%8F_%D0%93%D0%B2%D0%B8%D0%BD%D0%B5%D1%8F" TargetMode="Externa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3%D0%B2%D0%B0%D1%82%D0%B5%D0%BC%D0%B0%D0%BB%D0%B0" TargetMode="External"/><Relationship Id="rId11" Type="http://schemas.openxmlformats.org/officeDocument/2006/relationships/hyperlink" Target="http://ru.wikipedia.org/wiki/%D0%9A%D0%B0%D0%BC%D0%B5%D1%80%D1%83%D0%BD" TargetMode="External"/><Relationship Id="rId5" Type="http://schemas.openxmlformats.org/officeDocument/2006/relationships/hyperlink" Target="http://ru.wikipedia.org/wiki/%D0%AE%D0%BA%D0%B0%D1%82%D0%B0%D0%BD" TargetMode="External"/><Relationship Id="rId15" Type="http://schemas.openxmlformats.org/officeDocument/2006/relationships/hyperlink" Target="http://ru.wikipedia.org/wiki/%D0%98%D0%BD%D0%B4%D0%BE%D0%BD%D0%B5%D0%B7%D0%B8%D1%8F" TargetMode="External"/><Relationship Id="rId10" Type="http://schemas.openxmlformats.org/officeDocument/2006/relationships/hyperlink" Target="http://ru.wikipedia.org/wiki/%D0%90%D1%84%D1%80%D0%B8%D0%BA%D0%B0" TargetMode="External"/><Relationship Id="rId19" Type="http://schemas.openxmlformats.org/officeDocument/2006/relationships/hyperlink" Target="http://ru.wikipedia.org/wiki/%D0%A4%D0%B0%D0%B9%D0%BB:800px-tropical_wet_forests.png" TargetMode="External"/><Relationship Id="rId4" Type="http://schemas.openxmlformats.org/officeDocument/2006/relationships/hyperlink" Target="http://ru.wikipedia.org/wiki/%D0%9D%D0%B8%D0%BA%D0%B0%D1%80%D0%B0%D0%B3%D1%83%D0%B0" TargetMode="External"/><Relationship Id="rId9" Type="http://schemas.openxmlformats.org/officeDocument/2006/relationships/hyperlink" Target="http://ru.wikipedia.org/wiki/%D0%A1%D0%B5%D0%BB%D1%8C%D0%B2%D0%B0" TargetMode="External"/><Relationship Id="rId14" Type="http://schemas.openxmlformats.org/officeDocument/2006/relationships/hyperlink" Target="http://ru.wikipedia.org/wiki/%D0%9C%D1%8C%D1%8F%D0%BD%D0%BC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1%82%D0%B8%D1%86%D1%8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ru.wikipedia.org/wiki/%D0%A0%D1%8B%D0%B1%D1%8B" TargetMode="External"/><Relationship Id="rId4" Type="http://schemas.openxmlformats.org/officeDocument/2006/relationships/hyperlink" Target="http://ru.wikipedia.org/wiki/%D0%9C%D0%BB%D0%B5%D0%BA%D0%BE%D0%BF%D0%B8%D1%82%D0%B0%D1%8E%D1%89%D0%B8%D0%B5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1%82%D0%B8%D1%86%D1%8B" TargetMode="External"/><Relationship Id="rId13" Type="http://schemas.openxmlformats.org/officeDocument/2006/relationships/hyperlink" Target="http://ru.wikipedia.org/wiki/%D0%A6%D0%B5%D0%BF%D0%BA%D0%BE%D1%85%D0%B2%D0%BE%D1%81%D1%82%D1%8B%D0%B5_%D0%BE%D0%B1%D0%B5%D0%B7%D1%8C%D1%8F%D0%BD%D1%8B" TargetMode="External"/><Relationship Id="rId3" Type="http://schemas.openxmlformats.org/officeDocument/2006/relationships/hyperlink" Target="http://ru.wikipedia.org/wiki/%D0%A8%D0%B8%D1%80%D0%BE%D0%BA%D0%BE%D0%BD%D0%BE%D1%81%D1%8B%D0%B5_%D0%BE%D0%B1%D0%B5%D0%B7%D1%8C%D1%8F%D0%BD%D1%8B" TargetMode="External"/><Relationship Id="rId7" Type="http://schemas.openxmlformats.org/officeDocument/2006/relationships/hyperlink" Target="http://ru.wikipedia.org/wiki/%D0%A1%D1%83%D0%BC%D1%87%D0%B0%D1%82%D1%8B%D0%B5" TargetMode="External"/><Relationship Id="rId12" Type="http://schemas.openxmlformats.org/officeDocument/2006/relationships/hyperlink" Target="http://ru.wikipedia.org/wiki/%D0%91%D0%B5%D1%81%D0%BF%D0%BE%D0%B7%D0%B2%D0%BE%D0%BD%D0%BE%D1%87%D0%BD%D1%8B%D0%B5" TargetMode="External"/><Relationship Id="rId17" Type="http://schemas.openxmlformats.org/officeDocument/2006/relationships/hyperlink" Target="http://ru.wikipedia.org/wiki/%D0%9B%D0%B5%D0%BD%D0%B8%D0%B2%D1%86%D0%B5%D0%B2%D1%8B%D0%B5" TargetMode="External"/><Relationship Id="rId2" Type="http://schemas.openxmlformats.org/officeDocument/2006/relationships/hyperlink" Target="http://ru.wikipedia.org/wiki/%D0%9D%D0%B5%D0%BF%D0%BE%D0%BB%D0%BD%D0%BE%D0%B7%D1%83%D0%B1%D1%8B%D0%B5" TargetMode="External"/><Relationship Id="rId16" Type="http://schemas.openxmlformats.org/officeDocument/2006/relationships/hyperlink" Target="http://ru.wikipedia.org/wiki/%D0%90%D0%BC%D0%B5%D1%80%D0%B8%D0%BA%D0%B0%D0%BD%D1%81%D0%BA%D0%B8%D0%B5_%D0%B4%D0%B8%D0%BA%D0%BE%D0%B1%D1%80%D0%B0%D0%B7%D1%8B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B%D0%B0%D0%BC%D0%B0_(%D0%B6%D0%B8%D0%B2%D0%BE%D1%82%D0%BD%D0%BE%D0%B5)" TargetMode="External"/><Relationship Id="rId11" Type="http://schemas.openxmlformats.org/officeDocument/2006/relationships/hyperlink" Target="http://ru.wikipedia.org/wiki/%D0%A0%D1%8B%D0%B1%D1%8B" TargetMode="External"/><Relationship Id="rId5" Type="http://schemas.openxmlformats.org/officeDocument/2006/relationships/hyperlink" Target="http://ru.wikipedia.org/wiki/%D0%A0%D1%83%D0%BA%D0%BE%D0%BA%D1%80%D1%8B%D0%BB%D1%8B%D0%B5" TargetMode="External"/><Relationship Id="rId15" Type="http://schemas.openxmlformats.org/officeDocument/2006/relationships/hyperlink" Target="http://ru.wikipedia.org/wiki/%D0%9E%D0%BF%D0%BE%D1%81%D1%81%D1%83%D0%BC%D0%BE%D0%B2%D1%8B%D0%B5" TargetMode="External"/><Relationship Id="rId10" Type="http://schemas.openxmlformats.org/officeDocument/2006/relationships/hyperlink" Target="http://ru.wikipedia.org/wiki/%D0%97%D0%B5%D0%BC%D0%BD%D0%BE%D0%B2%D0%BE%D0%B4%D0%BD%D1%8B%D0%B5" TargetMode="External"/><Relationship Id="rId4" Type="http://schemas.openxmlformats.org/officeDocument/2006/relationships/hyperlink" Target="http://ru.wikipedia.org/wiki/%D0%93%D1%80%D1%8B%D0%B7%D1%83%D0%BD%D1%8B" TargetMode="External"/><Relationship Id="rId9" Type="http://schemas.openxmlformats.org/officeDocument/2006/relationships/hyperlink" Target="http://ru.wikipedia.org/wiki/%D0%9F%D1%80%D0%B5%D1%81%D0%BC%D1%8B%D0%BA%D0%B0%D1%8E%D1%89%D0%B8%D0%B5%D1%81%D1%8F" TargetMode="External"/><Relationship Id="rId14" Type="http://schemas.openxmlformats.org/officeDocument/2006/relationships/hyperlink" Target="http://ru.wikipedia.org/wiki/%D0%A2%D0%B0%D0%BC%D0%B0%D0%BD%D0%B4%D1%83%D0%B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B%D0%B0%D0%B6%D0%BD%D1%8B%D0%B5_%D1%82%D1%80%D0%BE%D0%BF%D0%B8%D1%87%D0%B5%D1%81%D0%BA%D0%B8%D0%B5_%D0%BB%D0%B5%D1%81%D0%B0" TargetMode="External"/><Relationship Id="rId2" Type="http://schemas.openxmlformats.org/officeDocument/2006/relationships/hyperlink" Target="http://ru.wikipedia.org/wiki/%D0%94%D0%B8%D0%BE%D0%BA%D1%81%D0%B8%D0%B4_%D1%83%D0%B3%D0%BB%D0%B5%D1%80%D0%BE%D0%B4%D0%B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Влажные экваториальные леса.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r>
              <a:rPr lang="ru-RU" dirty="0" smtClean="0"/>
              <a:t>Выполнила работу ученица 6кл </a:t>
            </a:r>
          </a:p>
          <a:p>
            <a:r>
              <a:rPr lang="ru-RU" dirty="0" smtClean="0"/>
              <a:t>Токарева Юлия.</a:t>
            </a:r>
            <a:endParaRPr lang="ru-RU" dirty="0"/>
          </a:p>
        </p:txBody>
      </p:sp>
      <p:pic>
        <p:nvPicPr>
          <p:cNvPr id="4" name="Рисунок 3" descr="http://upload.wikimedia.org/wikipedia/commons/thumb/b/bc/Rainforest_Fatu_Hiva.jpg/300px-Rainforest_Fatu_Hiva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500174"/>
            <a:ext cx="4333875" cy="3452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Вла́жный</a:t>
            </a:r>
            <a:r>
              <a:rPr lang="ru-RU" b="1" dirty="0" smtClean="0"/>
              <a:t> </a:t>
            </a:r>
            <a:r>
              <a:rPr lang="ru-RU" b="1" dirty="0" err="1" smtClean="0"/>
              <a:t>тропи́ческий</a:t>
            </a:r>
            <a:r>
              <a:rPr lang="ru-RU" b="1" dirty="0" smtClean="0"/>
              <a:t> лес</a:t>
            </a:r>
            <a:r>
              <a:rPr lang="ru-RU" dirty="0" smtClean="0"/>
              <a:t>, </a:t>
            </a:r>
            <a:r>
              <a:rPr lang="ru-RU" b="1" dirty="0" err="1" smtClean="0"/>
              <a:t>Тропи́ческий</a:t>
            </a:r>
            <a:r>
              <a:rPr lang="ru-RU" b="1" dirty="0" smtClean="0"/>
              <a:t> </a:t>
            </a:r>
            <a:r>
              <a:rPr lang="ru-RU" b="1" dirty="0" err="1" smtClean="0"/>
              <a:t>дождево́й</a:t>
            </a:r>
            <a:r>
              <a:rPr lang="ru-RU" b="1" dirty="0" smtClean="0"/>
              <a:t> лес</a:t>
            </a:r>
            <a:r>
              <a:rPr lang="ru-RU" dirty="0" smtClean="0"/>
              <a:t> (</a:t>
            </a:r>
            <a:r>
              <a:rPr lang="ru-RU" dirty="0" smtClean="0">
                <a:hlinkClick r:id="rId2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/>
              <a:t>Tropical</a:t>
            </a:r>
            <a:r>
              <a:rPr lang="ru-RU" i="1" dirty="0" smtClean="0"/>
              <a:t> </a:t>
            </a:r>
            <a:r>
              <a:rPr lang="ru-RU" i="1" dirty="0" err="1" smtClean="0"/>
              <a:t>rain</a:t>
            </a:r>
            <a:r>
              <a:rPr lang="ru-RU" i="1" dirty="0" smtClean="0"/>
              <a:t> </a:t>
            </a:r>
            <a:r>
              <a:rPr lang="ru-RU" i="1" dirty="0" err="1" smtClean="0"/>
              <a:t>forest</a:t>
            </a:r>
            <a:r>
              <a:rPr lang="ru-RU" i="1" dirty="0" smtClean="0"/>
              <a:t>; </a:t>
            </a:r>
            <a:r>
              <a:rPr lang="ru-RU" i="1" dirty="0" err="1" smtClean="0"/>
              <a:t>Moist</a:t>
            </a:r>
            <a:r>
              <a:rPr lang="ru-RU" i="1" dirty="0" smtClean="0"/>
              <a:t> </a:t>
            </a:r>
            <a:r>
              <a:rPr lang="ru-RU" i="1" dirty="0" err="1" smtClean="0"/>
              <a:t>tropical</a:t>
            </a:r>
            <a:r>
              <a:rPr lang="ru-RU" i="1" dirty="0" smtClean="0"/>
              <a:t> </a:t>
            </a:r>
            <a:r>
              <a:rPr lang="ru-RU" i="1" dirty="0" err="1" smtClean="0"/>
              <a:t>forest</a:t>
            </a:r>
            <a:r>
              <a:rPr lang="ru-RU" dirty="0" smtClean="0"/>
              <a:t>) — </a:t>
            </a:r>
            <a:r>
              <a:rPr lang="ru-RU" dirty="0" smtClean="0">
                <a:hlinkClick r:id="rId3" tooltip="Биом"/>
              </a:rPr>
              <a:t>биом</a:t>
            </a:r>
            <a:r>
              <a:rPr lang="ru-RU" dirty="0" smtClean="0"/>
              <a:t>, </a:t>
            </a:r>
            <a:r>
              <a:rPr lang="ru-RU" dirty="0" smtClean="0">
                <a:hlinkClick r:id="rId4" tooltip="Лес"/>
              </a:rPr>
              <a:t>лес</a:t>
            </a:r>
            <a:r>
              <a:rPr lang="ru-RU" dirty="0" smtClean="0"/>
              <a:t> в </a:t>
            </a:r>
            <a:r>
              <a:rPr lang="ru-RU" dirty="0" smtClean="0">
                <a:hlinkClick r:id="rId5" tooltip="Экваториальная зона (страница отсутствует)"/>
              </a:rPr>
              <a:t>экваториальных</a:t>
            </a:r>
            <a:r>
              <a:rPr lang="ru-RU" dirty="0" smtClean="0"/>
              <a:t> (влажный экваториальный лес), </a:t>
            </a:r>
            <a:r>
              <a:rPr lang="ru-RU" dirty="0" smtClean="0">
                <a:hlinkClick r:id="rId6" tooltip="Субэкваториальная зона (страница отсутствует)"/>
              </a:rPr>
              <a:t>субэкваториальных</a:t>
            </a:r>
            <a:r>
              <a:rPr lang="ru-RU" dirty="0" smtClean="0"/>
              <a:t> и </a:t>
            </a:r>
            <a:r>
              <a:rPr lang="ru-RU" dirty="0" smtClean="0">
                <a:hlinkClick r:id="rId7" tooltip="Тропики"/>
              </a:rPr>
              <a:t>влажно-тропических</a:t>
            </a:r>
            <a:r>
              <a:rPr lang="ru-RU" dirty="0" smtClean="0"/>
              <a:t> районах с влажным климатом (2000—7000 мм осадков в год). В дополнение к чрезмерному выпадению осадков, влажные тропические леса характеризуются большим количеством </a:t>
            </a:r>
            <a:r>
              <a:rPr lang="ru-RU" i="1" dirty="0" smtClean="0"/>
              <a:t>постоянных</a:t>
            </a:r>
            <a:r>
              <a:rPr lang="ru-RU" dirty="0" smtClean="0"/>
              <a:t> (в противоположность </a:t>
            </a:r>
            <a:r>
              <a:rPr lang="ru-RU" dirty="0" smtClean="0">
                <a:hlinkClick r:id="rId8" tooltip="Миграция животных"/>
              </a:rPr>
              <a:t>мигрирующим</a:t>
            </a:r>
            <a:r>
              <a:rPr lang="ru-RU" dirty="0" smtClean="0"/>
              <a:t>) видов животных и огромным </a:t>
            </a:r>
            <a:r>
              <a:rPr lang="ru-RU" dirty="0" err="1" smtClean="0">
                <a:hlinkClick r:id="rId9" tooltip="Биоразнообразием (страница отсутствует)"/>
              </a:rPr>
              <a:t>биоразнообразием</a:t>
            </a:r>
            <a:r>
              <a:rPr lang="ru-RU" dirty="0" smtClean="0"/>
              <a:t> флоры и фауны. Это самая наиболее располагающая к жизни природная зона.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Во влажных тропических лесах живёт две трети всех видов животных и растений планеты. Предполагается, что миллионы видов животных и растений до сих пор не описаны. Эти леса иногда называют «</a:t>
            </a:r>
            <a:r>
              <a:rPr lang="ru-RU" i="1" dirty="0" smtClean="0"/>
              <a:t>драгоценностями Земли</a:t>
            </a:r>
            <a:r>
              <a:rPr lang="ru-RU" dirty="0" smtClean="0"/>
              <a:t>» и «</a:t>
            </a:r>
            <a:r>
              <a:rPr lang="ru-RU" i="1" dirty="0" smtClean="0"/>
              <a:t>самой большой аптекой мира</a:t>
            </a:r>
            <a:r>
              <a:rPr lang="ru-RU" dirty="0" smtClean="0"/>
              <a:t>», поскольку большое количество природных медицинских средств было найдено здесь. Их ещё также называют «</a:t>
            </a:r>
            <a:r>
              <a:rPr lang="ru-RU" i="1" dirty="0" smtClean="0"/>
              <a:t>лёгкими Земли</a:t>
            </a:r>
            <a:r>
              <a:rPr lang="ru-RU" dirty="0" smtClean="0"/>
              <a:t>», однако это утверждение спорно, поскольку не имеет научного обоснования, так как эти леса либо совсем не вырабатывают кислород, либо вырабатывают его крайне мало</a:t>
            </a:r>
            <a:r>
              <a:rPr lang="ru-RU" baseline="30000" dirty="0" smtClean="0">
                <a:hlinkClick r:id="rId2"/>
              </a:rPr>
              <a:t>[1]</a:t>
            </a:r>
            <a:r>
              <a:rPr lang="ru-RU" dirty="0" smtClean="0"/>
              <a:t>. Но следует иметь в виду, что влажный климат способствует эффективной фильтрации воздуха, благодаря конденсации влаги на микрочастицах загрязнений, что оказывает в целом благоприятное воздействие на атмосферу.</a:t>
            </a:r>
          </a:p>
          <a:p>
            <a:r>
              <a:rPr lang="ru-RU" dirty="0" smtClean="0"/>
              <a:t>Образование подлеска в тропических лесах сильно ограничено во многих местах ввиду недостатка солнечного света на нижнем ярусе. Это позволяет человеку и животным продвигаться по лесу. Если по какой-либо причине лиственный навес отсутствует или ослаблен, нижний ярус быстро покрывается плотной зарослью винограда, кустарников и небольших деревьев — такое образование называется </a:t>
            </a:r>
            <a:r>
              <a:rPr lang="ru-RU" dirty="0" smtClean="0">
                <a:hlinkClick r:id="rId3" tooltip="Джунгли"/>
              </a:rPr>
              <a:t>джунглями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-1"/>
            <a:ext cx="8229600" cy="928671"/>
          </a:xfrm>
        </p:spPr>
        <p:txBody>
          <a:bodyPr>
            <a:normAutofit/>
          </a:bodyPr>
          <a:lstStyle/>
          <a:p>
            <a:r>
              <a:rPr lang="ru-RU" dirty="0" smtClean="0"/>
              <a:t>распространение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928670"/>
            <a:ext cx="4714876" cy="592933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Самые большие тропические дождевые леса существуют в бассейне реки </a:t>
            </a:r>
            <a:r>
              <a:rPr lang="ru-RU" dirty="0" smtClean="0">
                <a:hlinkClick r:id="rId2" tooltip="Амазонка (река)"/>
              </a:rPr>
              <a:t>Амазонки</a:t>
            </a:r>
            <a:r>
              <a:rPr lang="ru-RU" dirty="0" smtClean="0"/>
              <a:t> (</a:t>
            </a:r>
            <a:r>
              <a:rPr lang="ru-RU" dirty="0" smtClean="0">
                <a:hlinkClick r:id="rId3" tooltip="Дождевые леса Амазонии"/>
              </a:rPr>
              <a:t>Дождевые леса </a:t>
            </a:r>
            <a:r>
              <a:rPr lang="ru-RU" dirty="0" err="1" smtClean="0">
                <a:hlinkClick r:id="rId3" tooltip="Дождевые леса Амазонии"/>
              </a:rPr>
              <a:t>Амазонии</a:t>
            </a:r>
            <a:r>
              <a:rPr lang="ru-RU" dirty="0" smtClean="0"/>
              <a:t>), в </a:t>
            </a:r>
            <a:r>
              <a:rPr lang="ru-RU" dirty="0" smtClean="0">
                <a:hlinkClick r:id="rId4" tooltip="Никарагуа"/>
              </a:rPr>
              <a:t>Никарагуа</a:t>
            </a:r>
            <a:r>
              <a:rPr lang="ru-RU" dirty="0" smtClean="0"/>
              <a:t>, в южной части полуострова </a:t>
            </a:r>
            <a:r>
              <a:rPr lang="ru-RU" dirty="0" smtClean="0">
                <a:hlinkClick r:id="rId5" tooltip="Юкатан"/>
              </a:rPr>
              <a:t>Юкатан</a:t>
            </a:r>
            <a:r>
              <a:rPr lang="ru-RU" dirty="0" smtClean="0"/>
              <a:t> (</a:t>
            </a:r>
            <a:r>
              <a:rPr lang="ru-RU" dirty="0" smtClean="0">
                <a:hlinkClick r:id="rId6" tooltip="Гватемала"/>
              </a:rPr>
              <a:t>Гватемала</a:t>
            </a:r>
            <a:r>
              <a:rPr lang="ru-RU" dirty="0" smtClean="0"/>
              <a:t>, </a:t>
            </a:r>
            <a:r>
              <a:rPr lang="ru-RU" dirty="0" smtClean="0">
                <a:hlinkClick r:id="rId7" tooltip="Белиз"/>
              </a:rPr>
              <a:t>Белиз</a:t>
            </a:r>
            <a:r>
              <a:rPr lang="ru-RU" dirty="0" smtClean="0"/>
              <a:t>), в большей части </a:t>
            </a:r>
            <a:r>
              <a:rPr lang="ru-RU" dirty="0" smtClean="0">
                <a:hlinkClick r:id="rId8" tooltip="Центральная Америка"/>
              </a:rPr>
              <a:t>Центральной Америки</a:t>
            </a:r>
            <a:r>
              <a:rPr lang="ru-RU" dirty="0" smtClean="0"/>
              <a:t> (где они называются «</a:t>
            </a:r>
            <a:r>
              <a:rPr lang="ru-RU" dirty="0" smtClean="0">
                <a:hlinkClick r:id="rId9" tooltip="Сельва"/>
              </a:rPr>
              <a:t>сельва</a:t>
            </a:r>
            <a:r>
              <a:rPr lang="ru-RU" dirty="0" smtClean="0"/>
              <a:t>»), в экваториальной </a:t>
            </a:r>
            <a:r>
              <a:rPr lang="ru-RU" dirty="0" smtClean="0">
                <a:hlinkClick r:id="rId10" tooltip="Африка"/>
              </a:rPr>
              <a:t>Африке</a:t>
            </a:r>
            <a:r>
              <a:rPr lang="ru-RU" dirty="0" smtClean="0"/>
              <a:t> от </a:t>
            </a:r>
            <a:r>
              <a:rPr lang="ru-RU" dirty="0" smtClean="0">
                <a:hlinkClick r:id="rId11" tooltip="Камерун"/>
              </a:rPr>
              <a:t>Камеруна</a:t>
            </a:r>
            <a:r>
              <a:rPr lang="ru-RU" dirty="0" smtClean="0"/>
              <a:t> до </a:t>
            </a:r>
            <a:r>
              <a:rPr lang="ru-RU" dirty="0" smtClean="0">
                <a:hlinkClick r:id="rId12" tooltip="Демократическая Республика Конго"/>
              </a:rPr>
              <a:t>Демократической Республики Конго</a:t>
            </a:r>
            <a:r>
              <a:rPr lang="ru-RU" dirty="0" smtClean="0"/>
              <a:t>, во многих районах </a:t>
            </a:r>
            <a:r>
              <a:rPr lang="ru-RU" dirty="0" smtClean="0">
                <a:hlinkClick r:id="rId13" tooltip="Юго-Восточная Азия"/>
              </a:rPr>
              <a:t>Юго-Восточной Азии</a:t>
            </a:r>
            <a:r>
              <a:rPr lang="ru-RU" dirty="0" smtClean="0"/>
              <a:t> от </a:t>
            </a:r>
            <a:r>
              <a:rPr lang="ru-RU" dirty="0" smtClean="0">
                <a:hlinkClick r:id="rId14" tooltip="Мьянма"/>
              </a:rPr>
              <a:t>Мьянмы</a:t>
            </a:r>
            <a:r>
              <a:rPr lang="ru-RU" dirty="0" smtClean="0"/>
              <a:t> до </a:t>
            </a:r>
            <a:r>
              <a:rPr lang="ru-RU" dirty="0" smtClean="0">
                <a:hlinkClick r:id="rId15" tooltip="Индонезия"/>
              </a:rPr>
              <a:t>Индонезии</a:t>
            </a:r>
            <a:r>
              <a:rPr lang="ru-RU" dirty="0" smtClean="0"/>
              <a:t> и </a:t>
            </a:r>
            <a:r>
              <a:rPr lang="ru-RU" dirty="0" err="1" smtClean="0">
                <a:hlinkClick r:id="rId16" tooltip="Папуа-Новая Гвинея"/>
              </a:rPr>
              <a:t>Папуа-Новой</a:t>
            </a:r>
            <a:r>
              <a:rPr lang="ru-RU" dirty="0" smtClean="0">
                <a:hlinkClick r:id="rId16" tooltip="Папуа-Новая Гвинея"/>
              </a:rPr>
              <a:t> Гвинеи</a:t>
            </a:r>
            <a:r>
              <a:rPr lang="ru-RU" dirty="0" smtClean="0"/>
              <a:t>, в </a:t>
            </a:r>
            <a:r>
              <a:rPr lang="ru-RU" dirty="0" smtClean="0">
                <a:hlinkClick r:id="rId17" tooltip="Австралия"/>
              </a:rPr>
              <a:t>австралийском</a:t>
            </a:r>
            <a:r>
              <a:rPr lang="ru-RU" dirty="0" smtClean="0"/>
              <a:t> штате </a:t>
            </a:r>
            <a:r>
              <a:rPr lang="ru-RU" dirty="0" err="1" smtClean="0">
                <a:hlinkClick r:id="rId18" tooltip="Квинсленд"/>
              </a:rPr>
              <a:t>Квинсленд</a:t>
            </a:r>
            <a:endParaRPr lang="ru-RU" dirty="0"/>
          </a:p>
        </p:txBody>
      </p:sp>
      <p:pic>
        <p:nvPicPr>
          <p:cNvPr id="4" name="Рисунок 3" descr="http://upload.wikimedia.org/wikipedia/commons/thumb/d/db/800px-tropical_wet_forests.png/300px-800px-tropical_wet_forests.png">
            <a:hlinkClick r:id="rId19"/>
          </p:cNvPr>
          <p:cNvPicPr/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0" y="857232"/>
            <a:ext cx="4229100" cy="2156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857488" cy="1143000"/>
          </a:xfrm>
        </p:spPr>
        <p:txBody>
          <a:bodyPr/>
          <a:lstStyle/>
          <a:p>
            <a:r>
              <a:rPr lang="ru-RU" dirty="0" smtClean="0"/>
              <a:t>ФЛОРА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786050" y="0"/>
            <a:ext cx="6357950" cy="6858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Деревья во влажных тропических лесах имеют несколько общих характеристик, которые не наблюдаются у растений менее влажных климатов.</a:t>
            </a:r>
          </a:p>
          <a:p>
            <a:r>
              <a:rPr lang="ru-RU" dirty="0" smtClean="0"/>
              <a:t>Основание ствола у многих видов имеет широкие, </a:t>
            </a:r>
            <a:r>
              <a:rPr lang="ru-RU" dirty="0" err="1" smtClean="0"/>
              <a:t>дровянистые</a:t>
            </a:r>
            <a:r>
              <a:rPr lang="ru-RU" dirty="0" smtClean="0"/>
              <a:t> выступы. Ранее предполагалось, что эти выступы помогают дереву удерживать равновесие, сейчас же считают, что по этим выступам вода с растворёнными питательными веществами стекает к корням дерева. Широкие листья также являются обычным делом у деревьев, кустарников и трав нижних ярусов леса. Высокие молодые деревья, ещё не достигшие верхнего яруса, также имеют более широкую листву, которая затем уменьшается с высотой. Широкие листья помогают растениям лучше усваивать солнечный свет под кромками деревьев леса, и они сверху защищены от воздействия ветра. Листья верхнего яруса, образующие навес, обычно меньше размером и сильно изрезаны, чтобы уменьшить давление ветра. На нижних этажах листья часто сужены на концах так, что это способствует быстрому стеканию воды и препятствует размножению на них микробов и мха, разрушающих листья.</a:t>
            </a:r>
          </a:p>
          <a:p>
            <a:r>
              <a:rPr lang="ru-RU" dirty="0" smtClean="0"/>
              <a:t>Другими характеристиками влажного тропического леса могут служить необычайно тонкая (1—2 мм) кора деревьев, иногда покрытая острыми шипами либо колючками; наличие цветов и фруктов, растущих прямо на стволах деревьев; большое разнообразие сочных фруктов, привлекающих </a:t>
            </a:r>
            <a:r>
              <a:rPr lang="ru-RU" dirty="0" smtClean="0">
                <a:hlinkClick r:id="rId3" tooltip="Птицы"/>
              </a:rPr>
              <a:t>птиц</a:t>
            </a:r>
            <a:r>
              <a:rPr lang="ru-RU" dirty="0" smtClean="0"/>
              <a:t>, </a:t>
            </a:r>
            <a:r>
              <a:rPr lang="ru-RU" dirty="0" smtClean="0">
                <a:hlinkClick r:id="rId4" tooltip="Млекопитающие"/>
              </a:rPr>
              <a:t>млекопитающих</a:t>
            </a:r>
            <a:r>
              <a:rPr lang="ru-RU" dirty="0" smtClean="0"/>
              <a:t> и даже </a:t>
            </a:r>
            <a:r>
              <a:rPr lang="ru-RU" dirty="0" smtClean="0">
                <a:hlinkClick r:id="rId5" tooltip="Рыбы"/>
              </a:rPr>
              <a:t>рыб</a:t>
            </a:r>
            <a:r>
              <a:rPr lang="ru-RU" dirty="0" smtClean="0"/>
              <a:t>, питающихся распылёнными частицами.</a:t>
            </a:r>
          </a:p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0" y="2428868"/>
            <a:ext cx="2786050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29600" cy="62864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ФАуна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r>
              <a:rPr lang="ru-RU" dirty="0" smtClean="0"/>
              <a:t>Во влажных тропических лесах встречаются </a:t>
            </a:r>
            <a:r>
              <a:rPr lang="ru-RU" dirty="0" smtClean="0">
                <a:hlinkClick r:id="rId2" tooltip="Неполнозубые"/>
              </a:rPr>
              <a:t>неполнозубые</a:t>
            </a:r>
            <a:r>
              <a:rPr lang="ru-RU" dirty="0" smtClean="0"/>
              <a:t> (семейства ленивцев, муравьедов и броненосцев), </a:t>
            </a:r>
            <a:r>
              <a:rPr lang="ru-RU" dirty="0" smtClean="0">
                <a:hlinkClick r:id="rId3" tooltip="Широконосые обезьяны"/>
              </a:rPr>
              <a:t>широконосые обезьяны</a:t>
            </a:r>
            <a:r>
              <a:rPr lang="ru-RU" dirty="0" smtClean="0"/>
              <a:t>, ряд семейств </a:t>
            </a:r>
            <a:r>
              <a:rPr lang="ru-RU" dirty="0" smtClean="0">
                <a:hlinkClick r:id="rId4" tooltip="Грызуны"/>
              </a:rPr>
              <a:t>грызунов</a:t>
            </a:r>
            <a:r>
              <a:rPr lang="ru-RU" dirty="0" smtClean="0"/>
              <a:t>, </a:t>
            </a:r>
            <a:r>
              <a:rPr lang="ru-RU" dirty="0" smtClean="0">
                <a:hlinkClick r:id="rId5" tooltip="Рукокрылые"/>
              </a:rPr>
              <a:t>рукокрылые</a:t>
            </a:r>
            <a:r>
              <a:rPr lang="ru-RU" dirty="0" smtClean="0"/>
              <a:t>, </a:t>
            </a:r>
            <a:r>
              <a:rPr lang="ru-RU" dirty="0" smtClean="0">
                <a:hlinkClick r:id="rId6" tooltip="Лама (животное)"/>
              </a:rPr>
              <a:t>ламы</a:t>
            </a:r>
            <a:r>
              <a:rPr lang="ru-RU" dirty="0" smtClean="0"/>
              <a:t>, </a:t>
            </a:r>
            <a:r>
              <a:rPr lang="ru-RU" dirty="0" smtClean="0">
                <a:hlinkClick r:id="rId7" tooltip="Сумчатые"/>
              </a:rPr>
              <a:t>сумчатые</a:t>
            </a:r>
            <a:r>
              <a:rPr lang="ru-RU" dirty="0" smtClean="0"/>
              <a:t>, несколько отрядов </a:t>
            </a:r>
            <a:r>
              <a:rPr lang="ru-RU" dirty="0" smtClean="0">
                <a:hlinkClick r:id="rId8" tooltip="Птицы"/>
              </a:rPr>
              <a:t>птиц</a:t>
            </a:r>
            <a:r>
              <a:rPr lang="ru-RU" dirty="0" smtClean="0"/>
              <a:t>, а также некоторые </a:t>
            </a:r>
            <a:r>
              <a:rPr lang="ru-RU" dirty="0" smtClean="0">
                <a:hlinkClick r:id="rId9" tooltip="Пресмыкающиеся"/>
              </a:rPr>
              <a:t>пресмыкающиеся</a:t>
            </a:r>
            <a:r>
              <a:rPr lang="ru-RU" dirty="0" smtClean="0"/>
              <a:t>, </a:t>
            </a:r>
            <a:r>
              <a:rPr lang="ru-RU" dirty="0" smtClean="0">
                <a:hlinkClick r:id="rId10" tooltip="Земноводные"/>
              </a:rPr>
              <a:t>земноводные</a:t>
            </a:r>
            <a:r>
              <a:rPr lang="ru-RU" dirty="0" smtClean="0"/>
              <a:t>, </a:t>
            </a:r>
            <a:r>
              <a:rPr lang="ru-RU" dirty="0" smtClean="0">
                <a:hlinkClick r:id="rId11" tooltip="Рыбы"/>
              </a:rPr>
              <a:t>рыбы</a:t>
            </a:r>
            <a:r>
              <a:rPr lang="ru-RU" dirty="0" smtClean="0"/>
              <a:t> и </a:t>
            </a:r>
            <a:r>
              <a:rPr lang="ru-RU" dirty="0" smtClean="0">
                <a:hlinkClick r:id="rId12" tooltip="Беспозвоночные"/>
              </a:rPr>
              <a:t>беспозвоночные</a:t>
            </a:r>
            <a:r>
              <a:rPr lang="ru-RU" dirty="0" smtClean="0"/>
              <a:t>. На деревьях живут многие животные с цепкими хвостами — </a:t>
            </a:r>
            <a:r>
              <a:rPr lang="ru-RU" dirty="0" smtClean="0">
                <a:hlinkClick r:id="rId13" tooltip="Цепкохвостые обезьяны"/>
              </a:rPr>
              <a:t>цепкохвостые обезьяны</a:t>
            </a:r>
            <a:r>
              <a:rPr lang="ru-RU" dirty="0" smtClean="0"/>
              <a:t>, карликовые и </a:t>
            </a:r>
            <a:r>
              <a:rPr lang="ru-RU" dirty="0" smtClean="0">
                <a:hlinkClick r:id="rId14" tooltip="Тамандуа"/>
              </a:rPr>
              <a:t>четырёхпалые муравьеды</a:t>
            </a:r>
            <a:r>
              <a:rPr lang="ru-RU" dirty="0" smtClean="0"/>
              <a:t>, </a:t>
            </a:r>
            <a:r>
              <a:rPr lang="ru-RU" dirty="0" smtClean="0">
                <a:hlinkClick r:id="rId15" tooltip="Опоссумовые"/>
              </a:rPr>
              <a:t>опоссумы</a:t>
            </a:r>
            <a:r>
              <a:rPr lang="ru-RU" dirty="0" smtClean="0"/>
              <a:t>, </a:t>
            </a:r>
            <a:r>
              <a:rPr lang="ru-RU" dirty="0" smtClean="0">
                <a:hlinkClick r:id="rId16" tooltip="Американские дикобразы"/>
              </a:rPr>
              <a:t>цепкохвостые дикобразы</a:t>
            </a:r>
            <a:r>
              <a:rPr lang="ru-RU" dirty="0" smtClean="0"/>
              <a:t>, </a:t>
            </a:r>
            <a:r>
              <a:rPr lang="ru-RU" dirty="0" smtClean="0">
                <a:hlinkClick r:id="rId17" tooltip="Ленивцевые"/>
              </a:rPr>
              <a:t>ленивцы</a:t>
            </a:r>
            <a:r>
              <a:rPr lang="ru-RU" dirty="0" smtClean="0"/>
              <a:t>. Очень много насекомых, особенно бабочек (одна из самых богатых фаун </a:t>
            </a:r>
            <a:r>
              <a:rPr lang="ru-RU" i="1" dirty="0" smtClean="0"/>
              <a:t>в мире</a:t>
            </a:r>
            <a:r>
              <a:rPr lang="ru-RU" dirty="0" smtClean="0"/>
              <a:t>) и жуков ; много рыб (целых 2000 видов  — это приблизительно </a:t>
            </a:r>
            <a:r>
              <a:rPr lang="ru-RU" i="1" dirty="0" smtClean="0"/>
              <a:t>одна треть пресноводной фауны мира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715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Животные </a:t>
            </a:r>
            <a:r>
              <a:rPr lang="ru-RU" dirty="0" err="1" smtClean="0"/>
              <a:t>влажно-экватариальных</a:t>
            </a:r>
            <a:r>
              <a:rPr lang="ru-RU" dirty="0" smtClean="0"/>
              <a:t> лесов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3000372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482" name="Picture 2" descr="C:\Users\Наталья\Pictures\iCAWL7NP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3071802" cy="2214578"/>
          </a:xfrm>
          <a:prstGeom prst="rect">
            <a:avLst/>
          </a:prstGeom>
          <a:noFill/>
        </p:spPr>
      </p:pic>
      <p:pic>
        <p:nvPicPr>
          <p:cNvPr id="20483" name="Picture 3" descr="C:\Users\Наталья\Pictures\iCAPZCU8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214422"/>
            <a:ext cx="3357586" cy="2518190"/>
          </a:xfrm>
          <a:prstGeom prst="rect">
            <a:avLst/>
          </a:prstGeom>
          <a:noFill/>
        </p:spPr>
      </p:pic>
      <p:pic>
        <p:nvPicPr>
          <p:cNvPr id="20484" name="Picture 4" descr="C:\Users\Наталья\Pictures\iCALCGC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929066"/>
            <a:ext cx="3646672" cy="2214578"/>
          </a:xfrm>
          <a:prstGeom prst="rect">
            <a:avLst/>
          </a:prstGeom>
          <a:noFill/>
        </p:spPr>
      </p:pic>
      <p:pic>
        <p:nvPicPr>
          <p:cNvPr id="20485" name="Picture 5" descr="C:\Users\Наталья\Pictures\iCAJLADF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605020"/>
            <a:ext cx="2428892" cy="3252980"/>
          </a:xfrm>
          <a:prstGeom prst="rect">
            <a:avLst/>
          </a:prstGeom>
          <a:noFill/>
        </p:spPr>
      </p:pic>
      <p:pic>
        <p:nvPicPr>
          <p:cNvPr id="20486" name="Picture 6" descr="C:\Users\Наталья\Pictures\iCA8JU3K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16590" y="3786166"/>
            <a:ext cx="2027410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0"/>
            <a:ext cx="8229600" cy="628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Вопреки расхожему мнению, влажные тропические леса не являются крупными потребителями </a:t>
            </a:r>
            <a:r>
              <a:rPr lang="ru-RU" dirty="0" smtClean="0">
                <a:hlinkClick r:id="rId2" tooltip="Диоксид углерода"/>
              </a:rPr>
              <a:t>углекислого газа</a:t>
            </a:r>
            <a:r>
              <a:rPr lang="ru-RU" dirty="0" smtClean="0"/>
              <a:t> и, как и другие сложившиеся леса, нейтральны к углекислому газу</a:t>
            </a:r>
            <a:r>
              <a:rPr lang="ru-RU" baseline="30000" dirty="0" smtClean="0">
                <a:hlinkClick r:id="rId3"/>
              </a:rPr>
              <a:t>[1][3]</a:t>
            </a:r>
            <a:r>
              <a:rPr lang="ru-RU" dirty="0" smtClean="0"/>
              <a:t>. Недавние исследования показывают, что большинство дождевых лесов наоборот вырабатывают углекислый газ. Тем не менее, эти леса играют значительную роль в обороте углекислого газа, поскольку являются его устоявшимися бассейнами, и вырубка таких лесов ведёт к увеличению содержания углекислого газа в атмосфере Земли. Влажные тропические леса также играют роль в охлаждении воздуха, который проходит через них. Поэтому </a:t>
            </a:r>
            <a:r>
              <a:rPr lang="ru-RU" i="1" dirty="0" smtClean="0"/>
              <a:t>влажные тропические леса</a:t>
            </a:r>
            <a:r>
              <a:rPr lang="ru-RU" dirty="0" smtClean="0"/>
              <a:t> — одна из важнейших экосистем планеты, уничтожение лесов приводит к эрозии почвы, сокращению видов флоры и фауны, смещениям экологического баланса на больших территориях и на планете в целом.</a:t>
            </a:r>
          </a:p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</TotalTime>
  <Words>622</Words>
  <PresentationFormat>Экран (4:3)</PresentationFormat>
  <Paragraphs>18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Влажные экваториальные леса.</vt:lpstr>
      <vt:lpstr>Слайд 2</vt:lpstr>
      <vt:lpstr>Слайд 3</vt:lpstr>
      <vt:lpstr>распространение</vt:lpstr>
      <vt:lpstr>ФЛОРА</vt:lpstr>
      <vt:lpstr>ФАуна</vt:lpstr>
      <vt:lpstr>Животные влажно-экватариальных лесов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Влажные экваториальные леса.</dc:title>
  <dc:creator>Наталья</dc:creator>
  <cp:lastModifiedBy>Андрей</cp:lastModifiedBy>
  <cp:revision>8</cp:revision>
  <dcterms:created xsi:type="dcterms:W3CDTF">2012-04-19T11:48:30Z</dcterms:created>
  <dcterms:modified xsi:type="dcterms:W3CDTF">2014-12-25T21:11:26Z</dcterms:modified>
</cp:coreProperties>
</file>