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>
        <p:scale>
          <a:sx n="66" d="100"/>
          <a:sy n="66" d="100"/>
        </p:scale>
        <p:origin x="-102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EBE00-CE98-424A-A2BA-4A1584328762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2BB89A-0709-4E00-B64D-22869CBB2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6755-E97F-4EBF-B686-B21E0A49BA03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D94C-8A8F-4734-9172-DAAB4AE94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1490-BC42-4FA0-B748-EF5D42D59287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F5E0-55F2-4C1B-83E8-26195B38C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BC7C7-05FB-4D10-97C3-5ACC42766E30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A4BA-E8D0-4961-8702-6B50C1BF2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BC9809-CCFA-4076-BCC3-80A36A206582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72692-1F96-42BD-B90A-F634F1605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E7C2-3EDE-40E1-BCC7-24E5D80C171B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B97B-EECC-4E10-8ED6-9FF34DD65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5A1080-1A21-4328-9F93-94BC9C28CF96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64A5EB-F13D-48C3-9EFA-7530C9B99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7E5E-4983-4AD7-A9B5-D5651454AE0A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7870-F16D-4B77-B464-875690DDC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1B513A-7C04-41BE-A751-33CE1FD70C6C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F417EF-6AD0-49CD-9780-C7B5FDC0F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E48F48-E20C-448B-873D-A509191D4F45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7FA4B4-B9D7-42FE-A35E-3B6BCB0B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25C94A-5913-4128-AB0A-7E0546AB0F70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0E093-CBDD-4A1E-BFCF-4F47F9142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285B2A3-5917-4D52-88DE-779D895998DC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1AF22D-1B9A-4708-9189-34856B473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7" r:id="rId2"/>
    <p:sldLayoutId id="2147483733" r:id="rId3"/>
    <p:sldLayoutId id="2147483728" r:id="rId4"/>
    <p:sldLayoutId id="2147483734" r:id="rId5"/>
    <p:sldLayoutId id="2147483729" r:id="rId6"/>
    <p:sldLayoutId id="2147483735" r:id="rId7"/>
    <p:sldLayoutId id="2147483736" r:id="rId8"/>
    <p:sldLayoutId id="2147483737" r:id="rId9"/>
    <p:sldLayoutId id="2147483730" r:id="rId10"/>
    <p:sldLayoutId id="2147483731" r:id="rId11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6685" y="394823"/>
            <a:ext cx="7406640" cy="147218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Урок геометрии в 7 </a:t>
            </a:r>
            <a:r>
              <a:rPr lang="ru-RU" sz="3600" dirty="0" smtClean="0"/>
              <a:t>классе по теме:</a:t>
            </a:r>
            <a:br>
              <a:rPr lang="ru-RU" sz="3600" dirty="0" smtClean="0"/>
            </a:br>
            <a:r>
              <a:rPr lang="ru-RU" sz="3600" dirty="0" smtClean="0"/>
              <a:t>« Смежные и вертикальные углы 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2214563"/>
            <a:ext cx="7786688" cy="4500562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Цели урока: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Образовательные: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 сформировать понятия « смежные и вертикальные углы «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 обеспечить в ходе урока повторение и закрепление знаний учащихся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 научить применять математическую терминологию и символьный язык при решении задач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Воспитательные: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воспитывать самостоятельность, способность к самооценке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формировать  мотивацию к познавательной деятельности , развивать партнерский стиль отношений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Развивающие: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уметь выделять существенную информацию из текста учебника и решаемой задачи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развивать умение размышлять, сопоставлять, делать вывод , анализировать  результаты ,выбирать наиболее эффективные  способы решения задач   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Геометрическая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857375"/>
            <a:ext cx="7499350" cy="4391025"/>
          </a:xfrm>
        </p:spPr>
        <p:txBody>
          <a:bodyPr>
            <a:normAutofit fontScale="55000" lnSpcReduction="20000"/>
          </a:bodyPr>
          <a:lstStyle/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Как называется наука, занимающаяся изучением геометрических фигур?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Назови часть прямой, ограниченной двумя точками.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Утверждение, требующее доказательства.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Прибор для измерения углов на местности.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Название углов, в которых стороны одного угла являются продолжением сторон другого.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Древнегреческий ученый, создатель первого учебника по геометрии.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Название одной шестидесятой части минуты.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Раздел геометрии, изучающий фигуры в пространстве.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Один из смежных углов прямой. Каким является другой угол?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Луч, выходящий из вершины угла и делящий угол пополам.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Название угла, градусная мера которого 180  градусов.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Ответы кроссворда</a:t>
            </a:r>
            <a:endParaRPr lang="ru-RU" dirty="0"/>
          </a:p>
        </p:txBody>
      </p:sp>
      <p:pic>
        <p:nvPicPr>
          <p:cNvPr id="15362" name="Picture 4" descr="заполненый кроссвор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484313"/>
            <a:ext cx="80279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Отметка :   «5» - 10-11 верных ответов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«4» - 9 верных ответов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«3» -5 – 8 верных ответов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Подумай и сделай открытие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38" y="4857750"/>
            <a:ext cx="3657600" cy="1592263"/>
          </a:xfrm>
        </p:spPr>
        <p:txBody>
          <a:bodyPr>
            <a:normAutofit fontScale="85000"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Ещё древние мудрецы считали, что величие человека в его способности мыслить 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5072063" y="1643063"/>
            <a:ext cx="4071937" cy="5214937"/>
          </a:xfrm>
        </p:spPr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Построй острый угол </a:t>
            </a:r>
            <a:r>
              <a:rPr lang="en-US" dirty="0" smtClean="0"/>
              <a:t>MNK</a:t>
            </a:r>
            <a:r>
              <a:rPr lang="ru-RU" dirty="0" smtClean="0"/>
              <a:t>. Подумай , сколько углов , смежных с ним можно построить ? Объясни , почему.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Задача из ГИА: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Найти угол А , если внешний угол треугольника равен 120 и угол В равен 50.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>
            <a:off x="5229230" y="4816475"/>
            <a:ext cx="142876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Равнобедренный треугольник 15"/>
          <p:cNvSpPr/>
          <p:nvPr/>
        </p:nvSpPr>
        <p:spPr>
          <a:xfrm>
            <a:off x="6607188" y="3711578"/>
            <a:ext cx="1857388" cy="1357322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4" name="TextBox 18"/>
          <p:cNvSpPr txBox="1">
            <a:spLocks noChangeArrowheads="1"/>
          </p:cNvSpPr>
          <p:nvPr/>
        </p:nvSpPr>
        <p:spPr bwMode="auto">
          <a:xfrm>
            <a:off x="8358188" y="492918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А</a:t>
            </a:r>
          </a:p>
        </p:txBody>
      </p:sp>
      <p:sp>
        <p:nvSpPr>
          <p:cNvPr id="17415" name="TextBox 19"/>
          <p:cNvSpPr txBox="1">
            <a:spLocks noChangeArrowheads="1"/>
          </p:cNvSpPr>
          <p:nvPr/>
        </p:nvSpPr>
        <p:spPr bwMode="auto">
          <a:xfrm>
            <a:off x="7596188" y="3573463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</a:t>
            </a:r>
          </a:p>
        </p:txBody>
      </p:sp>
      <p:sp>
        <p:nvSpPr>
          <p:cNvPr id="17416" name="TextBox 21"/>
          <p:cNvSpPr txBox="1">
            <a:spLocks noChangeArrowheads="1"/>
          </p:cNvSpPr>
          <p:nvPr/>
        </p:nvSpPr>
        <p:spPr bwMode="auto">
          <a:xfrm>
            <a:off x="6156325" y="4652963"/>
            <a:ext cx="1000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</a:t>
            </a:r>
          </a:p>
        </p:txBody>
      </p:sp>
      <p:sp>
        <p:nvSpPr>
          <p:cNvPr id="17417" name="TextBox 22"/>
          <p:cNvSpPr txBox="1">
            <a:spLocks noChangeArrowheads="1"/>
          </p:cNvSpPr>
          <p:nvPr/>
        </p:nvSpPr>
        <p:spPr bwMode="auto">
          <a:xfrm>
            <a:off x="5286375" y="46434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К</a:t>
            </a:r>
          </a:p>
        </p:txBody>
      </p:sp>
      <p:pic>
        <p:nvPicPr>
          <p:cNvPr id="17424" name="Picture 16" descr="Рисунок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484313"/>
            <a:ext cx="2979737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А , ну-ка , реши меня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285875"/>
            <a:ext cx="7643812" cy="5143500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Угол АВС=60. Найди угол СВК.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Найти углы 2, 3, 4 , если угол 1 равен 100 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Верно ли утверждение : если смежные углы равны , то они прямые?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Верно ли утверждение: если углы равны, то они вертикальные?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Даны два равных угла. Равны ли смежные с ними углы?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357688" y="2000250"/>
            <a:ext cx="2000250" cy="2857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4716463" y="3357563"/>
            <a:ext cx="1079500" cy="1079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857625" y="3571875"/>
            <a:ext cx="2214563" cy="21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29063" y="1928813"/>
            <a:ext cx="928687" cy="8572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41" name="TextBox 31"/>
          <p:cNvSpPr txBox="1">
            <a:spLocks noChangeArrowheads="1"/>
          </p:cNvSpPr>
          <p:nvPr/>
        </p:nvSpPr>
        <p:spPr bwMode="auto">
          <a:xfrm>
            <a:off x="10260013" y="4005263"/>
            <a:ext cx="7000875" cy="860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</p:txBody>
      </p:sp>
      <p:sp>
        <p:nvSpPr>
          <p:cNvPr id="18442" name="TextBox 33"/>
          <p:cNvSpPr txBox="1">
            <a:spLocks noChangeArrowheads="1"/>
          </p:cNvSpPr>
          <p:nvPr/>
        </p:nvSpPr>
        <p:spPr bwMode="auto">
          <a:xfrm>
            <a:off x="4643438" y="3929063"/>
            <a:ext cx="4286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</p:txBody>
      </p:sp>
      <p:sp>
        <p:nvSpPr>
          <p:cNvPr id="18443" name="TextBox 36"/>
          <p:cNvSpPr txBox="1">
            <a:spLocks noChangeArrowheads="1"/>
          </p:cNvSpPr>
          <p:nvPr/>
        </p:nvSpPr>
        <p:spPr bwMode="auto">
          <a:xfrm flipH="1">
            <a:off x="6372225" y="1557338"/>
            <a:ext cx="214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</a:t>
            </a:r>
          </a:p>
        </p:txBody>
      </p:sp>
      <p:sp>
        <p:nvSpPr>
          <p:cNvPr id="18444" name="TextBox 38"/>
          <p:cNvSpPr txBox="1">
            <a:spLocks noChangeArrowheads="1"/>
          </p:cNvSpPr>
          <p:nvPr/>
        </p:nvSpPr>
        <p:spPr bwMode="auto">
          <a:xfrm>
            <a:off x="4000500" y="22145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</a:t>
            </a:r>
          </a:p>
        </p:txBody>
      </p:sp>
      <p:sp>
        <p:nvSpPr>
          <p:cNvPr id="18445" name="TextBox 39"/>
          <p:cNvSpPr txBox="1">
            <a:spLocks noChangeArrowheads="1"/>
          </p:cNvSpPr>
          <p:nvPr/>
        </p:nvSpPr>
        <p:spPr bwMode="auto">
          <a:xfrm>
            <a:off x="3643313" y="16430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К</a:t>
            </a:r>
          </a:p>
        </p:txBody>
      </p:sp>
      <p:sp>
        <p:nvSpPr>
          <p:cNvPr id="18446" name="TextBox 40"/>
          <p:cNvSpPr txBox="1">
            <a:spLocks noChangeArrowheads="1"/>
          </p:cNvSpPr>
          <p:nvPr/>
        </p:nvSpPr>
        <p:spPr bwMode="auto">
          <a:xfrm>
            <a:off x="4857750" y="25003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А</a:t>
            </a:r>
          </a:p>
        </p:txBody>
      </p:sp>
      <p:sp>
        <p:nvSpPr>
          <p:cNvPr id="18447" name="TextBox 41"/>
          <p:cNvSpPr txBox="1">
            <a:spLocks noChangeArrowheads="1"/>
          </p:cNvSpPr>
          <p:nvPr/>
        </p:nvSpPr>
        <p:spPr bwMode="auto">
          <a:xfrm>
            <a:off x="4929188" y="3214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1</a:t>
            </a:r>
          </a:p>
        </p:txBody>
      </p:sp>
      <p:sp>
        <p:nvSpPr>
          <p:cNvPr id="18448" name="TextBox 42"/>
          <p:cNvSpPr txBox="1">
            <a:spLocks noChangeArrowheads="1"/>
          </p:cNvSpPr>
          <p:nvPr/>
        </p:nvSpPr>
        <p:spPr bwMode="auto">
          <a:xfrm flipH="1">
            <a:off x="4286250" y="32861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2</a:t>
            </a:r>
          </a:p>
        </p:txBody>
      </p:sp>
      <p:sp>
        <p:nvSpPr>
          <p:cNvPr id="18449" name="TextBox 43"/>
          <p:cNvSpPr txBox="1">
            <a:spLocks noChangeArrowheads="1"/>
          </p:cNvSpPr>
          <p:nvPr/>
        </p:nvSpPr>
        <p:spPr bwMode="auto">
          <a:xfrm>
            <a:off x="4714875" y="3714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3</a:t>
            </a:r>
          </a:p>
        </p:txBody>
      </p:sp>
      <p:sp>
        <p:nvSpPr>
          <p:cNvPr id="18450" name="TextBox 44"/>
          <p:cNvSpPr txBox="1">
            <a:spLocks noChangeArrowheads="1"/>
          </p:cNvSpPr>
          <p:nvPr/>
        </p:nvSpPr>
        <p:spPr bwMode="auto">
          <a:xfrm>
            <a:off x="5500688" y="36433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4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Момент истины – подведение итогов</a:t>
            </a:r>
            <a:endParaRPr lang="ru-RU" sz="3200" dirty="0"/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1435100" y="2071688"/>
            <a:ext cx="7499350" cy="4176712"/>
          </a:xfrm>
        </p:spPr>
        <p:txBody>
          <a:bodyPr/>
          <a:lstStyle/>
          <a:p>
            <a:pPr eaLnBrk="1" hangingPunct="1"/>
            <a:r>
              <a:rPr lang="ru-RU" smtClean="0"/>
              <a:t>На дом: п. 11, п. 12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№ 64(б)  -  1 уровень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№ 61(в)   -  2 уровень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творческое задание :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- составить кроссворд к п. 12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« Перпендикулярные прямые</a:t>
            </a:r>
            <a:r>
              <a:rPr lang="ru-RU" smtClean="0">
                <a:latin typeface="Arial" charset="0"/>
              </a:rPr>
              <a:t>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я думаю обо всём этом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36164" y="1531659"/>
            <a:ext cx="7611108" cy="49727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sz="4000" i="1" smtClean="0">
                <a:solidFill>
                  <a:srgbClr val="000099"/>
                </a:solidFill>
                <a:latin typeface="Arial" charset="0"/>
                <a:cs typeface="Arial" charset="0"/>
              </a:rPr>
              <a:t> Всё понравилось, я доволен собой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sz="4000" i="1" smtClean="0">
                <a:solidFill>
                  <a:srgbClr val="000099"/>
                </a:solidFill>
                <a:latin typeface="Arial" charset="0"/>
                <a:cs typeface="Arial" charset="0"/>
              </a:rPr>
              <a:t>  Я не доволен своей работой на уроке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sz="4000" i="1" smtClean="0">
                <a:solidFill>
                  <a:srgbClr val="000099"/>
                </a:solidFill>
                <a:latin typeface="Arial" charset="0"/>
                <a:cs typeface="Arial" charset="0"/>
              </a:rPr>
              <a:t>  Всё понравилось , но считаю , что мог справиться лучше , придётся дома постараться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4400" smtClean="0">
                <a:solidFill>
                  <a:srgbClr val="000000"/>
                </a:solidFill>
                <a:cs typeface="Arial" charset="0"/>
              </a:rPr>
              <a:t>                                                                     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582</TotalTime>
  <Words>310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Times New Roman</vt:lpstr>
      <vt:lpstr>Wingdings 2</vt:lpstr>
      <vt:lpstr>Verdana</vt:lpstr>
      <vt:lpstr>Calibri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Ответы кроссворда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 в 7 классе</dc:title>
  <dc:creator>1</dc:creator>
  <cp:lastModifiedBy>Маймусова</cp:lastModifiedBy>
  <cp:revision>46</cp:revision>
  <dcterms:created xsi:type="dcterms:W3CDTF">2013-11-30T15:06:14Z</dcterms:created>
  <dcterms:modified xsi:type="dcterms:W3CDTF">2014-02-06T08:03:08Z</dcterms:modified>
</cp:coreProperties>
</file>