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26"/>
  </p:notesMasterIdLst>
  <p:sldIdLst>
    <p:sldId id="256" r:id="rId2"/>
    <p:sldId id="275" r:id="rId3"/>
    <p:sldId id="278" r:id="rId4"/>
    <p:sldId id="277" r:id="rId5"/>
    <p:sldId id="276" r:id="rId6"/>
    <p:sldId id="279" r:id="rId7"/>
    <p:sldId id="259" r:id="rId8"/>
    <p:sldId id="257" r:id="rId9"/>
    <p:sldId id="260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82" r:id="rId19"/>
    <p:sldId id="281" r:id="rId20"/>
    <p:sldId id="284" r:id="rId21"/>
    <p:sldId id="271" r:id="rId22"/>
    <p:sldId id="272" r:id="rId23"/>
    <p:sldId id="273" r:id="rId24"/>
    <p:sldId id="274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4000" b="1"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4000" b="1"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4000" b="1"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4000" b="1"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4000" b="1"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  <a:srgbClr val="CC0000"/>
    <a:srgbClr val="E55761"/>
    <a:srgbClr val="CC00FF"/>
    <a:srgbClr val="009900"/>
    <a:srgbClr val="FF3300"/>
    <a:srgbClr val="0000FF"/>
    <a:srgbClr val="66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71" autoAdjust="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9BEABF9-A218-4B07-BD06-8B41E5E6C900}" type="datetimeFigureOut">
              <a:rPr lang="ru-RU" smtClean="0"/>
              <a:pPr/>
              <a:t>28.04.2014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472967-EDCA-4200-872E-E9BCF24DF80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11</a:t>
            </a:fld>
            <a:endParaRPr 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13</a:t>
            </a:fld>
            <a:endParaRPr lang="ru-RU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14</a:t>
            </a:fld>
            <a:endParaRPr lang="ru-RU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15</a:t>
            </a:fld>
            <a:endParaRPr 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16</a:t>
            </a:fld>
            <a:endParaRPr 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17</a:t>
            </a:fld>
            <a:endParaRPr 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84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699DD09-ED9C-4D4F-BAB5-88E4119594C0}" type="slidenum">
              <a:rPr lang="ru-RU"/>
              <a:pPr/>
              <a:t>18</a:t>
            </a:fld>
            <a:endParaRPr 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8DE3481B-DFB1-4BE2-8A7C-462F60E33C86}" type="slidenum">
              <a:rPr lang="ru-RU"/>
              <a:pPr/>
              <a:t>19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6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0719E62-B9A4-4D50-A626-4EC131EF0395}" type="slidenum">
              <a:rPr lang="ru-RU"/>
              <a:pPr/>
              <a:t>20</a:t>
            </a:fld>
            <a:endParaRPr 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21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472967-EDCA-4200-872E-E9BCF24DF80A}" type="slidenum">
              <a:rPr lang="ru-RU" smtClean="0"/>
              <a:pPr/>
              <a:t>9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5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6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9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10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grpSp>
        <p:nvGrpSpPr>
          <p:cNvPr id="15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16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21"/>
            <p:cNvSpPr>
              <a:spLocks/>
            </p:cNvSpPr>
            <p:nvPr userDrawn="1"/>
          </p:nvSpPr>
          <p:spPr bwMode="auto">
            <a:xfrm rot="7320404">
              <a:off x="5000" y="2913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9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9" cy="667"/>
              <a:chOff x="4986" y="2752"/>
              <a:chExt cx="469" cy="667"/>
            </a:xfrm>
          </p:grpSpPr>
          <p:sp>
            <p:nvSpPr>
              <p:cNvPr id="20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1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2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26"/>
              <p:cNvSpPr>
                <a:spLocks/>
              </p:cNvSpPr>
              <p:nvPr userDrawn="1"/>
            </p:nvSpPr>
            <p:spPr bwMode="auto">
              <a:xfrm rot="7320404">
                <a:off x="5364" y="2873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27"/>
              <p:cNvSpPr>
                <a:spLocks/>
              </p:cNvSpPr>
              <p:nvPr userDrawn="1"/>
            </p:nvSpPr>
            <p:spPr bwMode="auto">
              <a:xfrm rot="7320404">
                <a:off x="5137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</p:grpSp>
      <p:sp>
        <p:nvSpPr>
          <p:cNvPr id="25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26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6144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27" name="Rectangle 5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8" name="Rectangle 6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9" name="Rectangle 7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FBDC1348-1FA7-4DEB-BD8A-35918FB379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C4F8F2-ACCB-452F-94F9-7F13753FA9C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57E1B42-A2F2-43D1-BAA1-99C5132378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6002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685800" y="1828800"/>
            <a:ext cx="7696200" cy="3657600"/>
          </a:xfrm>
        </p:spPr>
        <p:txBody>
          <a:bodyPr/>
          <a:lstStyle/>
          <a:p>
            <a:pPr lvl="0"/>
            <a:r>
              <a:rPr lang="ru-RU" noProof="0" smtClean="0"/>
              <a:t>Вставка таблицы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2E56E1-6796-4ABB-8021-7EA0FC46DA7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5068AA-9A75-4EB7-912F-DF239BFEC9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995B96-54AA-46F9-AA26-08755DD5772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36C372-7B6D-476F-AC09-A16EFFE868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1B672B4-10A9-45EA-81FD-C636746CFB0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9FBFE0-5656-469D-98EB-765515C2472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0E0AD-5530-48F5-BED6-CA15F6D78A4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C28A27-548C-4761-A716-3525C4B65A0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8E1094B-09CC-40D5-B561-6AF0B09A17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042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b="0"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b="0" smtClean="0"/>
            </a:lvl1pPr>
          </a:lstStyle>
          <a:p>
            <a:pPr>
              <a:defRPr/>
            </a:pPr>
            <a:fld id="{0AD88B9E-AB86-4AC0-A7BF-C5C49680E4D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042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6042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3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042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2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3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60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1061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043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3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  <p:sp>
            <p:nvSpPr>
              <p:cNvPr id="6044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44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65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044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4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5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5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5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grpSp>
        <p:nvGrpSpPr>
          <p:cNvPr id="1035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045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045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grpSp>
        <p:nvGrpSpPr>
          <p:cNvPr id="10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10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045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0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046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9" y="331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9" y="181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8" y="896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5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6046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9" y="141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  <p:sp>
          <p:nvSpPr>
            <p:cNvPr id="6046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07" r:id="rId2"/>
    <p:sldLayoutId id="2147483708" r:id="rId3"/>
    <p:sldLayoutId id="2147483709" r:id="rId4"/>
    <p:sldLayoutId id="2147483710" r:id="rId5"/>
    <p:sldLayoutId id="2147483711" r:id="rId6"/>
    <p:sldLayoutId id="2147483712" r:id="rId7"/>
    <p:sldLayoutId id="2147483713" r:id="rId8"/>
    <p:sldLayoutId id="2147483714" r:id="rId9"/>
    <p:sldLayoutId id="2147483715" r:id="rId10"/>
    <p:sldLayoutId id="2147483716" r:id="rId11"/>
    <p:sldLayoutId id="2147483717" r:id="rId1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95288" y="1412875"/>
            <a:ext cx="7561262" cy="301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9600" dirty="0">
                <a:solidFill>
                  <a:schemeClr val="tx2"/>
                </a:solidFill>
              </a:rPr>
              <a:t>Графика         в </a:t>
            </a:r>
            <a:r>
              <a:rPr lang="en-US" sz="9600" dirty="0" smtClean="0">
                <a:solidFill>
                  <a:schemeClr val="tx2"/>
                </a:solidFill>
              </a:rPr>
              <a:t>Q Basic</a:t>
            </a:r>
            <a:endParaRPr lang="ru-RU" sz="9600" dirty="0">
              <a:solidFill>
                <a:schemeClr val="tx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20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15"/>
          <p:cNvSpPr txBox="1">
            <a:spLocks noChangeArrowheads="1"/>
          </p:cNvSpPr>
          <p:nvPr/>
        </p:nvSpPr>
        <p:spPr bwMode="auto">
          <a:xfrm>
            <a:off x="827088" y="3789363"/>
            <a:ext cx="18415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endParaRPr lang="ru-RU" sz="1600"/>
          </a:p>
        </p:txBody>
      </p:sp>
      <p:grpSp>
        <p:nvGrpSpPr>
          <p:cNvPr id="2" name="Group 17"/>
          <p:cNvGrpSpPr>
            <a:grpSpLocks/>
          </p:cNvGrpSpPr>
          <p:nvPr/>
        </p:nvGrpSpPr>
        <p:grpSpPr bwMode="auto">
          <a:xfrm>
            <a:off x="1258888" y="2349500"/>
            <a:ext cx="7559675" cy="3638550"/>
            <a:chOff x="340" y="890"/>
            <a:chExt cx="3402" cy="1859"/>
          </a:xfrm>
        </p:grpSpPr>
        <p:grpSp>
          <p:nvGrpSpPr>
            <p:cNvPr id="14341" name="Group 14"/>
            <p:cNvGrpSpPr>
              <a:grpSpLocks/>
            </p:cNvGrpSpPr>
            <p:nvPr/>
          </p:nvGrpSpPr>
          <p:grpSpPr bwMode="auto">
            <a:xfrm>
              <a:off x="340" y="890"/>
              <a:ext cx="3402" cy="1859"/>
              <a:chOff x="249" y="210"/>
              <a:chExt cx="3402" cy="1859"/>
            </a:xfrm>
          </p:grpSpPr>
          <p:sp>
            <p:nvSpPr>
              <p:cNvPr id="14343" name="Rectangle 5"/>
              <p:cNvSpPr>
                <a:spLocks noChangeArrowheads="1"/>
              </p:cNvSpPr>
              <p:nvPr/>
            </p:nvSpPr>
            <p:spPr bwMode="auto">
              <a:xfrm>
                <a:off x="793" y="527"/>
                <a:ext cx="2813" cy="1542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4344" name="Line 6"/>
              <p:cNvSpPr>
                <a:spLocks noChangeShapeType="1"/>
              </p:cNvSpPr>
              <p:nvPr/>
            </p:nvSpPr>
            <p:spPr bwMode="auto">
              <a:xfrm>
                <a:off x="884" y="346"/>
                <a:ext cx="17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45" name="Line 7"/>
              <p:cNvSpPr>
                <a:spLocks noChangeShapeType="1"/>
              </p:cNvSpPr>
              <p:nvPr/>
            </p:nvSpPr>
            <p:spPr bwMode="auto">
              <a:xfrm>
                <a:off x="612" y="572"/>
                <a:ext cx="0" cy="9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4346" name="Text Box 8"/>
              <p:cNvSpPr txBox="1">
                <a:spLocks noChangeArrowheads="1"/>
              </p:cNvSpPr>
              <p:nvPr/>
            </p:nvSpPr>
            <p:spPr bwMode="auto">
              <a:xfrm>
                <a:off x="476" y="300"/>
                <a:ext cx="318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>
                    <a:latin typeface="Arial" charset="0"/>
                  </a:rPr>
                  <a:t>0,0</a:t>
                </a:r>
              </a:p>
            </p:txBody>
          </p:sp>
          <p:sp>
            <p:nvSpPr>
              <p:cNvPr id="14347" name="Text Box 10"/>
              <p:cNvSpPr txBox="1">
                <a:spLocks noChangeArrowheads="1"/>
              </p:cNvSpPr>
              <p:nvPr/>
            </p:nvSpPr>
            <p:spPr bwMode="auto">
              <a:xfrm>
                <a:off x="2562" y="210"/>
                <a:ext cx="182" cy="17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600"/>
                  <a:t>Х</a:t>
                </a:r>
              </a:p>
            </p:txBody>
          </p:sp>
          <p:sp>
            <p:nvSpPr>
              <p:cNvPr id="14348" name="Text Box 12"/>
              <p:cNvSpPr txBox="1">
                <a:spLocks noChangeArrowheads="1"/>
              </p:cNvSpPr>
              <p:nvPr/>
            </p:nvSpPr>
            <p:spPr bwMode="auto">
              <a:xfrm>
                <a:off x="3243" y="210"/>
                <a:ext cx="408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>
                    <a:latin typeface="Arial" charset="0"/>
                  </a:rPr>
                  <a:t>640</a:t>
                </a:r>
              </a:p>
            </p:txBody>
          </p:sp>
          <p:sp>
            <p:nvSpPr>
              <p:cNvPr id="14349" name="Text Box 13"/>
              <p:cNvSpPr txBox="1">
                <a:spLocks noChangeArrowheads="1"/>
              </p:cNvSpPr>
              <p:nvPr/>
            </p:nvSpPr>
            <p:spPr bwMode="auto">
              <a:xfrm>
                <a:off x="249" y="1752"/>
                <a:ext cx="499" cy="187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>
                    <a:latin typeface="Arial" charset="0"/>
                  </a:rPr>
                  <a:t>350(480)</a:t>
                </a:r>
              </a:p>
            </p:txBody>
          </p:sp>
        </p:grpSp>
        <p:sp>
          <p:nvSpPr>
            <p:cNvPr id="14342" name="Text Box 16"/>
            <p:cNvSpPr txBox="1">
              <a:spLocks noChangeArrowheads="1"/>
            </p:cNvSpPr>
            <p:nvPr/>
          </p:nvSpPr>
          <p:spPr bwMode="auto">
            <a:xfrm>
              <a:off x="521" y="2160"/>
              <a:ext cx="181" cy="17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У</a:t>
              </a:r>
            </a:p>
          </p:txBody>
        </p:sp>
      </p:grpSp>
      <p:sp>
        <p:nvSpPr>
          <p:cNvPr id="8210" name="Text Box 18"/>
          <p:cNvSpPr txBox="1">
            <a:spLocks noChangeArrowheads="1"/>
          </p:cNvSpPr>
          <p:nvPr/>
        </p:nvSpPr>
        <p:spPr bwMode="auto">
          <a:xfrm>
            <a:off x="0" y="476250"/>
            <a:ext cx="8101013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dirty="0">
                <a:latin typeface="Arial" charset="0"/>
              </a:rPr>
              <a:t>Графические режимы экрана представляют собой координатную сетку с началом в левом верхнем углу, вправо от которого увеличивается </a:t>
            </a:r>
            <a:r>
              <a:rPr lang="ru-RU" sz="2400" dirty="0" err="1">
                <a:latin typeface="Arial" charset="0"/>
              </a:rPr>
              <a:t>коорди-ната</a:t>
            </a:r>
            <a:r>
              <a:rPr lang="ru-RU" sz="2400" dirty="0">
                <a:latin typeface="Arial" charset="0"/>
              </a:rPr>
              <a:t> Х, а вниз - координата У. Максимальное значение Х на экране 640, а У - 350 (480).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82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6" name="Rectangle 4"/>
          <p:cNvSpPr>
            <a:spLocks noGrp="1" noChangeArrowheads="1"/>
          </p:cNvSpPr>
          <p:nvPr>
            <p:ph type="title"/>
          </p:nvPr>
        </p:nvSpPr>
        <p:spPr>
          <a:xfrm>
            <a:off x="250825" y="152400"/>
            <a:ext cx="7305675" cy="755650"/>
          </a:xfrm>
        </p:spPr>
        <p:txBody>
          <a:bodyPr/>
          <a:lstStyle/>
          <a:p>
            <a:pPr eaLnBrk="1" hangingPunct="1"/>
            <a:r>
              <a:rPr lang="ru-RU" sz="4000" b="1" smtClean="0">
                <a:solidFill>
                  <a:schemeClr val="folHlink"/>
                </a:solidFill>
              </a:rPr>
              <a:t>Графические примитивы:</a:t>
            </a:r>
          </a:p>
        </p:txBody>
      </p:sp>
      <p:sp>
        <p:nvSpPr>
          <p:cNvPr id="64517" name="Text Box 5"/>
          <p:cNvSpPr txBox="1">
            <a:spLocks noChangeArrowheads="1"/>
          </p:cNvSpPr>
          <p:nvPr/>
        </p:nvSpPr>
        <p:spPr bwMode="auto">
          <a:xfrm>
            <a:off x="179388" y="620713"/>
            <a:ext cx="1008062" cy="1555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9600"/>
              <a:t>·</a:t>
            </a:r>
          </a:p>
        </p:txBody>
      </p:sp>
      <p:sp>
        <p:nvSpPr>
          <p:cNvPr id="64518" name="Text Box 6"/>
          <p:cNvSpPr txBox="1">
            <a:spLocks noChangeArrowheads="1"/>
          </p:cNvSpPr>
          <p:nvPr/>
        </p:nvSpPr>
        <p:spPr bwMode="auto">
          <a:xfrm>
            <a:off x="900113" y="1196975"/>
            <a:ext cx="76327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000">
                <a:latin typeface="Arial" charset="0"/>
              </a:rPr>
              <a:t>Точка.  Для изображения точки используется оператор:  </a:t>
            </a:r>
          </a:p>
        </p:txBody>
      </p:sp>
      <p:sp>
        <p:nvSpPr>
          <p:cNvPr id="64519" name="Text Box 7"/>
          <p:cNvSpPr txBox="1">
            <a:spLocks noChangeArrowheads="1"/>
          </p:cNvSpPr>
          <p:nvPr/>
        </p:nvSpPr>
        <p:spPr bwMode="auto">
          <a:xfrm>
            <a:off x="1835150" y="1989138"/>
            <a:ext cx="6553200" cy="4264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Arial" charset="0"/>
              </a:rPr>
              <a:t>PSET(X,Y),C</a:t>
            </a:r>
          </a:p>
          <a:p>
            <a:pPr>
              <a:spcBef>
                <a:spcPct val="50000"/>
              </a:spcBef>
            </a:pPr>
            <a:r>
              <a:rPr lang="ru-RU" sz="2400">
                <a:latin typeface="Arial" charset="0"/>
              </a:rPr>
              <a:t>где </a:t>
            </a:r>
            <a:r>
              <a:rPr lang="ru-RU" sz="2400">
                <a:solidFill>
                  <a:srgbClr val="CC0000"/>
                </a:solidFill>
                <a:latin typeface="Arial" charset="0"/>
              </a:rPr>
              <a:t>Х</a:t>
            </a:r>
            <a:r>
              <a:rPr lang="en-US" sz="2400">
                <a:latin typeface="Arial" charset="0"/>
              </a:rPr>
              <a:t> </a:t>
            </a:r>
            <a:r>
              <a:rPr lang="ru-RU" sz="2400">
                <a:latin typeface="Arial" charset="0"/>
              </a:rPr>
              <a:t>и </a:t>
            </a:r>
            <a:r>
              <a:rPr lang="en-US" sz="2400">
                <a:solidFill>
                  <a:srgbClr val="CC0000"/>
                </a:solidFill>
                <a:latin typeface="Arial" charset="0"/>
              </a:rPr>
              <a:t>Y</a:t>
            </a:r>
            <a:r>
              <a:rPr lang="ru-RU" sz="2400">
                <a:solidFill>
                  <a:srgbClr val="CC0000"/>
                </a:solidFill>
                <a:latin typeface="Arial" charset="0"/>
              </a:rPr>
              <a:t> </a:t>
            </a:r>
            <a:r>
              <a:rPr lang="ru-RU" sz="2400">
                <a:latin typeface="Arial" charset="0"/>
              </a:rPr>
              <a:t>– координаты точки на экране, а </a:t>
            </a:r>
            <a:r>
              <a:rPr lang="ru-RU" sz="2400">
                <a:solidFill>
                  <a:srgbClr val="CC0000"/>
                </a:solidFill>
                <a:latin typeface="Arial" charset="0"/>
              </a:rPr>
              <a:t>С</a:t>
            </a:r>
            <a:r>
              <a:rPr lang="ru-RU" sz="2400">
                <a:latin typeface="Arial" charset="0"/>
              </a:rPr>
              <a:t> – ее цвет. </a:t>
            </a:r>
            <a:r>
              <a:rPr lang="ru-RU" sz="2000">
                <a:latin typeface="Arial" charset="0"/>
              </a:rPr>
              <a:t>Рассмотрим пример: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Arial" charset="0"/>
              </a:rPr>
              <a:t>Screen 9</a:t>
            </a:r>
            <a:r>
              <a:rPr lang="en-US" sz="2400">
                <a:latin typeface="Arial" charset="0"/>
              </a:rPr>
              <a:t> </a:t>
            </a:r>
            <a:r>
              <a:rPr lang="ru-RU" sz="2400">
                <a:latin typeface="Arial" charset="0"/>
              </a:rPr>
              <a:t>или </a:t>
            </a:r>
            <a:r>
              <a:rPr lang="en-US" sz="2400">
                <a:latin typeface="Arial" charset="0"/>
              </a:rPr>
              <a:t>(Screen 12)</a:t>
            </a:r>
          </a:p>
          <a:p>
            <a:pPr>
              <a:spcBef>
                <a:spcPct val="50000"/>
              </a:spcBef>
            </a:pPr>
            <a:r>
              <a:rPr lang="en-US" sz="2400">
                <a:solidFill>
                  <a:srgbClr val="CC0000"/>
                </a:solidFill>
                <a:latin typeface="Arial" charset="0"/>
              </a:rPr>
              <a:t>Pset (320,175),4 </a:t>
            </a:r>
            <a:r>
              <a:rPr lang="en-US" sz="1800">
                <a:solidFill>
                  <a:srgbClr val="CC0000"/>
                </a:solidFill>
                <a:latin typeface="Arial" charset="0"/>
              </a:rPr>
              <a:t>– </a:t>
            </a:r>
            <a:r>
              <a:rPr lang="tt-RU" sz="1800">
                <a:latin typeface="Arial" charset="0"/>
              </a:rPr>
              <a:t>на черном экране появится красная точка. Если </a:t>
            </a:r>
            <a:r>
              <a:rPr lang="ru-RU" sz="1800">
                <a:latin typeface="Arial" charset="0"/>
              </a:rPr>
              <a:t>из</a:t>
            </a:r>
            <a:r>
              <a:rPr lang="tt-RU" sz="1800">
                <a:latin typeface="Arial" charset="0"/>
              </a:rPr>
              <a:t>меним </a:t>
            </a:r>
            <a:r>
              <a:rPr lang="ru-RU" sz="1800">
                <a:latin typeface="Arial" charset="0"/>
              </a:rPr>
              <a:t>ц</a:t>
            </a:r>
            <a:r>
              <a:rPr lang="tt-RU" sz="1800">
                <a:latin typeface="Arial" charset="0"/>
              </a:rPr>
              <a:t>вет фона, </a:t>
            </a:r>
          </a:p>
          <a:p>
            <a:endParaRPr lang="ru-RU" sz="2000">
              <a:solidFill>
                <a:srgbClr val="CC0000"/>
              </a:solidFill>
              <a:latin typeface="Arial" charset="0"/>
            </a:endParaRPr>
          </a:p>
          <a:p>
            <a:r>
              <a:rPr lang="en-US" sz="2000">
                <a:solidFill>
                  <a:srgbClr val="CC0000"/>
                </a:solidFill>
                <a:latin typeface="Arial" charset="0"/>
              </a:rPr>
              <a:t>Screen 9</a:t>
            </a:r>
            <a:r>
              <a:rPr lang="en-US" sz="2000">
                <a:latin typeface="Arial" charset="0"/>
              </a:rPr>
              <a:t> </a:t>
            </a:r>
            <a:r>
              <a:rPr lang="ru-RU" sz="2000">
                <a:latin typeface="Arial" charset="0"/>
              </a:rPr>
              <a:t>или </a:t>
            </a:r>
            <a:r>
              <a:rPr lang="en-US" sz="2000">
                <a:latin typeface="Arial" charset="0"/>
              </a:rPr>
              <a:t>(Screen 12)</a:t>
            </a:r>
            <a:endParaRPr lang="ru-RU" sz="2000">
              <a:latin typeface="Arial" charset="0"/>
            </a:endParaRPr>
          </a:p>
          <a:p>
            <a:r>
              <a:rPr lang="en-US" sz="2000">
                <a:solidFill>
                  <a:srgbClr val="CC0000"/>
                </a:solidFill>
                <a:latin typeface="Arial" charset="0"/>
              </a:rPr>
              <a:t>Color 1</a:t>
            </a:r>
          </a:p>
          <a:p>
            <a:r>
              <a:rPr lang="en-US" sz="2000">
                <a:solidFill>
                  <a:srgbClr val="CC0000"/>
                </a:solidFill>
                <a:latin typeface="Arial" charset="0"/>
              </a:rPr>
              <a:t>Pset (320,175),4 –</a:t>
            </a:r>
            <a:r>
              <a:rPr lang="ru-RU" sz="2000">
                <a:latin typeface="Arial" charset="0"/>
              </a:rPr>
              <a:t> красная точка будет на синем экране.</a:t>
            </a:r>
            <a:endParaRPr lang="ru-RU" sz="2000">
              <a:solidFill>
                <a:srgbClr val="CC0000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45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9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645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0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45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8" dur="80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9" dur="80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" dur="80"/>
                                        <p:tgtEl>
                                          <p:spTgt spid="645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980"/>
                            </p:stCondLst>
                            <p:childTnLst>
                              <p:par>
                                <p:cTn id="3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80"/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80"/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80"/>
                                        <p:tgtEl>
                                          <p:spTgt spid="645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8340"/>
                            </p:stCondLst>
                            <p:childTnLst>
                              <p:par>
                                <p:cTn id="3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0" dur="80"/>
                                        <p:tgtEl>
                                          <p:spTgt spid="64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1" dur="80"/>
                                        <p:tgtEl>
                                          <p:spTgt spid="64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2" dur="80"/>
                                        <p:tgtEl>
                                          <p:spTgt spid="645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9180"/>
                            </p:stCondLst>
                            <p:childTnLst>
                              <p:par>
                                <p:cTn id="4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6" dur="80"/>
                                        <p:tgtEl>
                                          <p:spTgt spid="64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7" dur="80"/>
                                        <p:tgtEl>
                                          <p:spTgt spid="64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8" dur="80"/>
                                        <p:tgtEl>
                                          <p:spTgt spid="6451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2060"/>
                            </p:stCondLst>
                            <p:childTnLst>
                              <p:par>
                                <p:cTn id="5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2" dur="80"/>
                                        <p:tgtEl>
                                          <p:spTgt spid="64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3" dur="80"/>
                                        <p:tgtEl>
                                          <p:spTgt spid="64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4" dur="80"/>
                                        <p:tgtEl>
                                          <p:spTgt spid="6451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2900"/>
                            </p:stCondLst>
                            <p:childTnLst>
                              <p:par>
                                <p:cTn id="56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8" dur="80"/>
                                        <p:tgtEl>
                                          <p:spTgt spid="645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9" dur="80"/>
                                        <p:tgtEl>
                                          <p:spTgt spid="645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0" dur="80"/>
                                        <p:tgtEl>
                                          <p:spTgt spid="6451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13180"/>
                            </p:stCondLst>
                            <p:childTnLst>
                              <p:par>
                                <p:cTn id="62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5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4" dur="80"/>
                                        <p:tgtEl>
                                          <p:spTgt spid="645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5" dur="80"/>
                                        <p:tgtEl>
                                          <p:spTgt spid="645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6" dur="80"/>
                                        <p:tgtEl>
                                          <p:spTgt spid="6451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45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4" name="Rectangle 4"/>
          <p:cNvSpPr>
            <a:spLocks noGrp="1" noChangeArrowheads="1"/>
          </p:cNvSpPr>
          <p:nvPr>
            <p:ph type="title"/>
          </p:nvPr>
        </p:nvSpPr>
        <p:spPr>
          <a:xfrm>
            <a:off x="179388" y="188913"/>
            <a:ext cx="6840537" cy="1584325"/>
          </a:xfrm>
        </p:spPr>
        <p:txBody>
          <a:bodyPr/>
          <a:lstStyle/>
          <a:p>
            <a:pPr eaLnBrk="1" hangingPunct="1"/>
            <a:r>
              <a:rPr lang="ru-RU" b="1" dirty="0" smtClean="0">
                <a:solidFill>
                  <a:srgbClr val="0000FF"/>
                </a:solidFill>
              </a:rPr>
              <a:t>Отрезок</a:t>
            </a:r>
            <a:r>
              <a:rPr lang="ru-RU" dirty="0" smtClean="0"/>
              <a:t> </a:t>
            </a:r>
            <a:br>
              <a:rPr lang="ru-RU" dirty="0" smtClean="0"/>
            </a:br>
            <a:r>
              <a:rPr lang="en-US" dirty="0" smtClean="0"/>
              <a:t>Line (X1,Y1)-(X2,Y2),C</a:t>
            </a:r>
            <a:endParaRPr lang="ru-RU" dirty="0" smtClean="0"/>
          </a:p>
        </p:txBody>
      </p:sp>
      <p:sp>
        <p:nvSpPr>
          <p:cNvPr id="16387" name="Text Box 5"/>
          <p:cNvSpPr txBox="1">
            <a:spLocks noChangeArrowheads="1"/>
          </p:cNvSpPr>
          <p:nvPr/>
        </p:nvSpPr>
        <p:spPr bwMode="auto">
          <a:xfrm>
            <a:off x="179388" y="2060575"/>
            <a:ext cx="8424862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1800" dirty="0">
                <a:latin typeface="Arial" charset="0"/>
              </a:rPr>
              <a:t>Где Х1, У1 – координаты начала отрезка; Х2, У2 – координаты конца отрезка; С – как всегда цвет. Например , если изобразить отрезок </a:t>
            </a:r>
            <a:r>
              <a:rPr lang="ru-RU" sz="1800" dirty="0" err="1">
                <a:latin typeface="Arial" charset="0"/>
              </a:rPr>
              <a:t>сине-го</a:t>
            </a:r>
            <a:r>
              <a:rPr lang="ru-RU" sz="1800" dirty="0">
                <a:latin typeface="Arial" charset="0"/>
              </a:rPr>
              <a:t> цвета на желтом экране с координатами:</a:t>
            </a:r>
          </a:p>
        </p:txBody>
      </p:sp>
      <p:grpSp>
        <p:nvGrpSpPr>
          <p:cNvPr id="2" name="Group 16"/>
          <p:cNvGrpSpPr>
            <a:grpSpLocks/>
          </p:cNvGrpSpPr>
          <p:nvPr/>
        </p:nvGrpSpPr>
        <p:grpSpPr bwMode="auto">
          <a:xfrm>
            <a:off x="3492500" y="2924175"/>
            <a:ext cx="5400675" cy="3217863"/>
            <a:chOff x="340" y="890"/>
            <a:chExt cx="3402" cy="2034"/>
          </a:xfrm>
        </p:grpSpPr>
        <p:grpSp>
          <p:nvGrpSpPr>
            <p:cNvPr id="16391" name="Group 17"/>
            <p:cNvGrpSpPr>
              <a:grpSpLocks/>
            </p:cNvGrpSpPr>
            <p:nvPr/>
          </p:nvGrpSpPr>
          <p:grpSpPr bwMode="auto">
            <a:xfrm>
              <a:off x="340" y="890"/>
              <a:ext cx="3402" cy="2034"/>
              <a:chOff x="249" y="210"/>
              <a:chExt cx="3402" cy="2034"/>
            </a:xfrm>
          </p:grpSpPr>
          <p:sp>
            <p:nvSpPr>
              <p:cNvPr id="16393" name="Rectangle 18"/>
              <p:cNvSpPr>
                <a:spLocks noChangeArrowheads="1"/>
              </p:cNvSpPr>
              <p:nvPr/>
            </p:nvSpPr>
            <p:spPr bwMode="auto">
              <a:xfrm>
                <a:off x="793" y="527"/>
                <a:ext cx="2813" cy="1542"/>
              </a:xfrm>
              <a:prstGeom prst="rect">
                <a:avLst/>
              </a:prstGeom>
              <a:solidFill>
                <a:schemeClr val="accent1"/>
              </a:solidFill>
              <a:ln w="38100">
                <a:solidFill>
                  <a:schemeClr val="tx1"/>
                </a:solidFill>
                <a:miter lim="800000"/>
                <a:headEnd/>
                <a:tailEnd/>
              </a:ln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6394" name="Line 19"/>
              <p:cNvSpPr>
                <a:spLocks noChangeShapeType="1"/>
              </p:cNvSpPr>
              <p:nvPr/>
            </p:nvSpPr>
            <p:spPr bwMode="auto">
              <a:xfrm>
                <a:off x="884" y="346"/>
                <a:ext cx="1724" cy="0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5" name="Line 20"/>
              <p:cNvSpPr>
                <a:spLocks noChangeShapeType="1"/>
              </p:cNvSpPr>
              <p:nvPr/>
            </p:nvSpPr>
            <p:spPr bwMode="auto">
              <a:xfrm>
                <a:off x="612" y="572"/>
                <a:ext cx="0" cy="908"/>
              </a:xfrm>
              <a:prstGeom prst="line">
                <a:avLst/>
              </a:prstGeom>
              <a:noFill/>
              <a:ln w="38100">
                <a:solidFill>
                  <a:schemeClr val="tx1"/>
                </a:solidFill>
                <a:round/>
                <a:headEnd/>
                <a:tailEnd type="triangle" w="med" len="med"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16396" name="Text Box 21"/>
              <p:cNvSpPr txBox="1">
                <a:spLocks noChangeArrowheads="1"/>
              </p:cNvSpPr>
              <p:nvPr/>
            </p:nvSpPr>
            <p:spPr bwMode="auto">
              <a:xfrm>
                <a:off x="476" y="300"/>
                <a:ext cx="318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>
                    <a:latin typeface="Arial" charset="0"/>
                  </a:rPr>
                  <a:t>0,0</a:t>
                </a:r>
              </a:p>
            </p:txBody>
          </p:sp>
          <p:sp>
            <p:nvSpPr>
              <p:cNvPr id="16397" name="Text Box 22"/>
              <p:cNvSpPr txBox="1">
                <a:spLocks noChangeArrowheads="1"/>
              </p:cNvSpPr>
              <p:nvPr/>
            </p:nvSpPr>
            <p:spPr bwMode="auto">
              <a:xfrm>
                <a:off x="2562" y="210"/>
                <a:ext cx="182" cy="21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600"/>
                  <a:t>Х</a:t>
                </a:r>
              </a:p>
            </p:txBody>
          </p:sp>
          <p:sp>
            <p:nvSpPr>
              <p:cNvPr id="16398" name="Text Box 23"/>
              <p:cNvSpPr txBox="1">
                <a:spLocks noChangeArrowheads="1"/>
              </p:cNvSpPr>
              <p:nvPr/>
            </p:nvSpPr>
            <p:spPr bwMode="auto">
              <a:xfrm>
                <a:off x="3243" y="210"/>
                <a:ext cx="408" cy="2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>
                    <a:latin typeface="Arial" charset="0"/>
                  </a:rPr>
                  <a:t>640</a:t>
                </a:r>
              </a:p>
            </p:txBody>
          </p:sp>
          <p:sp>
            <p:nvSpPr>
              <p:cNvPr id="16399" name="Text Box 24"/>
              <p:cNvSpPr txBox="1">
                <a:spLocks noChangeArrowheads="1"/>
              </p:cNvSpPr>
              <p:nvPr/>
            </p:nvSpPr>
            <p:spPr bwMode="auto">
              <a:xfrm>
                <a:off x="249" y="1752"/>
                <a:ext cx="499" cy="4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800">
                    <a:latin typeface="Arial" charset="0"/>
                  </a:rPr>
                  <a:t>350</a:t>
                </a:r>
              </a:p>
              <a:p>
                <a:pPr>
                  <a:spcBef>
                    <a:spcPct val="50000"/>
                  </a:spcBef>
                </a:pPr>
                <a:r>
                  <a:rPr lang="ru-RU" sz="1800">
                    <a:latin typeface="Arial" charset="0"/>
                  </a:rPr>
                  <a:t>(480)</a:t>
                </a:r>
              </a:p>
            </p:txBody>
          </p:sp>
        </p:grpSp>
        <p:sp>
          <p:nvSpPr>
            <p:cNvPr id="16392" name="Text Box 25"/>
            <p:cNvSpPr txBox="1">
              <a:spLocks noChangeArrowheads="1"/>
            </p:cNvSpPr>
            <p:nvPr/>
          </p:nvSpPr>
          <p:spPr bwMode="auto">
            <a:xfrm>
              <a:off x="521" y="2160"/>
              <a:ext cx="181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1600"/>
                <a:t>У</a:t>
              </a:r>
            </a:p>
          </p:txBody>
        </p:sp>
      </p:grpSp>
      <p:sp>
        <p:nvSpPr>
          <p:cNvPr id="66586" name="Line 26"/>
          <p:cNvSpPr>
            <a:spLocks noChangeShapeType="1"/>
          </p:cNvSpPr>
          <p:nvPr/>
        </p:nvSpPr>
        <p:spPr bwMode="auto">
          <a:xfrm flipV="1">
            <a:off x="4932363" y="3716338"/>
            <a:ext cx="3168650" cy="1584325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6587" name="Text Box 27"/>
          <p:cNvSpPr txBox="1">
            <a:spLocks noChangeArrowheads="1"/>
          </p:cNvSpPr>
          <p:nvPr/>
        </p:nvSpPr>
        <p:spPr bwMode="auto">
          <a:xfrm>
            <a:off x="0" y="3068638"/>
            <a:ext cx="3743325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dirty="0"/>
              <a:t>Программа будет </a:t>
            </a:r>
            <a:endParaRPr lang="ru-RU" sz="2000" dirty="0" smtClean="0"/>
          </a:p>
          <a:p>
            <a:pPr algn="ctr">
              <a:spcBef>
                <a:spcPct val="50000"/>
              </a:spcBef>
            </a:pPr>
            <a:r>
              <a:rPr lang="ru-RU" sz="2000" dirty="0" smtClean="0"/>
              <a:t>выглядеть </a:t>
            </a:r>
            <a:r>
              <a:rPr lang="ru-RU" sz="2000" dirty="0"/>
              <a:t>так:</a:t>
            </a:r>
          </a:p>
          <a:p>
            <a:pPr algn="ctr">
              <a:spcBef>
                <a:spcPct val="50000"/>
              </a:spcBef>
            </a:pPr>
            <a:endParaRPr lang="ru-RU" sz="1600" dirty="0"/>
          </a:p>
          <a:p>
            <a:pPr algn="ctr"/>
            <a:r>
              <a:rPr lang="en-US" sz="2000" dirty="0">
                <a:solidFill>
                  <a:srgbClr val="CC0000"/>
                </a:solidFill>
              </a:rPr>
              <a:t>Screen 9</a:t>
            </a:r>
            <a:r>
              <a:rPr lang="en-US" sz="2000" dirty="0"/>
              <a:t> </a:t>
            </a:r>
            <a:r>
              <a:rPr lang="ru-RU" sz="2000" dirty="0"/>
              <a:t>или </a:t>
            </a:r>
            <a:r>
              <a:rPr lang="en-US" sz="2000" dirty="0"/>
              <a:t>(Screen 12)</a:t>
            </a:r>
            <a:endParaRPr lang="ru-RU" sz="2000" dirty="0"/>
          </a:p>
          <a:p>
            <a:pPr algn="ctr"/>
            <a:r>
              <a:rPr lang="en-US" sz="2000" dirty="0" smtClean="0">
                <a:solidFill>
                  <a:srgbClr val="CC0000"/>
                </a:solidFill>
              </a:rPr>
              <a:t>Line </a:t>
            </a:r>
            <a:r>
              <a:rPr lang="en-US" sz="2000" dirty="0">
                <a:solidFill>
                  <a:srgbClr val="CC0000"/>
                </a:solidFill>
              </a:rPr>
              <a:t>(</a:t>
            </a:r>
            <a:r>
              <a:rPr lang="ru-RU" sz="2000" dirty="0">
                <a:solidFill>
                  <a:srgbClr val="CC0000"/>
                </a:solidFill>
              </a:rPr>
              <a:t>100,300)-(600,50),1</a:t>
            </a:r>
            <a:endParaRPr lang="en-US" sz="2000" dirty="0">
              <a:solidFill>
                <a:srgbClr val="CC0000"/>
              </a:solidFill>
            </a:endParaRPr>
          </a:p>
          <a:p>
            <a:pPr algn="ctr">
              <a:spcBef>
                <a:spcPct val="50000"/>
              </a:spcBef>
            </a:pPr>
            <a:endParaRPr lang="ru-RU" sz="2000" dirty="0">
              <a:solidFill>
                <a:srgbClr val="CC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6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" presetClass="entr" presetSubtype="3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65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3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3" dur="500"/>
                                        <p:tgtEl>
                                          <p:spTgt spid="66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4" dur="500"/>
                                        <p:tgtEl>
                                          <p:spTgt spid="66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" dur="500"/>
                                        <p:tgtEl>
                                          <p:spTgt spid="665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750"/>
                            </p:stCondLst>
                            <p:childTnLst>
                              <p:par>
                                <p:cTn id="27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9" dur="500"/>
                                        <p:tgtEl>
                                          <p:spTgt spid="66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0" dur="500"/>
                                        <p:tgtEl>
                                          <p:spTgt spid="66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" dur="500"/>
                                        <p:tgtEl>
                                          <p:spTgt spid="665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4" dur="500"/>
                                        <p:tgtEl>
                                          <p:spTgt spid="66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5" dur="500"/>
                                        <p:tgtEl>
                                          <p:spTgt spid="66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6" dur="500"/>
                                        <p:tgtEl>
                                          <p:spTgt spid="665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9" dur="500"/>
                                        <p:tgtEl>
                                          <p:spTgt spid="66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0" dur="500"/>
                                        <p:tgtEl>
                                          <p:spTgt spid="66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1" dur="500"/>
                                        <p:tgtEl>
                                          <p:spTgt spid="665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6564" grpId="0"/>
      <p:bldP spid="6658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2" name="Text Box 4"/>
          <p:cNvSpPr txBox="1">
            <a:spLocks noChangeArrowheads="1"/>
          </p:cNvSpPr>
          <p:nvPr/>
        </p:nvSpPr>
        <p:spPr bwMode="auto">
          <a:xfrm>
            <a:off x="1547813" y="0"/>
            <a:ext cx="6264275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3600">
                <a:solidFill>
                  <a:schemeClr val="folHlink"/>
                </a:solidFill>
              </a:rPr>
              <a:t>П р я м о у г о л ь н и к</a:t>
            </a:r>
          </a:p>
        </p:txBody>
      </p:sp>
      <p:sp>
        <p:nvSpPr>
          <p:cNvPr id="17411" name="Text Box 15"/>
          <p:cNvSpPr txBox="1">
            <a:spLocks noChangeArrowheads="1"/>
          </p:cNvSpPr>
          <p:nvPr/>
        </p:nvSpPr>
        <p:spPr bwMode="auto">
          <a:xfrm>
            <a:off x="827088" y="1196975"/>
            <a:ext cx="61214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1600"/>
          </a:p>
        </p:txBody>
      </p:sp>
      <p:sp>
        <p:nvSpPr>
          <p:cNvPr id="68624" name="Rectangle 16"/>
          <p:cNvSpPr>
            <a:spLocks noChangeArrowheads="1"/>
          </p:cNvSpPr>
          <p:nvPr/>
        </p:nvSpPr>
        <p:spPr bwMode="auto">
          <a:xfrm>
            <a:off x="0" y="549275"/>
            <a:ext cx="8604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Line (X1,Y1)-(X2,Y2), C</a:t>
            </a:r>
            <a:r>
              <a:rPr lang="ru-RU">
                <a:solidFill>
                  <a:srgbClr val="FF3300"/>
                </a:solidFill>
              </a:rPr>
              <a:t>, </a:t>
            </a:r>
            <a:r>
              <a:rPr lang="en-US">
                <a:solidFill>
                  <a:srgbClr val="FF3300"/>
                </a:solidFill>
              </a:rPr>
              <a:t>B</a:t>
            </a:r>
          </a:p>
          <a:p>
            <a:r>
              <a:rPr lang="ru-RU" sz="2000"/>
              <a:t>В результате получается прямоугольник, а координаты (Х1,У1) и (Х2,У2) координаты диагонали прямоугольника.</a:t>
            </a:r>
          </a:p>
        </p:txBody>
      </p:sp>
      <p:grpSp>
        <p:nvGrpSpPr>
          <p:cNvPr id="2" name="Group 18"/>
          <p:cNvGrpSpPr>
            <a:grpSpLocks/>
          </p:cNvGrpSpPr>
          <p:nvPr/>
        </p:nvGrpSpPr>
        <p:grpSpPr bwMode="auto">
          <a:xfrm>
            <a:off x="2843213" y="3284538"/>
            <a:ext cx="5400675" cy="3336925"/>
            <a:chOff x="1837" y="2005"/>
            <a:chExt cx="3810" cy="2380"/>
          </a:xfrm>
        </p:grpSpPr>
        <p:grpSp>
          <p:nvGrpSpPr>
            <p:cNvPr id="17415" name="Group 5"/>
            <p:cNvGrpSpPr>
              <a:grpSpLocks/>
            </p:cNvGrpSpPr>
            <p:nvPr/>
          </p:nvGrpSpPr>
          <p:grpSpPr bwMode="auto">
            <a:xfrm>
              <a:off x="1837" y="2005"/>
              <a:ext cx="3810" cy="2380"/>
              <a:chOff x="340" y="890"/>
              <a:chExt cx="3402" cy="2012"/>
            </a:xfrm>
          </p:grpSpPr>
          <p:grpSp>
            <p:nvGrpSpPr>
              <p:cNvPr id="17417" name="Group 6"/>
              <p:cNvGrpSpPr>
                <a:grpSpLocks/>
              </p:cNvGrpSpPr>
              <p:nvPr/>
            </p:nvGrpSpPr>
            <p:grpSpPr bwMode="auto">
              <a:xfrm>
                <a:off x="340" y="890"/>
                <a:ext cx="3402" cy="2012"/>
                <a:chOff x="249" y="210"/>
                <a:chExt cx="3402" cy="2012"/>
              </a:xfrm>
            </p:grpSpPr>
            <p:sp>
              <p:nvSpPr>
                <p:cNvPr id="17419" name="Rectangle 7"/>
                <p:cNvSpPr>
                  <a:spLocks noChangeArrowheads="1"/>
                </p:cNvSpPr>
                <p:nvPr/>
              </p:nvSpPr>
              <p:spPr bwMode="auto">
                <a:xfrm>
                  <a:off x="793" y="527"/>
                  <a:ext cx="2813" cy="1542"/>
                </a:xfrm>
                <a:prstGeom prst="rect">
                  <a:avLst/>
                </a:prstGeom>
                <a:solidFill>
                  <a:schemeClr val="accent1"/>
                </a:solidFill>
                <a:ln w="38100">
                  <a:solidFill>
                    <a:schemeClr val="tx1"/>
                  </a:solidFill>
                  <a:miter lim="800000"/>
                  <a:headEnd/>
                  <a:tailEnd/>
                </a:ln>
              </p:spPr>
              <p:txBody>
                <a:bodyPr wrap="none" anchor="ctr"/>
                <a:lstStyle/>
                <a:p>
                  <a:endParaRPr lang="ru-RU"/>
                </a:p>
              </p:txBody>
            </p:sp>
            <p:sp>
              <p:nvSpPr>
                <p:cNvPr id="17420" name="Line 8"/>
                <p:cNvSpPr>
                  <a:spLocks noChangeShapeType="1"/>
                </p:cNvSpPr>
                <p:nvPr/>
              </p:nvSpPr>
              <p:spPr bwMode="auto">
                <a:xfrm>
                  <a:off x="884" y="346"/>
                  <a:ext cx="1724" cy="0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21" name="Line 9"/>
                <p:cNvSpPr>
                  <a:spLocks noChangeShapeType="1"/>
                </p:cNvSpPr>
                <p:nvPr/>
              </p:nvSpPr>
              <p:spPr bwMode="auto">
                <a:xfrm>
                  <a:off x="612" y="572"/>
                  <a:ext cx="0" cy="908"/>
                </a:xfrm>
                <a:prstGeom prst="line">
                  <a:avLst/>
                </a:prstGeom>
                <a:noFill/>
                <a:ln w="38100">
                  <a:solidFill>
                    <a:schemeClr val="tx1"/>
                  </a:solidFill>
                  <a:round/>
                  <a:headEnd/>
                  <a:tailEnd type="triangle" w="med" len="med"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17422" name="Text Box 10"/>
                <p:cNvSpPr txBox="1">
                  <a:spLocks noChangeArrowheads="1"/>
                </p:cNvSpPr>
                <p:nvPr/>
              </p:nvSpPr>
              <p:spPr bwMode="auto">
                <a:xfrm>
                  <a:off x="476" y="300"/>
                  <a:ext cx="318" cy="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800">
                      <a:latin typeface="Arial" charset="0"/>
                    </a:rPr>
                    <a:t>0,0</a:t>
                  </a:r>
                </a:p>
              </p:txBody>
            </p:sp>
            <p:sp>
              <p:nvSpPr>
                <p:cNvPr id="17423" name="Text Box 11"/>
                <p:cNvSpPr txBox="1">
                  <a:spLocks noChangeArrowheads="1"/>
                </p:cNvSpPr>
                <p:nvPr/>
              </p:nvSpPr>
              <p:spPr bwMode="auto">
                <a:xfrm>
                  <a:off x="2562" y="210"/>
                  <a:ext cx="182" cy="203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600"/>
                    <a:t>Х</a:t>
                  </a:r>
                </a:p>
              </p:txBody>
            </p:sp>
            <p:sp>
              <p:nvSpPr>
                <p:cNvPr id="17424" name="Text Box 12"/>
                <p:cNvSpPr txBox="1">
                  <a:spLocks noChangeArrowheads="1"/>
                </p:cNvSpPr>
                <p:nvPr/>
              </p:nvSpPr>
              <p:spPr bwMode="auto">
                <a:xfrm>
                  <a:off x="3243" y="210"/>
                  <a:ext cx="408" cy="221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800">
                      <a:latin typeface="Arial" charset="0"/>
                    </a:rPr>
                    <a:t>640</a:t>
                  </a:r>
                </a:p>
              </p:txBody>
            </p:sp>
            <p:sp>
              <p:nvSpPr>
                <p:cNvPr id="17425" name="Text Box 13"/>
                <p:cNvSpPr txBox="1">
                  <a:spLocks noChangeArrowheads="1"/>
                </p:cNvSpPr>
                <p:nvPr/>
              </p:nvSpPr>
              <p:spPr bwMode="auto">
                <a:xfrm>
                  <a:off x="249" y="1752"/>
                  <a:ext cx="499" cy="47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>
                  <a:spAutoFit/>
                </a:bodyPr>
                <a:lstStyle/>
                <a:p>
                  <a:pPr>
                    <a:spcBef>
                      <a:spcPct val="50000"/>
                    </a:spcBef>
                  </a:pPr>
                  <a:r>
                    <a:rPr lang="ru-RU" sz="1800">
                      <a:latin typeface="Arial" charset="0"/>
                    </a:rPr>
                    <a:t>350</a:t>
                  </a:r>
                </a:p>
                <a:p>
                  <a:pPr>
                    <a:spcBef>
                      <a:spcPct val="50000"/>
                    </a:spcBef>
                  </a:pPr>
                  <a:r>
                    <a:rPr lang="ru-RU" sz="1800">
                      <a:latin typeface="Arial" charset="0"/>
                    </a:rPr>
                    <a:t>(480)</a:t>
                  </a:r>
                </a:p>
              </p:txBody>
            </p:sp>
          </p:grpSp>
          <p:sp>
            <p:nvSpPr>
              <p:cNvPr id="17418" name="Text Box 14"/>
              <p:cNvSpPr txBox="1">
                <a:spLocks noChangeArrowheads="1"/>
              </p:cNvSpPr>
              <p:nvPr/>
            </p:nvSpPr>
            <p:spPr bwMode="auto">
              <a:xfrm>
                <a:off x="521" y="2160"/>
                <a:ext cx="181" cy="203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ru-RU" sz="1600"/>
                  <a:t>У</a:t>
                </a:r>
              </a:p>
            </p:txBody>
          </p:sp>
        </p:grpSp>
        <p:sp>
          <p:nvSpPr>
            <p:cNvPr id="17416" name="Rectangle 17"/>
            <p:cNvSpPr>
              <a:spLocks noChangeArrowheads="1"/>
            </p:cNvSpPr>
            <p:nvPr/>
          </p:nvSpPr>
          <p:spPr bwMode="auto">
            <a:xfrm>
              <a:off x="2835" y="2886"/>
              <a:ext cx="2359" cy="907"/>
            </a:xfrm>
            <a:prstGeom prst="rect">
              <a:avLst/>
            </a:prstGeom>
            <a:solidFill>
              <a:schemeClr val="accent1"/>
            </a:solidFill>
            <a:ln w="57150">
              <a:solidFill>
                <a:srgbClr val="0000FF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68627" name="Rectangle 19"/>
          <p:cNvSpPr>
            <a:spLocks noChangeArrowheads="1"/>
          </p:cNvSpPr>
          <p:nvPr/>
        </p:nvSpPr>
        <p:spPr bwMode="auto">
          <a:xfrm>
            <a:off x="0" y="1916113"/>
            <a:ext cx="8569325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CC00FF"/>
                </a:solidFill>
              </a:rPr>
              <a:t>Line (X1,Y1)-(X2,Y2), C</a:t>
            </a:r>
            <a:r>
              <a:rPr lang="ru-RU">
                <a:solidFill>
                  <a:srgbClr val="CC00FF"/>
                </a:solidFill>
              </a:rPr>
              <a:t>, </a:t>
            </a:r>
            <a:r>
              <a:rPr lang="en-US">
                <a:solidFill>
                  <a:srgbClr val="CC00FF"/>
                </a:solidFill>
              </a:rPr>
              <a:t>BF</a:t>
            </a:r>
            <a:r>
              <a:rPr lang="en-US"/>
              <a:t> – </a:t>
            </a:r>
            <a:r>
              <a:rPr lang="ru-RU" sz="2000"/>
              <a:t>это оператор позволяет не только построить прямоугольник по диагонали, но и сразу закрашивать его.</a:t>
            </a: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686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0" dur="80"/>
                                        <p:tgtEl>
                                          <p:spTgt spid="6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1" dur="80"/>
                                        <p:tgtEl>
                                          <p:spTgt spid="6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" dur="80"/>
                                        <p:tgtEl>
                                          <p:spTgt spid="686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6" dur="80"/>
                                        <p:tgtEl>
                                          <p:spTgt spid="6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7" dur="80"/>
                                        <p:tgtEl>
                                          <p:spTgt spid="6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" dur="80"/>
                                        <p:tgtEl>
                                          <p:spTgt spid="6862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840"/>
                            </p:stCondLst>
                            <p:childTnLst>
                              <p:par>
                                <p:cTn id="20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2" dur="80"/>
                                        <p:tgtEl>
                                          <p:spTgt spid="6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3" dur="80"/>
                                        <p:tgtEl>
                                          <p:spTgt spid="6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" dur="80"/>
                                        <p:tgtEl>
                                          <p:spTgt spid="68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8" presetClass="entr" presetSubtype="32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out)">
                                      <p:cBhvr>
                                        <p:cTn id="2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6" name="Text Box 4"/>
          <p:cNvSpPr txBox="1">
            <a:spLocks noChangeArrowheads="1"/>
          </p:cNvSpPr>
          <p:nvPr/>
        </p:nvSpPr>
        <p:spPr bwMode="auto">
          <a:xfrm>
            <a:off x="1187450" y="188913"/>
            <a:ext cx="6264275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О к р у ж н о с т ь</a:t>
            </a:r>
          </a:p>
        </p:txBody>
      </p:sp>
      <p:sp>
        <p:nvSpPr>
          <p:cNvPr id="69637" name="Text Box 5"/>
          <p:cNvSpPr txBox="1">
            <a:spLocks noChangeArrowheads="1"/>
          </p:cNvSpPr>
          <p:nvPr/>
        </p:nvSpPr>
        <p:spPr bwMode="auto">
          <a:xfrm>
            <a:off x="179388" y="1557338"/>
            <a:ext cx="7993062" cy="1738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FF3300"/>
                </a:solidFill>
              </a:rPr>
              <a:t>   </a:t>
            </a:r>
            <a:r>
              <a:rPr lang="en-US">
                <a:solidFill>
                  <a:srgbClr val="FF3300"/>
                </a:solidFill>
              </a:rPr>
              <a:t>CIRCLE</a:t>
            </a:r>
            <a:r>
              <a:rPr lang="ru-RU">
                <a:solidFill>
                  <a:srgbClr val="FF3300"/>
                </a:solidFill>
              </a:rPr>
              <a:t> </a:t>
            </a:r>
            <a:r>
              <a:rPr lang="en-US">
                <a:solidFill>
                  <a:srgbClr val="FF3300"/>
                </a:solidFill>
              </a:rPr>
              <a:t>(</a:t>
            </a:r>
            <a:r>
              <a:rPr lang="ru-RU">
                <a:solidFill>
                  <a:srgbClr val="FF3300"/>
                </a:solidFill>
              </a:rPr>
              <a:t>Х</a:t>
            </a:r>
            <a:r>
              <a:rPr lang="en-US">
                <a:solidFill>
                  <a:srgbClr val="FF3300"/>
                </a:solidFill>
              </a:rPr>
              <a:t>,</a:t>
            </a:r>
            <a:r>
              <a:rPr lang="ru-RU">
                <a:solidFill>
                  <a:srgbClr val="FF3300"/>
                </a:solidFill>
              </a:rPr>
              <a:t> У</a:t>
            </a:r>
            <a:r>
              <a:rPr lang="en-US">
                <a:solidFill>
                  <a:srgbClr val="FF3300"/>
                </a:solidFill>
              </a:rPr>
              <a:t>), R,C</a:t>
            </a:r>
            <a:r>
              <a:rPr lang="en-US"/>
              <a:t> –</a:t>
            </a:r>
            <a:r>
              <a:rPr lang="ru-RU" sz="2000"/>
              <a:t> на экране дисплея получается окружность. </a:t>
            </a:r>
            <a:r>
              <a:rPr lang="en-US" sz="2800">
                <a:solidFill>
                  <a:srgbClr val="FF3300"/>
                </a:solidFill>
              </a:rPr>
              <a:t>(</a:t>
            </a:r>
            <a:r>
              <a:rPr lang="ru-RU" sz="2800">
                <a:solidFill>
                  <a:srgbClr val="FF3300"/>
                </a:solidFill>
              </a:rPr>
              <a:t>Х</a:t>
            </a:r>
            <a:r>
              <a:rPr lang="en-US" sz="2800">
                <a:solidFill>
                  <a:srgbClr val="FF3300"/>
                </a:solidFill>
              </a:rPr>
              <a:t>,</a:t>
            </a:r>
            <a:r>
              <a:rPr lang="ru-RU" sz="2800">
                <a:solidFill>
                  <a:srgbClr val="FF3300"/>
                </a:solidFill>
              </a:rPr>
              <a:t> У</a:t>
            </a:r>
            <a:r>
              <a:rPr lang="en-US" sz="2800">
                <a:solidFill>
                  <a:srgbClr val="FF3300"/>
                </a:solidFill>
              </a:rPr>
              <a:t>)</a:t>
            </a:r>
            <a:r>
              <a:rPr lang="ru-RU" sz="2800">
                <a:solidFill>
                  <a:srgbClr val="FF3300"/>
                </a:solidFill>
              </a:rPr>
              <a:t>-</a:t>
            </a:r>
            <a:r>
              <a:rPr lang="ru-RU" sz="2000"/>
              <a:t> координаты ее центра, </a:t>
            </a:r>
            <a:r>
              <a:rPr lang="en-US" sz="2800"/>
              <a:t>R</a:t>
            </a:r>
            <a:r>
              <a:rPr lang="ru-RU" sz="2800"/>
              <a:t> -</a:t>
            </a:r>
            <a:r>
              <a:rPr lang="ru-RU"/>
              <a:t> </a:t>
            </a:r>
            <a:r>
              <a:rPr lang="ru-RU" sz="2000"/>
              <a:t>радиус и </a:t>
            </a:r>
            <a:r>
              <a:rPr lang="ru-RU" sz="2800"/>
              <a:t>С </a:t>
            </a:r>
            <a:r>
              <a:rPr lang="ru-RU" sz="2000"/>
              <a:t>– </a:t>
            </a:r>
            <a:r>
              <a:rPr lang="ru-RU" sz="2800"/>
              <a:t>цвет.</a:t>
            </a:r>
            <a:endParaRPr lang="ru-RU"/>
          </a:p>
        </p:txBody>
      </p:sp>
      <p:sp>
        <p:nvSpPr>
          <p:cNvPr id="69638" name="Oval 6"/>
          <p:cNvSpPr>
            <a:spLocks noChangeArrowheads="1"/>
          </p:cNvSpPr>
          <p:nvPr/>
        </p:nvSpPr>
        <p:spPr bwMode="auto">
          <a:xfrm>
            <a:off x="2051050" y="3357563"/>
            <a:ext cx="2233613" cy="22320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•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96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1" dur="8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2" dur="8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" dur="80"/>
                                        <p:tgtEl>
                                          <p:spTgt spid="696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69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9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60" name="Text Box 4"/>
          <p:cNvSpPr txBox="1">
            <a:spLocks noChangeArrowheads="1"/>
          </p:cNvSpPr>
          <p:nvPr/>
        </p:nvSpPr>
        <p:spPr bwMode="auto">
          <a:xfrm>
            <a:off x="1835150" y="0"/>
            <a:ext cx="489585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>
                <a:solidFill>
                  <a:srgbClr val="0000FF"/>
                </a:solidFill>
              </a:rPr>
              <a:t>Э л л и п с </a:t>
            </a:r>
          </a:p>
        </p:txBody>
      </p:sp>
      <p:sp>
        <p:nvSpPr>
          <p:cNvPr id="70661" name="Oval 5"/>
          <p:cNvSpPr>
            <a:spLocks noChangeArrowheads="1"/>
          </p:cNvSpPr>
          <p:nvPr/>
        </p:nvSpPr>
        <p:spPr bwMode="auto">
          <a:xfrm>
            <a:off x="395288" y="3357563"/>
            <a:ext cx="3024187" cy="6477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•</a:t>
            </a:r>
          </a:p>
        </p:txBody>
      </p:sp>
      <p:sp>
        <p:nvSpPr>
          <p:cNvPr id="70662" name="Rectangle 6"/>
          <p:cNvSpPr>
            <a:spLocks noChangeArrowheads="1"/>
          </p:cNvSpPr>
          <p:nvPr/>
        </p:nvSpPr>
        <p:spPr bwMode="auto">
          <a:xfrm>
            <a:off x="179388" y="765175"/>
            <a:ext cx="8496300" cy="179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FF3300"/>
                </a:solidFill>
              </a:rPr>
              <a:t>CIRCLE</a:t>
            </a:r>
            <a:r>
              <a:rPr lang="ru-RU" sz="3600">
                <a:solidFill>
                  <a:srgbClr val="FF3300"/>
                </a:solidFill>
              </a:rPr>
              <a:t> </a:t>
            </a:r>
            <a:r>
              <a:rPr lang="en-US" sz="3600">
                <a:solidFill>
                  <a:srgbClr val="FF3300"/>
                </a:solidFill>
              </a:rPr>
              <a:t>(</a:t>
            </a:r>
            <a:r>
              <a:rPr lang="ru-RU" sz="3600">
                <a:solidFill>
                  <a:srgbClr val="FF3300"/>
                </a:solidFill>
              </a:rPr>
              <a:t>Х</a:t>
            </a:r>
            <a:r>
              <a:rPr lang="en-US" sz="3600">
                <a:solidFill>
                  <a:srgbClr val="FF3300"/>
                </a:solidFill>
              </a:rPr>
              <a:t>,</a:t>
            </a:r>
            <a:r>
              <a:rPr lang="ru-RU" sz="3600">
                <a:solidFill>
                  <a:srgbClr val="FF3300"/>
                </a:solidFill>
              </a:rPr>
              <a:t> У</a:t>
            </a:r>
            <a:r>
              <a:rPr lang="en-US" sz="3600">
                <a:solidFill>
                  <a:srgbClr val="FF3300"/>
                </a:solidFill>
              </a:rPr>
              <a:t>), R,C</a:t>
            </a:r>
            <a:r>
              <a:rPr lang="ru-RU" sz="3600">
                <a:solidFill>
                  <a:srgbClr val="FF3300"/>
                </a:solidFill>
              </a:rPr>
              <a:t>,,, К</a:t>
            </a:r>
            <a:r>
              <a:rPr lang="en-US" sz="3600"/>
              <a:t> –</a:t>
            </a:r>
            <a:r>
              <a:rPr lang="ru-RU"/>
              <a:t> </a:t>
            </a:r>
            <a:r>
              <a:rPr lang="ru-RU" sz="2400"/>
              <a:t>на экране дисплея получается эллипс. (Х,У) - координаты центра эллипса, </a:t>
            </a:r>
            <a:r>
              <a:rPr lang="en-US" sz="2400"/>
              <a:t>R</a:t>
            </a:r>
            <a:r>
              <a:rPr lang="ru-RU" sz="2400"/>
              <a:t> - радиус, С- цвет и К –значение коэффициента сжатия.  </a:t>
            </a:r>
            <a:r>
              <a:rPr lang="en-US" sz="2400"/>
              <a:t> </a:t>
            </a:r>
            <a:endParaRPr lang="ru-RU" sz="2400"/>
          </a:p>
        </p:txBody>
      </p:sp>
      <p:sp>
        <p:nvSpPr>
          <p:cNvPr id="70663" name="Oval 7"/>
          <p:cNvSpPr>
            <a:spLocks noChangeArrowheads="1"/>
          </p:cNvSpPr>
          <p:nvPr/>
        </p:nvSpPr>
        <p:spPr bwMode="auto">
          <a:xfrm rot="-5400000">
            <a:off x="5418931" y="3950494"/>
            <a:ext cx="3024188" cy="685800"/>
          </a:xfrm>
          <a:prstGeom prst="ellipse">
            <a:avLst/>
          </a:prstGeom>
          <a:solidFill>
            <a:srgbClr val="00FF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ru-RU"/>
              <a:t>•</a:t>
            </a:r>
          </a:p>
        </p:txBody>
      </p:sp>
      <p:sp>
        <p:nvSpPr>
          <p:cNvPr id="70664" name="Rectangle 8"/>
          <p:cNvSpPr>
            <a:spLocks noChangeArrowheads="1"/>
          </p:cNvSpPr>
          <p:nvPr/>
        </p:nvSpPr>
        <p:spPr bwMode="auto">
          <a:xfrm>
            <a:off x="250825" y="4106863"/>
            <a:ext cx="35718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1400"/>
              <a:t>0 &lt;</a:t>
            </a:r>
            <a:r>
              <a:rPr lang="en-US" sz="1400"/>
              <a:t>K</a:t>
            </a:r>
            <a:r>
              <a:rPr lang="ru-RU" sz="1400"/>
              <a:t>&lt;1 – эллипс, вытянутый </a:t>
            </a:r>
            <a:endParaRPr lang="ru-RU" sz="1400" b="0"/>
          </a:p>
          <a:p>
            <a:pPr algn="ctr"/>
            <a:r>
              <a:rPr lang="ru-RU" sz="1400"/>
              <a:t>по горизонтали</a:t>
            </a:r>
            <a:r>
              <a:rPr lang="ru-RU" sz="1400" b="0"/>
              <a:t>.</a:t>
            </a:r>
            <a:r>
              <a:rPr lang="ru-RU" sz="1800" b="0"/>
              <a:t>                                     </a:t>
            </a:r>
            <a:r>
              <a:rPr lang="ru-RU" sz="1800"/>
              <a:t>                                              </a:t>
            </a:r>
            <a:endParaRPr lang="ru-RU" sz="1800" b="0"/>
          </a:p>
        </p:txBody>
      </p:sp>
      <p:sp>
        <p:nvSpPr>
          <p:cNvPr id="70665" name="Rectangle 9"/>
          <p:cNvSpPr>
            <a:spLocks noChangeArrowheads="1"/>
          </p:cNvSpPr>
          <p:nvPr/>
        </p:nvSpPr>
        <p:spPr bwMode="auto">
          <a:xfrm>
            <a:off x="6156325" y="5661025"/>
            <a:ext cx="2592388" cy="97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1600"/>
              <a:t>К &gt;1</a:t>
            </a:r>
          </a:p>
          <a:p>
            <a:r>
              <a:rPr lang="ru-RU" sz="1400"/>
              <a:t>    Эллипс, вытянутый по вертикали</a:t>
            </a:r>
          </a:p>
          <a:p>
            <a:r>
              <a:rPr lang="ru-RU" sz="1400" b="0"/>
              <a:t>                                                                                                         </a:t>
            </a:r>
          </a:p>
        </p:txBody>
      </p:sp>
      <p:sp>
        <p:nvSpPr>
          <p:cNvPr id="70666" name="Rectangle 10"/>
          <p:cNvSpPr>
            <a:spLocks noChangeArrowheads="1"/>
          </p:cNvSpPr>
          <p:nvPr/>
        </p:nvSpPr>
        <p:spPr bwMode="auto">
          <a:xfrm>
            <a:off x="1692275" y="4724400"/>
            <a:ext cx="431958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r>
              <a:rPr lang="ru-RU" sz="2800"/>
              <a:t>Если коэффициент сжатия К =1, то это будет не эллипс, а</a:t>
            </a:r>
            <a:r>
              <a:rPr lang="ru-RU" sz="2800" b="0"/>
              <a:t> </a:t>
            </a:r>
            <a:r>
              <a:rPr lang="ru-RU" sz="2800"/>
              <a:t>просто окружность.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06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27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706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706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70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0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0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5" dur="1000"/>
                                        <p:tgtEl>
                                          <p:spTgt spid="706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0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0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7066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706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2000"/>
                                        <p:tgtEl>
                                          <p:spTgt spid="70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1" dur="1000"/>
                                        <p:tgtEl>
                                          <p:spTgt spid="706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706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706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6" dur="1000"/>
                                        <p:tgtEl>
                                          <p:spTgt spid="7066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5120"/>
                            </p:stCondLst>
                            <p:childTnLst>
                              <p:par>
                                <p:cTn id="48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0" dur="80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1" dur="80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2" dur="80"/>
                                        <p:tgtEl>
                                          <p:spTgt spid="70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0661" grpId="0" animBg="1"/>
      <p:bldP spid="7066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4" name="Rectangle 4"/>
          <p:cNvSpPr>
            <a:spLocks noChangeArrowheads="1"/>
          </p:cNvSpPr>
          <p:nvPr/>
        </p:nvSpPr>
        <p:spPr bwMode="auto">
          <a:xfrm>
            <a:off x="179388" y="333375"/>
            <a:ext cx="7921625" cy="247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>
                <a:solidFill>
                  <a:srgbClr val="FF3300"/>
                </a:solidFill>
              </a:rPr>
              <a:t>CIRCLE</a:t>
            </a:r>
            <a:r>
              <a:rPr lang="ru-RU">
                <a:solidFill>
                  <a:srgbClr val="FF3300"/>
                </a:solidFill>
              </a:rPr>
              <a:t> </a:t>
            </a:r>
            <a:r>
              <a:rPr lang="en-US">
                <a:solidFill>
                  <a:srgbClr val="FF3300"/>
                </a:solidFill>
              </a:rPr>
              <a:t>(x,</a:t>
            </a:r>
            <a:r>
              <a:rPr lang="ru-RU">
                <a:solidFill>
                  <a:srgbClr val="FF3300"/>
                </a:solidFill>
              </a:rPr>
              <a:t> </a:t>
            </a:r>
            <a:r>
              <a:rPr lang="en-US">
                <a:solidFill>
                  <a:srgbClr val="FF3300"/>
                </a:solidFill>
              </a:rPr>
              <a:t>y), R,C</a:t>
            </a:r>
            <a:r>
              <a:rPr lang="ru-RU">
                <a:solidFill>
                  <a:srgbClr val="FF3300"/>
                </a:solidFill>
              </a:rPr>
              <a:t>,</a:t>
            </a:r>
            <a:r>
              <a:rPr lang="en-US">
                <a:solidFill>
                  <a:srgbClr val="FF3300"/>
                </a:solidFill>
              </a:rPr>
              <a:t>F1</a:t>
            </a:r>
            <a:r>
              <a:rPr lang="ru-RU">
                <a:solidFill>
                  <a:srgbClr val="FF3300"/>
                </a:solidFill>
              </a:rPr>
              <a:t>,</a:t>
            </a:r>
            <a:r>
              <a:rPr lang="en-US">
                <a:solidFill>
                  <a:srgbClr val="FF3300"/>
                </a:solidFill>
              </a:rPr>
              <a:t>F2-</a:t>
            </a:r>
            <a:r>
              <a:rPr lang="en-US" sz="2000">
                <a:solidFill>
                  <a:srgbClr val="FF3300"/>
                </a:solidFill>
              </a:rPr>
              <a:t> </a:t>
            </a:r>
            <a:r>
              <a:rPr lang="ru-RU" sz="2000">
                <a:solidFill>
                  <a:srgbClr val="0000FF"/>
                </a:solidFill>
              </a:rPr>
              <a:t>чертит на экране часть окружности (дугу). </a:t>
            </a:r>
            <a:r>
              <a:rPr lang="en-US" sz="2000">
                <a:solidFill>
                  <a:srgbClr val="0000FF"/>
                </a:solidFill>
              </a:rPr>
              <a:t>F1</a:t>
            </a:r>
            <a:r>
              <a:rPr lang="ru-RU" sz="2000">
                <a:solidFill>
                  <a:srgbClr val="0000FF"/>
                </a:solidFill>
              </a:rPr>
              <a:t> и</a:t>
            </a:r>
            <a:r>
              <a:rPr lang="en-US" sz="2000">
                <a:solidFill>
                  <a:srgbClr val="0000FF"/>
                </a:solidFill>
              </a:rPr>
              <a:t> F2</a:t>
            </a:r>
            <a:r>
              <a:rPr lang="ru-RU" sz="2000">
                <a:solidFill>
                  <a:srgbClr val="0000FF"/>
                </a:solidFill>
              </a:rPr>
              <a:t> – начало и конец дуги (числа принимающие значения от  –2</a:t>
            </a:r>
            <a:r>
              <a:rPr lang="el-GR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π</a:t>
            </a:r>
            <a:r>
              <a:rPr 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FF"/>
                </a:solidFill>
                <a:cs typeface="Times New Roman" pitchFamily="18" charset="0"/>
              </a:rPr>
              <a:t>до</a:t>
            </a:r>
            <a:r>
              <a:rPr lang="ru-RU" sz="280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000">
                <a:solidFill>
                  <a:srgbClr val="0000FF"/>
                </a:solidFill>
              </a:rPr>
              <a:t>2</a:t>
            </a:r>
            <a:r>
              <a:rPr lang="el-GR" sz="2800">
                <a:solidFill>
                  <a:srgbClr val="0000FF"/>
                </a:solidFill>
              </a:rPr>
              <a:t>π</a:t>
            </a:r>
            <a:r>
              <a:rPr lang="ru-RU" sz="2800">
                <a:solidFill>
                  <a:srgbClr val="0000FF"/>
                </a:solidFill>
              </a:rPr>
              <a:t>).</a:t>
            </a:r>
            <a:endParaRPr lang="el-GR" sz="2800">
              <a:solidFill>
                <a:srgbClr val="FF3300"/>
              </a:solidFill>
            </a:endParaRPr>
          </a:p>
          <a:p>
            <a:r>
              <a:rPr lang="ru-RU" sz="2000" b="0">
                <a:solidFill>
                  <a:srgbClr val="0000FF"/>
                </a:solidFill>
                <a:cs typeface="Times New Roman" pitchFamily="18" charset="0"/>
              </a:rPr>
              <a:t>Например, </a:t>
            </a:r>
            <a:r>
              <a:rPr lang="en-US" sz="2800">
                <a:solidFill>
                  <a:srgbClr val="FF3300"/>
                </a:solidFill>
              </a:rPr>
              <a:t>CIRCLE</a:t>
            </a:r>
            <a:r>
              <a:rPr lang="ru-RU" sz="2800">
                <a:solidFill>
                  <a:srgbClr val="FF3300"/>
                </a:solidFill>
              </a:rPr>
              <a:t> </a:t>
            </a:r>
            <a:r>
              <a:rPr lang="en-US" sz="2800">
                <a:solidFill>
                  <a:srgbClr val="FF3300"/>
                </a:solidFill>
              </a:rPr>
              <a:t>(</a:t>
            </a:r>
            <a:r>
              <a:rPr lang="ru-RU" sz="2800">
                <a:solidFill>
                  <a:srgbClr val="FF3300"/>
                </a:solidFill>
              </a:rPr>
              <a:t>100</a:t>
            </a:r>
            <a:r>
              <a:rPr lang="en-US" sz="2800">
                <a:solidFill>
                  <a:srgbClr val="FF3300"/>
                </a:solidFill>
              </a:rPr>
              <a:t>,</a:t>
            </a:r>
            <a:r>
              <a:rPr lang="ru-RU" sz="2800">
                <a:solidFill>
                  <a:srgbClr val="FF3300"/>
                </a:solidFill>
              </a:rPr>
              <a:t>100</a:t>
            </a:r>
            <a:r>
              <a:rPr lang="en-US" sz="2800">
                <a:solidFill>
                  <a:srgbClr val="FF3300"/>
                </a:solidFill>
              </a:rPr>
              <a:t>), </a:t>
            </a:r>
            <a:r>
              <a:rPr lang="ru-RU" sz="2800">
                <a:solidFill>
                  <a:srgbClr val="FF3300"/>
                </a:solidFill>
              </a:rPr>
              <a:t>120</a:t>
            </a:r>
            <a:r>
              <a:rPr lang="en-US" sz="2800">
                <a:solidFill>
                  <a:srgbClr val="FF3300"/>
                </a:solidFill>
              </a:rPr>
              <a:t>,</a:t>
            </a:r>
            <a:r>
              <a:rPr lang="ru-RU" sz="2800">
                <a:solidFill>
                  <a:srgbClr val="FF3300"/>
                </a:solidFill>
              </a:rPr>
              <a:t>1,0,3.14 </a:t>
            </a:r>
            <a:r>
              <a:rPr lang="en-US" sz="2800">
                <a:solidFill>
                  <a:srgbClr val="FF3300"/>
                </a:solidFill>
              </a:rPr>
              <a:t>-</a:t>
            </a:r>
            <a:r>
              <a:rPr lang="en-US" sz="2800"/>
              <a:t> </a:t>
            </a:r>
            <a:r>
              <a:rPr lang="ru-RU" sz="2800"/>
              <a:t>чертит на экране дугу от </a:t>
            </a:r>
            <a:r>
              <a:rPr lang="ru-RU" sz="2800">
                <a:solidFill>
                  <a:srgbClr val="0000FF"/>
                </a:solidFill>
              </a:rPr>
              <a:t>0</a:t>
            </a:r>
            <a:r>
              <a:rPr lang="ru-RU" sz="2800"/>
              <a:t> до </a:t>
            </a:r>
            <a:r>
              <a:rPr lang="el-GR">
                <a:solidFill>
                  <a:srgbClr val="0000FF"/>
                </a:solidFill>
              </a:rPr>
              <a:t>π</a:t>
            </a:r>
            <a:r>
              <a:rPr lang="ru-RU">
                <a:solidFill>
                  <a:srgbClr val="0000FF"/>
                </a:solidFill>
              </a:rPr>
              <a:t>.</a:t>
            </a:r>
            <a:endParaRPr lang="el-GR">
              <a:solidFill>
                <a:srgbClr val="0000FF"/>
              </a:solidFill>
            </a:endParaRPr>
          </a:p>
        </p:txBody>
      </p:sp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611188" y="3141663"/>
            <a:ext cx="5688012" cy="3933825"/>
            <a:chOff x="385" y="1979"/>
            <a:chExt cx="3583" cy="2478"/>
          </a:xfrm>
        </p:grpSpPr>
        <p:sp>
          <p:nvSpPr>
            <p:cNvPr id="71686" name="PubChord"/>
            <p:cNvSpPr>
              <a:spLocks noEditPoints="1" noChangeArrowheads="1"/>
            </p:cNvSpPr>
            <p:nvPr/>
          </p:nvSpPr>
          <p:spPr bwMode="auto">
            <a:xfrm rot="8001222">
              <a:off x="1045" y="1954"/>
              <a:ext cx="2478" cy="2528"/>
            </a:xfrm>
            <a:custGeom>
              <a:avLst/>
              <a:gdLst>
                <a:gd name="G0" fmla="+- 0 0 0"/>
                <a:gd name="G1" fmla="sin 10800 14745600"/>
                <a:gd name="G2" fmla="cos 10800 14745600"/>
                <a:gd name="G3" fmla="sin 10800 3092170"/>
                <a:gd name="G4" fmla="cos 10800 3092170"/>
                <a:gd name="G5" fmla="+- G1 10800 0"/>
                <a:gd name="G6" fmla="+- G2 10800 0"/>
                <a:gd name="G7" fmla="+- G3 10800 0"/>
                <a:gd name="G8" fmla="+- G4 10800 0"/>
                <a:gd name="G9" fmla="+- 10800 0 0"/>
                <a:gd name="G10" fmla="+/ G5 G7 2"/>
                <a:gd name="G11" fmla="+/ G6 G8 2"/>
                <a:gd name="T0" fmla="*/ 3163 w 21600"/>
                <a:gd name="T1" fmla="*/ 3163 h 21600"/>
                <a:gd name="T2" fmla="*/ 10651 w 21600"/>
                <a:gd name="T3" fmla="*/ 10942 h 21600"/>
                <a:gd name="T4" fmla="*/ 18140 w 21600"/>
                <a:gd name="T5" fmla="*/ 18722 h 21600"/>
                <a:gd name="T6" fmla="*/ 3163 w 21600"/>
                <a:gd name="T7" fmla="*/ 3163 h 21600"/>
                <a:gd name="T8" fmla="*/ 18437 w 21600"/>
                <a:gd name="T9" fmla="*/ 18437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T6" t="T7" r="T8" b="T9"/>
              <a:pathLst>
                <a:path w="21600" h="21600">
                  <a:moveTo>
                    <a:pt x="3163" y="3163"/>
                  </a:moveTo>
                  <a:cubicBezTo>
                    <a:pt x="1137" y="5188"/>
                    <a:pt x="0" y="7935"/>
                    <a:pt x="0" y="10799"/>
                  </a:cubicBezTo>
                  <a:cubicBezTo>
                    <a:pt x="0" y="16764"/>
                    <a:pt x="4835" y="21600"/>
                    <a:pt x="10800" y="21600"/>
                  </a:cubicBezTo>
                  <a:cubicBezTo>
                    <a:pt x="13521" y="21600"/>
                    <a:pt x="16143" y="20572"/>
                    <a:pt x="18140" y="18722"/>
                  </a:cubicBezTo>
                  <a:close/>
                </a:path>
              </a:pathLst>
            </a:custGeom>
            <a:solidFill>
              <a:srgbClr val="00FFFF"/>
            </a:solidFill>
            <a:ln w="57150">
              <a:solidFill>
                <a:srgbClr val="000000"/>
              </a:solidFill>
              <a:miter lim="800000"/>
              <a:headEnd/>
              <a:tailEnd/>
            </a:ln>
            <a:effectLst>
              <a:outerShdw dist="107763" dir="2700000" algn="ctr" rotWithShape="0">
                <a:srgbClr val="808080"/>
              </a:outerShdw>
            </a:effectLst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485" name="Text Box 7"/>
            <p:cNvSpPr txBox="1">
              <a:spLocks noChangeArrowheads="1"/>
            </p:cNvSpPr>
            <p:nvPr/>
          </p:nvSpPr>
          <p:spPr bwMode="auto">
            <a:xfrm>
              <a:off x="3696" y="3067"/>
              <a:ext cx="272" cy="32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800"/>
                <a:t>0</a:t>
              </a:r>
            </a:p>
          </p:txBody>
        </p:sp>
        <p:sp>
          <p:nvSpPr>
            <p:cNvPr id="20486" name="Text Box 8"/>
            <p:cNvSpPr txBox="1">
              <a:spLocks noChangeArrowheads="1"/>
            </p:cNvSpPr>
            <p:nvPr/>
          </p:nvSpPr>
          <p:spPr bwMode="auto">
            <a:xfrm>
              <a:off x="385" y="3067"/>
              <a:ext cx="58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/>
                <a:t>3.14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16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468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8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8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80"/>
                                        <p:tgtEl>
                                          <p:spTgt spid="716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8" name="Text Box 4"/>
          <p:cNvSpPr txBox="1">
            <a:spLocks noChangeArrowheads="1"/>
          </p:cNvSpPr>
          <p:nvPr/>
        </p:nvSpPr>
        <p:spPr bwMode="auto">
          <a:xfrm>
            <a:off x="539750" y="1052513"/>
            <a:ext cx="7777163" cy="311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4400">
                <a:solidFill>
                  <a:srgbClr val="FF3300"/>
                </a:solidFill>
              </a:rPr>
              <a:t>P A I N T (X,Y), C1,C2</a:t>
            </a:r>
            <a:r>
              <a:rPr lang="en-US" sz="2000">
                <a:solidFill>
                  <a:srgbClr val="FF3300"/>
                </a:solidFill>
              </a:rPr>
              <a:t> – </a:t>
            </a:r>
            <a:r>
              <a:rPr lang="ru-RU" sz="2800">
                <a:solidFill>
                  <a:srgbClr val="0000FF"/>
                </a:solidFill>
              </a:rPr>
              <a:t>закрашивает на экране любую замкнутую фигуру в определенный цвет: С1 – номер цвета закрашивания; С2 – номер цвета границы закрашиваемой области .</a:t>
            </a:r>
            <a:endParaRPr lang="en-US" sz="2800">
              <a:solidFill>
                <a:srgbClr val="0000FF"/>
              </a:solidFill>
            </a:endParaRPr>
          </a:p>
          <a:p>
            <a:pPr>
              <a:spcBef>
                <a:spcPct val="50000"/>
              </a:spcBef>
            </a:pPr>
            <a:endParaRPr lang="ru-RU" sz="2800">
              <a:solidFill>
                <a:srgbClr val="0000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500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500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500"/>
                                        <p:tgtEl>
                                          <p:spTgt spid="727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529"/>
          <p:cNvGrpSpPr>
            <a:grpSpLocks/>
          </p:cNvGrpSpPr>
          <p:nvPr/>
        </p:nvGrpSpPr>
        <p:grpSpPr bwMode="auto">
          <a:xfrm>
            <a:off x="571472" y="1285860"/>
            <a:ext cx="8075638" cy="4286280"/>
            <a:chOff x="-2" y="437"/>
            <a:chExt cx="5604" cy="3537"/>
          </a:xfrm>
        </p:grpSpPr>
        <p:sp>
          <p:nvSpPr>
            <p:cNvPr id="6153" name="AutoShape 5"/>
            <p:cNvSpPr>
              <a:spLocks noChangeAspect="1" noChangeArrowheads="1"/>
            </p:cNvSpPr>
            <p:nvPr/>
          </p:nvSpPr>
          <p:spPr bwMode="auto">
            <a:xfrm>
              <a:off x="69" y="437"/>
              <a:ext cx="5533" cy="3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6"/>
            <p:cNvGrpSpPr>
              <a:grpSpLocks/>
            </p:cNvGrpSpPr>
            <p:nvPr/>
          </p:nvGrpSpPr>
          <p:grpSpPr bwMode="auto">
            <a:xfrm>
              <a:off x="340" y="528"/>
              <a:ext cx="5170" cy="3263"/>
              <a:chOff x="749" y="1571"/>
              <a:chExt cx="10260" cy="6476"/>
            </a:xfrm>
          </p:grpSpPr>
          <p:sp>
            <p:nvSpPr>
              <p:cNvPr id="6156" name="Text Box 7"/>
              <p:cNvSpPr txBox="1">
                <a:spLocks noChangeArrowheads="1"/>
              </p:cNvSpPr>
              <p:nvPr/>
            </p:nvSpPr>
            <p:spPr bwMode="auto">
              <a:xfrm>
                <a:off x="749" y="1571"/>
                <a:ext cx="102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000"/>
                  <a:t>   </a:t>
                </a:r>
                <a:r>
                  <a:rPr lang="ru-RU" sz="1200"/>
                  <a:t>10          30         50         70          90        110        130       150         170       190       210        230        250       270</a:t>
                </a:r>
                <a:r>
                  <a:rPr lang="ru-RU" sz="1000"/>
                  <a:t> </a:t>
                </a:r>
                <a:endParaRPr lang="ru-RU"/>
              </a:p>
            </p:txBody>
          </p:sp>
          <p:grpSp>
            <p:nvGrpSpPr>
              <p:cNvPr id="4" name="Group 8"/>
              <p:cNvGrpSpPr>
                <a:grpSpLocks/>
              </p:cNvGrpSpPr>
              <p:nvPr/>
            </p:nvGrpSpPr>
            <p:grpSpPr bwMode="auto">
              <a:xfrm>
                <a:off x="749" y="1931"/>
                <a:ext cx="10079" cy="356"/>
                <a:chOff x="749" y="1931"/>
                <a:chExt cx="10079" cy="356"/>
              </a:xfrm>
            </p:grpSpPr>
            <p:sp>
              <p:nvSpPr>
                <p:cNvPr id="6622" name="Rectangle 9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23" name="Rectangle 10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24" name="Rectangle 11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25" name="Rectangle 12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26" name="Rectangle 13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27" name="Rectangle 14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28" name="Rectangle 15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29" name="Rectangle 16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30" name="Rectangle 17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31" name="Rectangle 18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32" name="Rectangle 19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33" name="Rectangle 20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34" name="Rectangle 21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35" name="Rectangle 22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36" name="Rectangle 23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37" name="Rectangle 24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38" name="Rectangle 25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39" name="Rectangle 26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0" name="Rectangle 27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1" name="Rectangle 28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2" name="Rectangle 29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3" name="Rectangle 30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4" name="Rectangle 31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5" name="Rectangle 32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6" name="Rectangle 33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7" name="Rectangle 34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8" name="Rectangle 35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49" name="Rectangle 36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37"/>
              <p:cNvGrpSpPr>
                <a:grpSpLocks/>
              </p:cNvGrpSpPr>
              <p:nvPr/>
            </p:nvGrpSpPr>
            <p:grpSpPr bwMode="auto">
              <a:xfrm>
                <a:off x="749" y="2296"/>
                <a:ext cx="10079" cy="356"/>
                <a:chOff x="749" y="1931"/>
                <a:chExt cx="10079" cy="356"/>
              </a:xfrm>
            </p:grpSpPr>
            <p:sp>
              <p:nvSpPr>
                <p:cNvPr id="6594" name="Rectangle 38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5" name="Rectangle 39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6" name="Rectangle 40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7" name="Rectangle 41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8" name="Rectangle 42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9" name="Rectangle 43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00" name="Rectangle 44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01" name="Rectangle 45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02" name="Rectangle 46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03" name="Rectangle 47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04" name="Rectangle 48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05" name="Rectangle 49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06" name="Rectangle 50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07" name="Rectangle 51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08" name="Rectangle 52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09" name="Rectangle 53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10" name="Rectangle 54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11" name="Rectangle 55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12" name="Rectangle 56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13" name="Rectangle 57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14" name="Rectangle 58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15" name="Rectangle 59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16" name="Rectangle 60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17" name="Rectangle 61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18" name="Rectangle 62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19" name="Rectangle 63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20" name="Rectangle 64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621" name="Rectangle 65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66"/>
              <p:cNvGrpSpPr>
                <a:grpSpLocks/>
              </p:cNvGrpSpPr>
              <p:nvPr/>
            </p:nvGrpSpPr>
            <p:grpSpPr bwMode="auto">
              <a:xfrm>
                <a:off x="749" y="2651"/>
                <a:ext cx="10079" cy="356"/>
                <a:chOff x="749" y="1931"/>
                <a:chExt cx="10079" cy="356"/>
              </a:xfrm>
            </p:grpSpPr>
            <p:sp>
              <p:nvSpPr>
                <p:cNvPr id="6566" name="Rectangle 67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67" name="Rectangle 68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68" name="Rectangle 69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69" name="Rectangle 70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70" name="Rectangle 71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71" name="Rectangle 72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72" name="Rectangle 73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73" name="Rectangle 74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74" name="Rectangle 75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75" name="Rectangle 76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76" name="Rectangle 77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77" name="Rectangle 78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78" name="Rectangle 79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79" name="Rectangle 80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80" name="Rectangle 81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81" name="Rectangle 82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82" name="Rectangle 83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83" name="Rectangle 84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84" name="Rectangle 85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85" name="Rectangle 86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86" name="Rectangle 87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87" name="Rectangle 88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88" name="Rectangle 89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89" name="Rectangle 90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0" name="Rectangle 91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1" name="Rectangle 92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2" name="Rectangle 93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93" name="Rectangle 94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95"/>
              <p:cNvGrpSpPr>
                <a:grpSpLocks/>
              </p:cNvGrpSpPr>
              <p:nvPr/>
            </p:nvGrpSpPr>
            <p:grpSpPr bwMode="auto">
              <a:xfrm>
                <a:off x="749" y="3011"/>
                <a:ext cx="10079" cy="356"/>
                <a:chOff x="749" y="1931"/>
                <a:chExt cx="10079" cy="356"/>
              </a:xfrm>
            </p:grpSpPr>
            <p:sp>
              <p:nvSpPr>
                <p:cNvPr id="6538" name="Rectangle 96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39" name="Rectangle 97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40" name="Rectangle 98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41" name="Rectangle 99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42" name="Rectangle 100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43" name="Rectangle 101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44" name="Rectangle 102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45" name="Rectangle 103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46" name="Rectangle 104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47" name="Rectangle 105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48" name="Rectangle 106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49" name="Rectangle 107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0" name="Rectangle 108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1" name="Rectangle 109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2" name="Rectangle 110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3" name="Rectangle 111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4" name="Rectangle 112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5" name="Rectangle 113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6" name="Rectangle 114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7" name="Rectangle 115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8" name="Rectangle 116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59" name="Rectangle 117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60" name="Rectangle 118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61" name="Rectangle 119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62" name="Rectangle 120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63" name="Rectangle 121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64" name="Rectangle 122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65" name="Rectangle 123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124"/>
              <p:cNvGrpSpPr>
                <a:grpSpLocks/>
              </p:cNvGrpSpPr>
              <p:nvPr/>
            </p:nvGrpSpPr>
            <p:grpSpPr bwMode="auto">
              <a:xfrm>
                <a:off x="749" y="3371"/>
                <a:ext cx="10079" cy="356"/>
                <a:chOff x="749" y="1931"/>
                <a:chExt cx="10079" cy="356"/>
              </a:xfrm>
            </p:grpSpPr>
            <p:sp>
              <p:nvSpPr>
                <p:cNvPr id="6510" name="Rectangle 125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11" name="Rectangle 126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12" name="Rectangle 127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13" name="Rectangle 128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14" name="Rectangle 129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15" name="Rectangle 130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16" name="Rectangle 131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17" name="Rectangle 132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18" name="Rectangle 133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19" name="Rectangle 134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20" name="Rectangle 135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21" name="Rectangle 136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22" name="Rectangle 137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23" name="Rectangle 138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24" name="Rectangle 139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25" name="Rectangle 140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26" name="Rectangle 141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27" name="Rectangle 142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28" name="Rectangle 143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29" name="Rectangle 144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30" name="Rectangle 145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31" name="Rectangle 146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32" name="Rectangle 147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33" name="Rectangle 148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34" name="Rectangle 149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35" name="Rectangle 150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36" name="Rectangle 151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37" name="Rectangle 152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153"/>
              <p:cNvGrpSpPr>
                <a:grpSpLocks/>
              </p:cNvGrpSpPr>
              <p:nvPr/>
            </p:nvGrpSpPr>
            <p:grpSpPr bwMode="auto">
              <a:xfrm>
                <a:off x="749" y="3731"/>
                <a:ext cx="10079" cy="356"/>
                <a:chOff x="749" y="1931"/>
                <a:chExt cx="10079" cy="356"/>
              </a:xfrm>
            </p:grpSpPr>
            <p:sp>
              <p:nvSpPr>
                <p:cNvPr id="6482" name="Rectangle 154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83" name="Rectangle 155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84" name="Rectangle 156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85" name="Rectangle 157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86" name="Rectangle 158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87" name="Rectangle 159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88" name="Rectangle 160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89" name="Rectangle 161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90" name="Rectangle 162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91" name="Rectangle 163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92" name="Rectangle 164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93" name="Rectangle 165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94" name="Rectangle 166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95" name="Rectangle 167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96" name="Rectangle 168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97" name="Rectangle 169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98" name="Rectangle 170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99" name="Rectangle 171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00" name="Rectangle 172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01" name="Rectangle 173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02" name="Rectangle 174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03" name="Rectangle 175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04" name="Rectangle 176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05" name="Rectangle 177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06" name="Rectangle 178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07" name="Rectangle 179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08" name="Rectangle 180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509" name="Rectangle 181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182"/>
              <p:cNvGrpSpPr>
                <a:grpSpLocks/>
              </p:cNvGrpSpPr>
              <p:nvPr/>
            </p:nvGrpSpPr>
            <p:grpSpPr bwMode="auto">
              <a:xfrm>
                <a:off x="749" y="4091"/>
                <a:ext cx="10079" cy="356"/>
                <a:chOff x="749" y="1931"/>
                <a:chExt cx="10079" cy="356"/>
              </a:xfrm>
            </p:grpSpPr>
            <p:sp>
              <p:nvSpPr>
                <p:cNvPr id="6454" name="Rectangle 183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5" name="Rectangle 184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6" name="Rectangle 185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7" name="Rectangle 186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8" name="Rectangle 187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9" name="Rectangle 188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0" name="Rectangle 189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1" name="Rectangle 190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2" name="Rectangle 191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3" name="Rectangle 192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4" name="Rectangle 193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5" name="Rectangle 194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6" name="Rectangle 195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7" name="Rectangle 196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8" name="Rectangle 197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69" name="Rectangle 198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0" name="Rectangle 199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1" name="Rectangle 200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2" name="Rectangle 201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3" name="Rectangle 202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4" name="Rectangle 203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5" name="Rectangle 204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6" name="Rectangle 205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7" name="Rectangle 206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8" name="Rectangle 207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79" name="Rectangle 208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80" name="Rectangle 209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81" name="Rectangle 210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211"/>
              <p:cNvGrpSpPr>
                <a:grpSpLocks/>
              </p:cNvGrpSpPr>
              <p:nvPr/>
            </p:nvGrpSpPr>
            <p:grpSpPr bwMode="auto">
              <a:xfrm>
                <a:off x="749" y="4451"/>
                <a:ext cx="10079" cy="356"/>
                <a:chOff x="749" y="1931"/>
                <a:chExt cx="10079" cy="356"/>
              </a:xfrm>
            </p:grpSpPr>
            <p:sp>
              <p:nvSpPr>
                <p:cNvPr id="6426" name="Rectangle 212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27" name="Rectangle 213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28" name="Rectangle 214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29" name="Rectangle 215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0" name="Rectangle 216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1" name="Rectangle 217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2" name="Rectangle 218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3" name="Rectangle 219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4" name="Rectangle 220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5" name="Rectangle 221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6" name="Rectangle 222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7" name="Rectangle 223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8" name="Rectangle 224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39" name="Rectangle 225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0" name="Rectangle 226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1" name="Rectangle 227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2" name="Rectangle 228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3" name="Rectangle 229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4" name="Rectangle 230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5" name="Rectangle 231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6" name="Rectangle 232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7" name="Rectangle 233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8" name="Rectangle 234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49" name="Rectangle 235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0" name="Rectangle 236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1" name="Rectangle 237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2" name="Rectangle 238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53" name="Rectangle 239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240"/>
              <p:cNvGrpSpPr>
                <a:grpSpLocks/>
              </p:cNvGrpSpPr>
              <p:nvPr/>
            </p:nvGrpSpPr>
            <p:grpSpPr bwMode="auto">
              <a:xfrm>
                <a:off x="749" y="4811"/>
                <a:ext cx="10079" cy="356"/>
                <a:chOff x="749" y="1931"/>
                <a:chExt cx="10079" cy="356"/>
              </a:xfrm>
            </p:grpSpPr>
            <p:sp>
              <p:nvSpPr>
                <p:cNvPr id="6398" name="Rectangle 241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9" name="Rectangle 242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0" name="Rectangle 243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1" name="Rectangle 244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2" name="Rectangle 245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3" name="Rectangle 246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4" name="Rectangle 247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5" name="Rectangle 248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6" name="Rectangle 249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7" name="Rectangle 250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8" name="Rectangle 251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09" name="Rectangle 252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0" name="Rectangle 253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1" name="Rectangle 254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2" name="Rectangle 255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3" name="Rectangle 256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4" name="Rectangle 257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5" name="Rectangle 258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6" name="Rectangle 259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7" name="Rectangle 260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8" name="Rectangle 261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19" name="Rectangle 262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20" name="Rectangle 263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21" name="Rectangle 264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22" name="Rectangle 265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23" name="Rectangle 266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24" name="Rectangle 267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425" name="Rectangle 268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269"/>
              <p:cNvGrpSpPr>
                <a:grpSpLocks/>
              </p:cNvGrpSpPr>
              <p:nvPr/>
            </p:nvGrpSpPr>
            <p:grpSpPr bwMode="auto">
              <a:xfrm>
                <a:off x="749" y="5171"/>
                <a:ext cx="10079" cy="356"/>
                <a:chOff x="749" y="1931"/>
                <a:chExt cx="10079" cy="356"/>
              </a:xfrm>
            </p:grpSpPr>
            <p:sp>
              <p:nvSpPr>
                <p:cNvPr id="6370" name="Rectangle 270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1" name="Rectangle 271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2" name="Rectangle 272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3" name="Rectangle 273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4" name="Rectangle 274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5" name="Rectangle 275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6" name="Rectangle 276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7" name="Rectangle 277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8" name="Rectangle 278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79" name="Rectangle 279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0" name="Rectangle 280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1" name="Rectangle 281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2" name="Rectangle 282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3" name="Rectangle 283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4" name="Rectangle 284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5" name="Rectangle 285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6" name="Rectangle 286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7" name="Rectangle 287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8" name="Rectangle 288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89" name="Rectangle 289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0" name="Rectangle 290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1" name="Rectangle 291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2" name="Rectangle 292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3" name="Rectangle 293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4" name="Rectangle 294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5" name="Rectangle 295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6" name="Rectangle 296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97" name="Rectangle 297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4" name="Group 298"/>
              <p:cNvGrpSpPr>
                <a:grpSpLocks/>
              </p:cNvGrpSpPr>
              <p:nvPr/>
            </p:nvGrpSpPr>
            <p:grpSpPr bwMode="auto">
              <a:xfrm>
                <a:off x="749" y="5531"/>
                <a:ext cx="10079" cy="356"/>
                <a:chOff x="749" y="1931"/>
                <a:chExt cx="10079" cy="356"/>
              </a:xfrm>
            </p:grpSpPr>
            <p:sp>
              <p:nvSpPr>
                <p:cNvPr id="6342" name="Rectangle 299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3" name="Rectangle 300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4" name="Rectangle 301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5" name="Rectangle 302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6" name="Rectangle 303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7" name="Rectangle 304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8" name="Rectangle 305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9" name="Rectangle 306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50" name="Rectangle 307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51" name="Rectangle 308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52" name="Rectangle 309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53" name="Rectangle 310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54" name="Rectangle 311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55" name="Rectangle 312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56" name="Rectangle 313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57" name="Rectangle 314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58" name="Rectangle 315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59" name="Rectangle 316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0" name="Rectangle 317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1" name="Rectangle 318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2" name="Rectangle 319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3" name="Rectangle 320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4" name="Rectangle 321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5" name="Rectangle 322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6" name="Rectangle 323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7" name="Rectangle 324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8" name="Rectangle 325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69" name="Rectangle 326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327"/>
              <p:cNvGrpSpPr>
                <a:grpSpLocks/>
              </p:cNvGrpSpPr>
              <p:nvPr/>
            </p:nvGrpSpPr>
            <p:grpSpPr bwMode="auto">
              <a:xfrm>
                <a:off x="749" y="5891"/>
                <a:ext cx="10079" cy="356"/>
                <a:chOff x="749" y="1931"/>
                <a:chExt cx="10079" cy="356"/>
              </a:xfrm>
            </p:grpSpPr>
            <p:sp>
              <p:nvSpPr>
                <p:cNvPr id="6314" name="Rectangle 328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5" name="Rectangle 329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6" name="Rectangle 330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7" name="Rectangle 331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8" name="Rectangle 332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9" name="Rectangle 333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0" name="Rectangle 334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1" name="Rectangle 335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2" name="Rectangle 336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3" name="Rectangle 337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4" name="Rectangle 338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5" name="Rectangle 339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6" name="Rectangle 340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7" name="Rectangle 341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8" name="Rectangle 342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29" name="Rectangle 343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0" name="Rectangle 344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1" name="Rectangle 345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2" name="Rectangle 346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3" name="Rectangle 347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4" name="Rectangle 348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5" name="Rectangle 349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6" name="Rectangle 350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7" name="Rectangle 351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8" name="Rectangle 352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39" name="Rectangle 353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0" name="Rectangle 354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41" name="Rectangle 355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356"/>
              <p:cNvGrpSpPr>
                <a:grpSpLocks/>
              </p:cNvGrpSpPr>
              <p:nvPr/>
            </p:nvGrpSpPr>
            <p:grpSpPr bwMode="auto">
              <a:xfrm>
                <a:off x="749" y="6251"/>
                <a:ext cx="10079" cy="356"/>
                <a:chOff x="749" y="1931"/>
                <a:chExt cx="10079" cy="356"/>
              </a:xfrm>
            </p:grpSpPr>
            <p:sp>
              <p:nvSpPr>
                <p:cNvPr id="6286" name="Rectangle 357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87" name="Rectangle 358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88" name="Rectangle 359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89" name="Rectangle 360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0" name="Rectangle 361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1" name="Rectangle 362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2" name="Rectangle 363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3" name="Rectangle 364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4" name="Rectangle 365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5" name="Rectangle 366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6" name="Rectangle 367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7" name="Rectangle 368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8" name="Rectangle 369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99" name="Rectangle 370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0" name="Rectangle 371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1" name="Rectangle 372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2" name="Rectangle 373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3" name="Rectangle 374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4" name="Rectangle 375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5" name="Rectangle 376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6" name="Rectangle 377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7" name="Rectangle 378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8" name="Rectangle 379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09" name="Rectangle 380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0" name="Rectangle 381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1" name="Rectangle 382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2" name="Rectangle 383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313" name="Rectangle 384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385"/>
              <p:cNvGrpSpPr>
                <a:grpSpLocks/>
              </p:cNvGrpSpPr>
              <p:nvPr/>
            </p:nvGrpSpPr>
            <p:grpSpPr bwMode="auto">
              <a:xfrm>
                <a:off x="749" y="6611"/>
                <a:ext cx="10079" cy="356"/>
                <a:chOff x="749" y="1931"/>
                <a:chExt cx="10079" cy="356"/>
              </a:xfrm>
            </p:grpSpPr>
            <p:sp>
              <p:nvSpPr>
                <p:cNvPr id="6258" name="Rectangle 386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9" name="Rectangle 387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0" name="Rectangle 388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1" name="Rectangle 389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2" name="Rectangle 390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3" name="Rectangle 391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4" name="Rectangle 392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5" name="Rectangle 393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6" name="Rectangle 394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7" name="Rectangle 395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8" name="Rectangle 396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69" name="Rectangle 397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0" name="Rectangle 398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1" name="Rectangle 399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2" name="Rectangle 400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3" name="Rectangle 401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4" name="Rectangle 402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5" name="Rectangle 403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6" name="Rectangle 404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7" name="Rectangle 405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8" name="Rectangle 406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79" name="Rectangle 407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80" name="Rectangle 408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81" name="Rectangle 409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82" name="Rectangle 410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83" name="Rectangle 411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84" name="Rectangle 412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85" name="Rectangle 413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8" name="Group 414"/>
              <p:cNvGrpSpPr>
                <a:grpSpLocks/>
              </p:cNvGrpSpPr>
              <p:nvPr/>
            </p:nvGrpSpPr>
            <p:grpSpPr bwMode="auto">
              <a:xfrm>
                <a:off x="749" y="6971"/>
                <a:ext cx="10079" cy="356"/>
                <a:chOff x="749" y="1931"/>
                <a:chExt cx="10079" cy="356"/>
              </a:xfrm>
            </p:grpSpPr>
            <p:sp>
              <p:nvSpPr>
                <p:cNvPr id="6230" name="Rectangle 415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1" name="Rectangle 416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2" name="Rectangle 417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3" name="Rectangle 418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4" name="Rectangle 419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5" name="Rectangle 420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6" name="Rectangle 421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7" name="Rectangle 422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8" name="Rectangle 423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39" name="Rectangle 424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0" name="Rectangle 425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1" name="Rectangle 426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2" name="Rectangle 427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3" name="Rectangle 428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4" name="Rectangle 429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5" name="Rectangle 430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6" name="Rectangle 431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7" name="Rectangle 432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8" name="Rectangle 433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49" name="Rectangle 434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0" name="Rectangle 435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1" name="Rectangle 436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2" name="Rectangle 437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3" name="Rectangle 438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4" name="Rectangle 439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5" name="Rectangle 440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6" name="Rectangle 441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57" name="Rectangle 442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" name="Group 443"/>
              <p:cNvGrpSpPr>
                <a:grpSpLocks/>
              </p:cNvGrpSpPr>
              <p:nvPr/>
            </p:nvGrpSpPr>
            <p:grpSpPr bwMode="auto">
              <a:xfrm>
                <a:off x="749" y="7331"/>
                <a:ext cx="10079" cy="356"/>
                <a:chOff x="749" y="1931"/>
                <a:chExt cx="10079" cy="356"/>
              </a:xfrm>
            </p:grpSpPr>
            <p:sp>
              <p:nvSpPr>
                <p:cNvPr id="6202" name="Rectangle 444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3" name="Rectangle 445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4" name="Rectangle 446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5" name="Rectangle 447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6" name="Rectangle 448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7" name="Rectangle 449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8" name="Rectangle 450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9" name="Rectangle 451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0" name="Rectangle 452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1" name="Rectangle 453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2" name="Rectangle 454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3" name="Rectangle 455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4" name="Rectangle 456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5" name="Rectangle 457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6" name="Rectangle 458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7" name="Rectangle 459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8" name="Rectangle 460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19" name="Rectangle 461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0" name="Rectangle 462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1" name="Rectangle 463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2" name="Rectangle 464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3" name="Rectangle 465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4" name="Rectangle 466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5" name="Rectangle 467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6" name="Rectangle 468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7" name="Rectangle 469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8" name="Rectangle 470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29" name="Rectangle 471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" name="Group 472"/>
              <p:cNvGrpSpPr>
                <a:grpSpLocks/>
              </p:cNvGrpSpPr>
              <p:nvPr/>
            </p:nvGrpSpPr>
            <p:grpSpPr bwMode="auto">
              <a:xfrm>
                <a:off x="749" y="7691"/>
                <a:ext cx="10079" cy="356"/>
                <a:chOff x="749" y="1931"/>
                <a:chExt cx="10079" cy="356"/>
              </a:xfrm>
            </p:grpSpPr>
            <p:sp>
              <p:nvSpPr>
                <p:cNvPr id="6174" name="Rectangle 473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5" name="Rectangle 474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6" name="Rectangle 475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7" name="Rectangle 476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8" name="Rectangle 477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9" name="Rectangle 478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0" name="Rectangle 479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1" name="Rectangle 480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2" name="Rectangle 481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3" name="Rectangle 482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4" name="Rectangle 483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5" name="Rectangle 484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6" name="Rectangle 485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7" name="Rectangle 486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8" name="Rectangle 487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9" name="Rectangle 488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0" name="Rectangle 489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1" name="Rectangle 490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2" name="Rectangle 491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3" name="Rectangle 492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4" name="Rectangle 493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5" name="Rectangle 494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6" name="Rectangle 495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7" name="Rectangle 496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8" name="Rectangle 497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9" name="Rectangle 498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0" name="Rectangle 499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201" name="Rectangle 500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155" name="Text Box 501"/>
            <p:cNvSpPr txBox="1">
              <a:spLocks noChangeArrowheads="1"/>
            </p:cNvSpPr>
            <p:nvPr/>
          </p:nvSpPr>
          <p:spPr bwMode="auto">
            <a:xfrm>
              <a:off x="-2" y="709"/>
              <a:ext cx="343" cy="3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ru-RU" sz="1200"/>
            </a:p>
            <a:p>
              <a:pPr algn="r"/>
              <a:r>
                <a:rPr lang="ru-RU" sz="1200"/>
                <a:t>10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r>
                <a:rPr lang="ru-RU" sz="1200"/>
                <a:t>30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r>
                <a:rPr lang="ru-RU" sz="1200"/>
                <a:t>50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r>
                <a:rPr lang="ru-RU" sz="1200"/>
                <a:t>70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r>
                <a:rPr lang="ru-RU" sz="1200"/>
                <a:t>90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r>
                <a:rPr lang="ru-RU" sz="1200"/>
                <a:t>110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endParaRPr lang="ru-RU" sz="800"/>
            </a:p>
            <a:p>
              <a:pPr algn="r"/>
              <a:r>
                <a:rPr lang="ru-RU" sz="1200"/>
                <a:t>130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r>
                <a:rPr lang="ru-RU" sz="1200"/>
                <a:t>150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r>
                <a:rPr lang="ru-RU" sz="1200"/>
                <a:t>170</a:t>
              </a:r>
            </a:p>
          </p:txBody>
        </p:sp>
      </p:grpSp>
      <p:sp>
        <p:nvSpPr>
          <p:cNvPr id="4624" name="Oval 528"/>
          <p:cNvSpPr>
            <a:spLocks noChangeArrowheads="1"/>
          </p:cNvSpPr>
          <p:nvPr/>
        </p:nvSpPr>
        <p:spPr bwMode="auto">
          <a:xfrm>
            <a:off x="1785918" y="4786322"/>
            <a:ext cx="144463" cy="144463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26" name="Oval 530"/>
          <p:cNvSpPr>
            <a:spLocks noChangeArrowheads="1"/>
          </p:cNvSpPr>
          <p:nvPr/>
        </p:nvSpPr>
        <p:spPr bwMode="auto">
          <a:xfrm>
            <a:off x="4357686" y="3286124"/>
            <a:ext cx="142875" cy="142875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27" name="Oval 531"/>
          <p:cNvSpPr>
            <a:spLocks noChangeArrowheads="1"/>
          </p:cNvSpPr>
          <p:nvPr/>
        </p:nvSpPr>
        <p:spPr bwMode="auto">
          <a:xfrm>
            <a:off x="6215074" y="3929066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4628" name="WordArt 532"/>
          <p:cNvSpPr>
            <a:spLocks noChangeArrowheads="1" noChangeShapeType="1" noTextEdit="1"/>
          </p:cNvSpPr>
          <p:nvPr/>
        </p:nvSpPr>
        <p:spPr bwMode="auto">
          <a:xfrm>
            <a:off x="4716463" y="2565400"/>
            <a:ext cx="431800" cy="78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</a:rPr>
              <a:t>А</a:t>
            </a:r>
          </a:p>
        </p:txBody>
      </p:sp>
      <p:sp>
        <p:nvSpPr>
          <p:cNvPr id="4629" name="WordArt 533"/>
          <p:cNvSpPr>
            <a:spLocks noChangeArrowheads="1" noChangeShapeType="1" noTextEdit="1"/>
          </p:cNvSpPr>
          <p:nvPr/>
        </p:nvSpPr>
        <p:spPr bwMode="auto">
          <a:xfrm>
            <a:off x="2268538" y="4437063"/>
            <a:ext cx="431800" cy="78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</a:rPr>
              <a:t>В</a:t>
            </a:r>
          </a:p>
        </p:txBody>
      </p:sp>
      <p:sp>
        <p:nvSpPr>
          <p:cNvPr id="4630" name="WordArt 534"/>
          <p:cNvSpPr>
            <a:spLocks noChangeArrowheads="1" noChangeShapeType="1" noTextEdit="1"/>
          </p:cNvSpPr>
          <p:nvPr/>
        </p:nvSpPr>
        <p:spPr bwMode="auto">
          <a:xfrm>
            <a:off x="6443663" y="3573463"/>
            <a:ext cx="431800" cy="787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kern="10">
                <a:ln w="9525">
                  <a:solidFill>
                    <a:schemeClr val="tx1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</a:gradFill>
                <a:latin typeface="Impact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4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46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4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4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4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24" grpId="0" animBg="1"/>
      <p:bldP spid="4626" grpId="0" animBg="1"/>
      <p:bldP spid="4627" grpId="0" animBg="1"/>
      <p:bldP spid="4628" grpId="0" animBg="1"/>
      <p:bldP spid="4629" grpId="0" animBg="1"/>
      <p:bldP spid="4630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71472" y="2349500"/>
            <a:ext cx="7816878" cy="3052763"/>
          </a:xfrm>
        </p:spPr>
        <p:txBody>
          <a:bodyPr/>
          <a:lstStyle/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4400" b="1" dirty="0" smtClean="0"/>
              <a:t>LINE(X1,Y1)-(X2,Y2),</a:t>
            </a:r>
            <a:r>
              <a:rPr lang="en-US" sz="4400" b="1" dirty="0" smtClean="0">
                <a:solidFill>
                  <a:srgbClr val="CC3300"/>
                </a:solidFill>
              </a:rPr>
              <a:t>C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4400" b="1" dirty="0" smtClean="0"/>
              <a:t>LINE(X1,Y1)-(X2,Y2),C,</a:t>
            </a:r>
            <a:r>
              <a:rPr lang="en-US" sz="4400" b="1" dirty="0" smtClean="0">
                <a:solidFill>
                  <a:srgbClr val="CC3300"/>
                </a:solidFill>
              </a:rPr>
              <a:t>B</a:t>
            </a:r>
          </a:p>
          <a:p>
            <a:pPr eaLnBrk="1" hangingPunct="1">
              <a:lnSpc>
                <a:spcPct val="120000"/>
              </a:lnSpc>
              <a:buFontTx/>
              <a:buNone/>
            </a:pPr>
            <a:r>
              <a:rPr lang="en-US" sz="4400" b="1" dirty="0" smtClean="0"/>
              <a:t>LINE(X1,Y1)-</a:t>
            </a:r>
            <a:r>
              <a:rPr lang="ru-RU" sz="4400" b="1" dirty="0" smtClean="0"/>
              <a:t>(</a:t>
            </a:r>
            <a:r>
              <a:rPr lang="en-US" sz="4400" b="1" dirty="0" smtClean="0"/>
              <a:t>X2,Y2),C,</a:t>
            </a:r>
            <a:r>
              <a:rPr lang="en-US" sz="4400" b="1" dirty="0" smtClean="0">
                <a:solidFill>
                  <a:srgbClr val="CC3300"/>
                </a:solidFill>
              </a:rPr>
              <a:t>BF</a:t>
            </a:r>
            <a:r>
              <a:rPr lang="ru-RU" sz="4400" b="1" dirty="0" smtClean="0">
                <a:solidFill>
                  <a:srgbClr val="CC3300"/>
                </a:solidFill>
              </a:rPr>
              <a:t> </a:t>
            </a:r>
          </a:p>
        </p:txBody>
      </p:sp>
      <p:sp>
        <p:nvSpPr>
          <p:cNvPr id="5123" name="Rectangle 4"/>
          <p:cNvSpPr>
            <a:spLocks noChangeArrowheads="1"/>
          </p:cNvSpPr>
          <p:nvPr/>
        </p:nvSpPr>
        <p:spPr bwMode="auto">
          <a:xfrm>
            <a:off x="539750" y="282575"/>
            <a:ext cx="7993063" cy="119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3600" b="1" i="1" dirty="0">
                <a:solidFill>
                  <a:schemeClr val="accent2"/>
                </a:solidFill>
              </a:rPr>
              <a:t>Объясните назначение выделенных букв в операторах: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http://www.klyaksa.net/htm/konspektsch/myprog/images/lin.gif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43313" y="3429000"/>
            <a:ext cx="1114425" cy="289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4" descr="http://www.klyaksa.net/htm/konspektsch/myprog/images/v1.gif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625" y="714375"/>
            <a:ext cx="2562225" cy="2343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6" descr="http://www.klyaksa.net/htm/konspektsch/myprog/images/c1.gif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43625" y="642938"/>
            <a:ext cx="1895475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571472" y="1357298"/>
            <a:ext cx="8361389" cy="5165741"/>
            <a:chOff x="-2" y="437"/>
            <a:chExt cx="5604" cy="3537"/>
          </a:xfrm>
        </p:grpSpPr>
        <p:sp>
          <p:nvSpPr>
            <p:cNvPr id="7174" name="AutoShape 3"/>
            <p:cNvSpPr>
              <a:spLocks noChangeAspect="1" noChangeArrowheads="1"/>
            </p:cNvSpPr>
            <p:nvPr/>
          </p:nvSpPr>
          <p:spPr bwMode="auto">
            <a:xfrm>
              <a:off x="69" y="437"/>
              <a:ext cx="5533" cy="35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3" name="Group 4"/>
            <p:cNvGrpSpPr>
              <a:grpSpLocks/>
            </p:cNvGrpSpPr>
            <p:nvPr/>
          </p:nvGrpSpPr>
          <p:grpSpPr bwMode="auto">
            <a:xfrm>
              <a:off x="340" y="528"/>
              <a:ext cx="5170" cy="3263"/>
              <a:chOff x="749" y="1571"/>
              <a:chExt cx="10260" cy="6476"/>
            </a:xfrm>
          </p:grpSpPr>
          <p:sp>
            <p:nvSpPr>
              <p:cNvPr id="7177" name="Text Box 5"/>
              <p:cNvSpPr txBox="1">
                <a:spLocks noChangeArrowheads="1"/>
              </p:cNvSpPr>
              <p:nvPr/>
            </p:nvSpPr>
            <p:spPr bwMode="auto">
              <a:xfrm>
                <a:off x="749" y="1571"/>
                <a:ext cx="10260" cy="5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r>
                  <a:rPr lang="ru-RU" sz="1000"/>
                  <a:t>   </a:t>
                </a:r>
                <a:r>
                  <a:rPr lang="ru-RU" sz="1200"/>
                  <a:t>10          30         50         70          90        110        130       150         170       190       210        230        250       270</a:t>
                </a:r>
                <a:r>
                  <a:rPr lang="ru-RU" sz="1000"/>
                  <a:t> </a:t>
                </a:r>
                <a:endParaRPr lang="ru-RU"/>
              </a:p>
            </p:txBody>
          </p:sp>
          <p:grpSp>
            <p:nvGrpSpPr>
              <p:cNvPr id="4" name="Group 6"/>
              <p:cNvGrpSpPr>
                <a:grpSpLocks/>
              </p:cNvGrpSpPr>
              <p:nvPr/>
            </p:nvGrpSpPr>
            <p:grpSpPr bwMode="auto">
              <a:xfrm>
                <a:off x="749" y="1931"/>
                <a:ext cx="10079" cy="356"/>
                <a:chOff x="749" y="1931"/>
                <a:chExt cx="10079" cy="356"/>
              </a:xfrm>
            </p:grpSpPr>
            <p:sp>
              <p:nvSpPr>
                <p:cNvPr id="7643" name="Rectangle 7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44" name="Rectangle 8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45" name="Rectangle 9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46" name="Rectangle 10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47" name="Rectangle 11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48" name="Rectangle 12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49" name="Rectangle 13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50" name="Rectangle 14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51" name="Rectangle 15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52" name="Rectangle 16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53" name="Rectangle 17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54" name="Rectangle 18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55" name="Rectangle 19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56" name="Rectangle 20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57" name="Rectangle 21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58" name="Rectangle 22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59" name="Rectangle 23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60" name="Rectangle 24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61" name="Rectangle 25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62" name="Rectangle 26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63" name="Rectangle 27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64" name="Rectangle 28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65" name="Rectangle 29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66" name="Rectangle 30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67" name="Rectangle 31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68" name="Rectangle 32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69" name="Rectangle 33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70" name="Rectangle 34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5" name="Group 35"/>
              <p:cNvGrpSpPr>
                <a:grpSpLocks/>
              </p:cNvGrpSpPr>
              <p:nvPr/>
            </p:nvGrpSpPr>
            <p:grpSpPr bwMode="auto">
              <a:xfrm>
                <a:off x="749" y="2296"/>
                <a:ext cx="10079" cy="356"/>
                <a:chOff x="749" y="1931"/>
                <a:chExt cx="10079" cy="356"/>
              </a:xfrm>
            </p:grpSpPr>
            <p:sp>
              <p:nvSpPr>
                <p:cNvPr id="7615" name="Rectangle 36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16" name="Rectangle 37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17" name="Rectangle 38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18" name="Rectangle 39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19" name="Rectangle 40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20" name="Rectangle 41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21" name="Rectangle 42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22" name="Rectangle 43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23" name="Rectangle 44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24" name="Rectangle 45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25" name="Rectangle 46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26" name="Rectangle 47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27" name="Rectangle 48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28" name="Rectangle 49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29" name="Rectangle 50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30" name="Rectangle 51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31" name="Rectangle 52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32" name="Rectangle 53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33" name="Rectangle 54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34" name="Rectangle 55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35" name="Rectangle 56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36" name="Rectangle 57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37" name="Rectangle 58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38" name="Rectangle 59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39" name="Rectangle 60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40" name="Rectangle 61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41" name="Rectangle 62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42" name="Rectangle 63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6" name="Group 64"/>
              <p:cNvGrpSpPr>
                <a:grpSpLocks/>
              </p:cNvGrpSpPr>
              <p:nvPr/>
            </p:nvGrpSpPr>
            <p:grpSpPr bwMode="auto">
              <a:xfrm>
                <a:off x="749" y="2651"/>
                <a:ext cx="10079" cy="356"/>
                <a:chOff x="749" y="1931"/>
                <a:chExt cx="10079" cy="356"/>
              </a:xfrm>
            </p:grpSpPr>
            <p:sp>
              <p:nvSpPr>
                <p:cNvPr id="7587" name="Rectangle 65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88" name="Rectangle 66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89" name="Rectangle 67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90" name="Rectangle 68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91" name="Rectangle 69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92" name="Rectangle 70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93" name="Rectangle 71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94" name="Rectangle 72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95" name="Rectangle 73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96" name="Rectangle 74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97" name="Rectangle 75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98" name="Rectangle 76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99" name="Rectangle 77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00" name="Rectangle 78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01" name="Rectangle 79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02" name="Rectangle 80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03" name="Rectangle 81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04" name="Rectangle 82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05" name="Rectangle 83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06" name="Rectangle 84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07" name="Rectangle 85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08" name="Rectangle 86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09" name="Rectangle 87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10" name="Rectangle 88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11" name="Rectangle 89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12" name="Rectangle 90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13" name="Rectangle 91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614" name="Rectangle 92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7" name="Group 93"/>
              <p:cNvGrpSpPr>
                <a:grpSpLocks/>
              </p:cNvGrpSpPr>
              <p:nvPr/>
            </p:nvGrpSpPr>
            <p:grpSpPr bwMode="auto">
              <a:xfrm>
                <a:off x="749" y="3011"/>
                <a:ext cx="10079" cy="356"/>
                <a:chOff x="749" y="1931"/>
                <a:chExt cx="10079" cy="356"/>
              </a:xfrm>
            </p:grpSpPr>
            <p:sp>
              <p:nvSpPr>
                <p:cNvPr id="7559" name="Rectangle 94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60" name="Rectangle 95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61" name="Rectangle 96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62" name="Rectangle 97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63" name="Rectangle 98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64" name="Rectangle 99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65" name="Rectangle 100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66" name="Rectangle 101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67" name="Rectangle 102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68" name="Rectangle 103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69" name="Rectangle 104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70" name="Rectangle 105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71" name="Rectangle 106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72" name="Rectangle 107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73" name="Rectangle 108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74" name="Rectangle 109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75" name="Rectangle 110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76" name="Rectangle 111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77" name="Rectangle 112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78" name="Rectangle 113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79" name="Rectangle 114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80" name="Rectangle 115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81" name="Rectangle 116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82" name="Rectangle 117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83" name="Rectangle 118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84" name="Rectangle 119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85" name="Rectangle 120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86" name="Rectangle 121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8" name="Group 122"/>
              <p:cNvGrpSpPr>
                <a:grpSpLocks/>
              </p:cNvGrpSpPr>
              <p:nvPr/>
            </p:nvGrpSpPr>
            <p:grpSpPr bwMode="auto">
              <a:xfrm>
                <a:off x="749" y="3371"/>
                <a:ext cx="10079" cy="356"/>
                <a:chOff x="749" y="1931"/>
                <a:chExt cx="10079" cy="356"/>
              </a:xfrm>
            </p:grpSpPr>
            <p:sp>
              <p:nvSpPr>
                <p:cNvPr id="7531" name="Rectangle 123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32" name="Rectangle 124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33" name="Rectangle 125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34" name="Rectangle 126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35" name="Rectangle 127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36" name="Rectangle 128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37" name="Rectangle 129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38" name="Rectangle 130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39" name="Rectangle 131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40" name="Rectangle 132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41" name="Rectangle 133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42" name="Rectangle 134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43" name="Rectangle 135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44" name="Rectangle 136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45" name="Rectangle 137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46" name="Rectangle 138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47" name="Rectangle 139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48" name="Rectangle 140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49" name="Rectangle 141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50" name="Rectangle 142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51" name="Rectangle 143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52" name="Rectangle 144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53" name="Rectangle 145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54" name="Rectangle 146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55" name="Rectangle 147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56" name="Rectangle 148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57" name="Rectangle 149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58" name="Rectangle 150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9" name="Group 151"/>
              <p:cNvGrpSpPr>
                <a:grpSpLocks/>
              </p:cNvGrpSpPr>
              <p:nvPr/>
            </p:nvGrpSpPr>
            <p:grpSpPr bwMode="auto">
              <a:xfrm>
                <a:off x="749" y="3731"/>
                <a:ext cx="10079" cy="356"/>
                <a:chOff x="749" y="1931"/>
                <a:chExt cx="10079" cy="356"/>
              </a:xfrm>
            </p:grpSpPr>
            <p:sp>
              <p:nvSpPr>
                <p:cNvPr id="7503" name="Rectangle 152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04" name="Rectangle 153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05" name="Rectangle 154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06" name="Rectangle 155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07" name="Rectangle 156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08" name="Rectangle 157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09" name="Rectangle 158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0" name="Rectangle 159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1" name="Rectangle 160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2" name="Rectangle 161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3" name="Rectangle 162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4" name="Rectangle 163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5" name="Rectangle 164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6" name="Rectangle 165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7" name="Rectangle 166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8" name="Rectangle 167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19" name="Rectangle 168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20" name="Rectangle 169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21" name="Rectangle 170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22" name="Rectangle 171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23" name="Rectangle 172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24" name="Rectangle 173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25" name="Rectangle 174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26" name="Rectangle 175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27" name="Rectangle 176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28" name="Rectangle 177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29" name="Rectangle 178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30" name="Rectangle 179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0" name="Group 180"/>
              <p:cNvGrpSpPr>
                <a:grpSpLocks/>
              </p:cNvGrpSpPr>
              <p:nvPr/>
            </p:nvGrpSpPr>
            <p:grpSpPr bwMode="auto">
              <a:xfrm>
                <a:off x="749" y="4091"/>
                <a:ext cx="10079" cy="356"/>
                <a:chOff x="749" y="1931"/>
                <a:chExt cx="10079" cy="356"/>
              </a:xfrm>
            </p:grpSpPr>
            <p:sp>
              <p:nvSpPr>
                <p:cNvPr id="7475" name="Rectangle 181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76" name="Rectangle 182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77" name="Rectangle 183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78" name="Rectangle 184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79" name="Rectangle 185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80" name="Rectangle 186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81" name="Rectangle 187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82" name="Rectangle 188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83" name="Rectangle 189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84" name="Rectangle 190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85" name="Rectangle 191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86" name="Rectangle 192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87" name="Rectangle 193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88" name="Rectangle 194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89" name="Rectangle 195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90" name="Rectangle 196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91" name="Rectangle 197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92" name="Rectangle 198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93" name="Rectangle 199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94" name="Rectangle 200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95" name="Rectangle 201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96" name="Rectangle 202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97" name="Rectangle 203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98" name="Rectangle 204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99" name="Rectangle 205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00" name="Rectangle 206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01" name="Rectangle 207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502" name="Rectangle 208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1" name="Group 209"/>
              <p:cNvGrpSpPr>
                <a:grpSpLocks/>
              </p:cNvGrpSpPr>
              <p:nvPr/>
            </p:nvGrpSpPr>
            <p:grpSpPr bwMode="auto">
              <a:xfrm>
                <a:off x="749" y="4451"/>
                <a:ext cx="10079" cy="356"/>
                <a:chOff x="749" y="1931"/>
                <a:chExt cx="10079" cy="356"/>
              </a:xfrm>
            </p:grpSpPr>
            <p:sp>
              <p:nvSpPr>
                <p:cNvPr id="7447" name="Rectangle 210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48" name="Rectangle 211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49" name="Rectangle 212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50" name="Rectangle 213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51" name="Rectangle 214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52" name="Rectangle 215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53" name="Rectangle 216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54" name="Rectangle 217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55" name="Rectangle 218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56" name="Rectangle 219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57" name="Rectangle 220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58" name="Rectangle 221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59" name="Rectangle 222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60" name="Rectangle 223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61" name="Rectangle 224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62" name="Rectangle 225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63" name="Rectangle 226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64" name="Rectangle 227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65" name="Rectangle 228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66" name="Rectangle 229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67" name="Rectangle 230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68" name="Rectangle 231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69" name="Rectangle 232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70" name="Rectangle 233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71" name="Rectangle 234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72" name="Rectangle 235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73" name="Rectangle 236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74" name="Rectangle 237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2" name="Group 238"/>
              <p:cNvGrpSpPr>
                <a:grpSpLocks/>
              </p:cNvGrpSpPr>
              <p:nvPr/>
            </p:nvGrpSpPr>
            <p:grpSpPr bwMode="auto">
              <a:xfrm>
                <a:off x="749" y="4811"/>
                <a:ext cx="10079" cy="356"/>
                <a:chOff x="749" y="1931"/>
                <a:chExt cx="10079" cy="356"/>
              </a:xfrm>
            </p:grpSpPr>
            <p:sp>
              <p:nvSpPr>
                <p:cNvPr id="7419" name="Rectangle 239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20" name="Rectangle 240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21" name="Rectangle 241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22" name="Rectangle 242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23" name="Rectangle 243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24" name="Rectangle 244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25" name="Rectangle 245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26" name="Rectangle 246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27" name="Rectangle 247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28" name="Rectangle 248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29" name="Rectangle 249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30" name="Rectangle 250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31" name="Rectangle 251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32" name="Rectangle 252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33" name="Rectangle 253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34" name="Rectangle 254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35" name="Rectangle 255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36" name="Rectangle 256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37" name="Rectangle 257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38" name="Rectangle 258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39" name="Rectangle 259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40" name="Rectangle 260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41" name="Rectangle 261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42" name="Rectangle 262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43" name="Rectangle 263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44" name="Rectangle 264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45" name="Rectangle 265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46" name="Rectangle 266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3" name="Group 267"/>
              <p:cNvGrpSpPr>
                <a:grpSpLocks/>
              </p:cNvGrpSpPr>
              <p:nvPr/>
            </p:nvGrpSpPr>
            <p:grpSpPr bwMode="auto">
              <a:xfrm>
                <a:off x="749" y="5171"/>
                <a:ext cx="10079" cy="356"/>
                <a:chOff x="749" y="1931"/>
                <a:chExt cx="10079" cy="356"/>
              </a:xfrm>
            </p:grpSpPr>
            <p:sp>
              <p:nvSpPr>
                <p:cNvPr id="7391" name="Rectangle 268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92" name="Rectangle 269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93" name="Rectangle 270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94" name="Rectangle 271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95" name="Rectangle 272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96" name="Rectangle 273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97" name="Rectangle 274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98" name="Rectangle 275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99" name="Rectangle 276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00" name="Rectangle 277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01" name="Rectangle 278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02" name="Rectangle 279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03" name="Rectangle 280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04" name="Rectangle 281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05" name="Rectangle 282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06" name="Rectangle 283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07" name="Rectangle 284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08" name="Rectangle 285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09" name="Rectangle 286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10" name="Rectangle 287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11" name="Rectangle 288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12" name="Rectangle 289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13" name="Rectangle 290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14" name="Rectangle 291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15" name="Rectangle 292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16" name="Rectangle 293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17" name="Rectangle 294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418" name="Rectangle 295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4" name="Group 296"/>
              <p:cNvGrpSpPr>
                <a:grpSpLocks/>
              </p:cNvGrpSpPr>
              <p:nvPr/>
            </p:nvGrpSpPr>
            <p:grpSpPr bwMode="auto">
              <a:xfrm>
                <a:off x="749" y="5531"/>
                <a:ext cx="10079" cy="356"/>
                <a:chOff x="749" y="1931"/>
                <a:chExt cx="10079" cy="356"/>
              </a:xfrm>
            </p:grpSpPr>
            <p:sp>
              <p:nvSpPr>
                <p:cNvPr id="7363" name="Rectangle 297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64" name="Rectangle 298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65" name="Rectangle 299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66" name="Rectangle 300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67" name="Rectangle 301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68" name="Rectangle 302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69" name="Rectangle 303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70" name="Rectangle 304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71" name="Rectangle 305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72" name="Rectangle 306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73" name="Rectangle 307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74" name="Rectangle 308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75" name="Rectangle 309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76" name="Rectangle 310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77" name="Rectangle 311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78" name="Rectangle 312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79" name="Rectangle 313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0" name="Rectangle 314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1" name="Rectangle 315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2" name="Rectangle 316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3" name="Rectangle 317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4" name="Rectangle 318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5" name="Rectangle 319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6" name="Rectangle 320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7" name="Rectangle 321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8" name="Rectangle 322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89" name="Rectangle 323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90" name="Rectangle 324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5" name="Group 325"/>
              <p:cNvGrpSpPr>
                <a:grpSpLocks/>
              </p:cNvGrpSpPr>
              <p:nvPr/>
            </p:nvGrpSpPr>
            <p:grpSpPr bwMode="auto">
              <a:xfrm>
                <a:off x="749" y="5891"/>
                <a:ext cx="10079" cy="356"/>
                <a:chOff x="749" y="1931"/>
                <a:chExt cx="10079" cy="356"/>
              </a:xfrm>
            </p:grpSpPr>
            <p:sp>
              <p:nvSpPr>
                <p:cNvPr id="7335" name="Rectangle 326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36" name="Rectangle 327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37" name="Rectangle 328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38" name="Rectangle 329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39" name="Rectangle 330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40" name="Rectangle 331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41" name="Rectangle 332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42" name="Rectangle 333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43" name="Rectangle 334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44" name="Rectangle 335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45" name="Rectangle 336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46" name="Rectangle 337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47" name="Rectangle 338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48" name="Rectangle 339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49" name="Rectangle 340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50" name="Rectangle 341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51" name="Rectangle 342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52" name="Rectangle 343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53" name="Rectangle 344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54" name="Rectangle 345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55" name="Rectangle 346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56" name="Rectangle 347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57" name="Rectangle 348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58" name="Rectangle 349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59" name="Rectangle 350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60" name="Rectangle 351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61" name="Rectangle 352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62" name="Rectangle 353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6" name="Group 354"/>
              <p:cNvGrpSpPr>
                <a:grpSpLocks/>
              </p:cNvGrpSpPr>
              <p:nvPr/>
            </p:nvGrpSpPr>
            <p:grpSpPr bwMode="auto">
              <a:xfrm>
                <a:off x="749" y="6251"/>
                <a:ext cx="10079" cy="356"/>
                <a:chOff x="749" y="1931"/>
                <a:chExt cx="10079" cy="356"/>
              </a:xfrm>
            </p:grpSpPr>
            <p:sp>
              <p:nvSpPr>
                <p:cNvPr id="7307" name="Rectangle 355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08" name="Rectangle 356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09" name="Rectangle 357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10" name="Rectangle 358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11" name="Rectangle 359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12" name="Rectangle 360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13" name="Rectangle 361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14" name="Rectangle 362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15" name="Rectangle 363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16" name="Rectangle 364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17" name="Rectangle 365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18" name="Rectangle 366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19" name="Rectangle 367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20" name="Rectangle 368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21" name="Rectangle 369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22" name="Rectangle 370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23" name="Rectangle 371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24" name="Rectangle 372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25" name="Rectangle 373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26" name="Rectangle 374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27" name="Rectangle 375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28" name="Rectangle 376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29" name="Rectangle 377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30" name="Rectangle 378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31" name="Rectangle 379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32" name="Rectangle 380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33" name="Rectangle 381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34" name="Rectangle 382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7" name="Group 383"/>
              <p:cNvGrpSpPr>
                <a:grpSpLocks/>
              </p:cNvGrpSpPr>
              <p:nvPr/>
            </p:nvGrpSpPr>
            <p:grpSpPr bwMode="auto">
              <a:xfrm>
                <a:off x="749" y="6611"/>
                <a:ext cx="10079" cy="356"/>
                <a:chOff x="749" y="1931"/>
                <a:chExt cx="10079" cy="356"/>
              </a:xfrm>
            </p:grpSpPr>
            <p:sp>
              <p:nvSpPr>
                <p:cNvPr id="7279" name="Rectangle 384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0" name="Rectangle 385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1" name="Rectangle 386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2" name="Rectangle 387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3" name="Rectangle 388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4" name="Rectangle 389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5" name="Rectangle 390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6" name="Rectangle 391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7" name="Rectangle 392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8" name="Rectangle 393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89" name="Rectangle 394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90" name="Rectangle 395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91" name="Rectangle 396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92" name="Rectangle 397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93" name="Rectangle 398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94" name="Rectangle 399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95" name="Rectangle 400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96" name="Rectangle 401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97" name="Rectangle 402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98" name="Rectangle 403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99" name="Rectangle 404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00" name="Rectangle 405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01" name="Rectangle 406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02" name="Rectangle 407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03" name="Rectangle 408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04" name="Rectangle 409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05" name="Rectangle 410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306" name="Rectangle 411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8" name="Group 412"/>
              <p:cNvGrpSpPr>
                <a:grpSpLocks/>
              </p:cNvGrpSpPr>
              <p:nvPr/>
            </p:nvGrpSpPr>
            <p:grpSpPr bwMode="auto">
              <a:xfrm>
                <a:off x="749" y="6971"/>
                <a:ext cx="10079" cy="356"/>
                <a:chOff x="749" y="1931"/>
                <a:chExt cx="10079" cy="356"/>
              </a:xfrm>
            </p:grpSpPr>
            <p:sp>
              <p:nvSpPr>
                <p:cNvPr id="7251" name="Rectangle 413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2" name="Rectangle 414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3" name="Rectangle 415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4" name="Rectangle 416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5" name="Rectangle 417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6" name="Rectangle 418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7" name="Rectangle 419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8" name="Rectangle 420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9" name="Rectangle 421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0" name="Rectangle 422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1" name="Rectangle 423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2" name="Rectangle 424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3" name="Rectangle 425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4" name="Rectangle 426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5" name="Rectangle 427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6" name="Rectangle 428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7" name="Rectangle 429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8" name="Rectangle 430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69" name="Rectangle 431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0" name="Rectangle 432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1" name="Rectangle 433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2" name="Rectangle 434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3" name="Rectangle 435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4" name="Rectangle 436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5" name="Rectangle 437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6" name="Rectangle 438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7" name="Rectangle 439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78" name="Rectangle 440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19" name="Group 441"/>
              <p:cNvGrpSpPr>
                <a:grpSpLocks/>
              </p:cNvGrpSpPr>
              <p:nvPr/>
            </p:nvGrpSpPr>
            <p:grpSpPr bwMode="auto">
              <a:xfrm>
                <a:off x="749" y="7331"/>
                <a:ext cx="10079" cy="356"/>
                <a:chOff x="749" y="1931"/>
                <a:chExt cx="10079" cy="356"/>
              </a:xfrm>
            </p:grpSpPr>
            <p:sp>
              <p:nvSpPr>
                <p:cNvPr id="7223" name="Rectangle 442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4" name="Rectangle 443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5" name="Rectangle 444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6" name="Rectangle 445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7" name="Rectangle 446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8" name="Rectangle 447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9" name="Rectangle 448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0" name="Rectangle 449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1" name="Rectangle 450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2" name="Rectangle 451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3" name="Rectangle 452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4" name="Rectangle 453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5" name="Rectangle 454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6" name="Rectangle 455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7" name="Rectangle 456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8" name="Rectangle 457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39" name="Rectangle 458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0" name="Rectangle 459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1" name="Rectangle 460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2" name="Rectangle 461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3" name="Rectangle 462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4" name="Rectangle 463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5" name="Rectangle 464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6" name="Rectangle 465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7" name="Rectangle 466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8" name="Rectangle 467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49" name="Rectangle 468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50" name="Rectangle 469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grpSp>
            <p:nvGrpSpPr>
              <p:cNvPr id="20" name="Group 470"/>
              <p:cNvGrpSpPr>
                <a:grpSpLocks/>
              </p:cNvGrpSpPr>
              <p:nvPr/>
            </p:nvGrpSpPr>
            <p:grpSpPr bwMode="auto">
              <a:xfrm>
                <a:off x="749" y="7691"/>
                <a:ext cx="10079" cy="356"/>
                <a:chOff x="749" y="1931"/>
                <a:chExt cx="10079" cy="356"/>
              </a:xfrm>
            </p:grpSpPr>
            <p:sp>
              <p:nvSpPr>
                <p:cNvPr id="7195" name="Rectangle 471"/>
                <p:cNvSpPr>
                  <a:spLocks noChangeArrowheads="1"/>
                </p:cNvSpPr>
                <p:nvPr/>
              </p:nvSpPr>
              <p:spPr bwMode="auto">
                <a:xfrm>
                  <a:off x="1470" y="1932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6" name="Rectangle 472"/>
                <p:cNvSpPr>
                  <a:spLocks noChangeArrowheads="1"/>
                </p:cNvSpPr>
                <p:nvPr/>
              </p:nvSpPr>
              <p:spPr bwMode="auto">
                <a:xfrm>
                  <a:off x="1830" y="1932"/>
                  <a:ext cx="360" cy="354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7" name="Rectangle 473"/>
                <p:cNvSpPr>
                  <a:spLocks noChangeArrowheads="1"/>
                </p:cNvSpPr>
                <p:nvPr/>
              </p:nvSpPr>
              <p:spPr bwMode="auto">
                <a:xfrm>
                  <a:off x="21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8" name="Rectangle 474"/>
                <p:cNvSpPr>
                  <a:spLocks noChangeArrowheads="1"/>
                </p:cNvSpPr>
                <p:nvPr/>
              </p:nvSpPr>
              <p:spPr bwMode="auto">
                <a:xfrm>
                  <a:off x="25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199" name="Rectangle 475"/>
                <p:cNvSpPr>
                  <a:spLocks noChangeArrowheads="1"/>
                </p:cNvSpPr>
                <p:nvPr/>
              </p:nvSpPr>
              <p:spPr bwMode="auto">
                <a:xfrm>
                  <a:off x="29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0" name="Rectangle 476"/>
                <p:cNvSpPr>
                  <a:spLocks noChangeArrowheads="1"/>
                </p:cNvSpPr>
                <p:nvPr/>
              </p:nvSpPr>
              <p:spPr bwMode="auto">
                <a:xfrm>
                  <a:off x="3271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1" name="Rectangle 477"/>
                <p:cNvSpPr>
                  <a:spLocks noChangeArrowheads="1"/>
                </p:cNvSpPr>
                <p:nvPr/>
              </p:nvSpPr>
              <p:spPr bwMode="auto">
                <a:xfrm>
                  <a:off x="3631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2" name="Rectangle 478"/>
                <p:cNvSpPr>
                  <a:spLocks noChangeArrowheads="1"/>
                </p:cNvSpPr>
                <p:nvPr/>
              </p:nvSpPr>
              <p:spPr bwMode="auto">
                <a:xfrm>
                  <a:off x="3990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3" name="Rectangle 479"/>
                <p:cNvSpPr>
                  <a:spLocks noChangeArrowheads="1"/>
                </p:cNvSpPr>
                <p:nvPr/>
              </p:nvSpPr>
              <p:spPr bwMode="auto">
                <a:xfrm>
                  <a:off x="43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4" name="Rectangle 480"/>
                <p:cNvSpPr>
                  <a:spLocks noChangeArrowheads="1"/>
                </p:cNvSpPr>
                <p:nvPr/>
              </p:nvSpPr>
              <p:spPr bwMode="auto">
                <a:xfrm>
                  <a:off x="47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5" name="Rectangle 481"/>
                <p:cNvSpPr>
                  <a:spLocks noChangeArrowheads="1"/>
                </p:cNvSpPr>
                <p:nvPr/>
              </p:nvSpPr>
              <p:spPr bwMode="auto">
                <a:xfrm>
                  <a:off x="50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6" name="Rectangle 482"/>
                <p:cNvSpPr>
                  <a:spLocks noChangeArrowheads="1"/>
                </p:cNvSpPr>
                <p:nvPr/>
              </p:nvSpPr>
              <p:spPr bwMode="auto">
                <a:xfrm>
                  <a:off x="54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7" name="Rectangle 483"/>
                <p:cNvSpPr>
                  <a:spLocks noChangeArrowheads="1"/>
                </p:cNvSpPr>
                <p:nvPr/>
              </p:nvSpPr>
              <p:spPr bwMode="auto">
                <a:xfrm>
                  <a:off x="578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8" name="Rectangle 484"/>
                <p:cNvSpPr>
                  <a:spLocks noChangeArrowheads="1"/>
                </p:cNvSpPr>
                <p:nvPr/>
              </p:nvSpPr>
              <p:spPr bwMode="auto">
                <a:xfrm>
                  <a:off x="614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09" name="Rectangle 485"/>
                <p:cNvSpPr>
                  <a:spLocks noChangeArrowheads="1"/>
                </p:cNvSpPr>
                <p:nvPr/>
              </p:nvSpPr>
              <p:spPr bwMode="auto">
                <a:xfrm>
                  <a:off x="650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0" name="Rectangle 486"/>
                <p:cNvSpPr>
                  <a:spLocks noChangeArrowheads="1"/>
                </p:cNvSpPr>
                <p:nvPr/>
              </p:nvSpPr>
              <p:spPr bwMode="auto">
                <a:xfrm>
                  <a:off x="686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1" name="Rectangle 487"/>
                <p:cNvSpPr>
                  <a:spLocks noChangeArrowheads="1"/>
                </p:cNvSpPr>
                <p:nvPr/>
              </p:nvSpPr>
              <p:spPr bwMode="auto">
                <a:xfrm>
                  <a:off x="7229" y="1932"/>
                  <a:ext cx="358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2" name="Rectangle 488"/>
                <p:cNvSpPr>
                  <a:spLocks noChangeArrowheads="1"/>
                </p:cNvSpPr>
                <p:nvPr/>
              </p:nvSpPr>
              <p:spPr bwMode="auto">
                <a:xfrm>
                  <a:off x="75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3" name="Rectangle 489"/>
                <p:cNvSpPr>
                  <a:spLocks noChangeArrowheads="1"/>
                </p:cNvSpPr>
                <p:nvPr/>
              </p:nvSpPr>
              <p:spPr bwMode="auto">
                <a:xfrm>
                  <a:off x="7949" y="1932"/>
                  <a:ext cx="360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4" name="Rectangle 490"/>
                <p:cNvSpPr>
                  <a:spLocks noChangeArrowheads="1"/>
                </p:cNvSpPr>
                <p:nvPr/>
              </p:nvSpPr>
              <p:spPr bwMode="auto">
                <a:xfrm>
                  <a:off x="8309" y="1932"/>
                  <a:ext cx="362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5" name="Rectangle 491"/>
                <p:cNvSpPr>
                  <a:spLocks noChangeArrowheads="1"/>
                </p:cNvSpPr>
                <p:nvPr/>
              </p:nvSpPr>
              <p:spPr bwMode="auto">
                <a:xfrm>
                  <a:off x="8669" y="1932"/>
                  <a:ext cx="361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6" name="Rectangle 492"/>
                <p:cNvSpPr>
                  <a:spLocks noChangeArrowheads="1"/>
                </p:cNvSpPr>
                <p:nvPr/>
              </p:nvSpPr>
              <p:spPr bwMode="auto">
                <a:xfrm>
                  <a:off x="902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7" name="Rectangle 493"/>
                <p:cNvSpPr>
                  <a:spLocks noChangeArrowheads="1"/>
                </p:cNvSpPr>
                <p:nvPr/>
              </p:nvSpPr>
              <p:spPr bwMode="auto">
                <a:xfrm>
                  <a:off x="938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8" name="Rectangle 494"/>
                <p:cNvSpPr>
                  <a:spLocks noChangeArrowheads="1"/>
                </p:cNvSpPr>
                <p:nvPr/>
              </p:nvSpPr>
              <p:spPr bwMode="auto">
                <a:xfrm>
                  <a:off x="974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19" name="Rectangle 495"/>
                <p:cNvSpPr>
                  <a:spLocks noChangeArrowheads="1"/>
                </p:cNvSpPr>
                <p:nvPr/>
              </p:nvSpPr>
              <p:spPr bwMode="auto">
                <a:xfrm>
                  <a:off x="1010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0" name="Rectangle 496"/>
                <p:cNvSpPr>
                  <a:spLocks noChangeArrowheads="1"/>
                </p:cNvSpPr>
                <p:nvPr/>
              </p:nvSpPr>
              <p:spPr bwMode="auto">
                <a:xfrm>
                  <a:off x="10469" y="1932"/>
                  <a:ext cx="359" cy="353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1" name="Rectangle 497"/>
                <p:cNvSpPr>
                  <a:spLocks noChangeArrowheads="1"/>
                </p:cNvSpPr>
                <p:nvPr/>
              </p:nvSpPr>
              <p:spPr bwMode="auto">
                <a:xfrm>
                  <a:off x="1101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7222" name="Rectangle 498"/>
                <p:cNvSpPr>
                  <a:spLocks noChangeArrowheads="1"/>
                </p:cNvSpPr>
                <p:nvPr/>
              </p:nvSpPr>
              <p:spPr bwMode="auto">
                <a:xfrm>
                  <a:off x="749" y="1931"/>
                  <a:ext cx="360" cy="355"/>
                </a:xfrm>
                <a:prstGeom prst="rect">
                  <a:avLst/>
                </a:prstGeom>
                <a:solidFill>
                  <a:srgbClr val="FFFFFF"/>
                </a:solidFill>
                <a:ln w="9525">
                  <a:solidFill>
                    <a:srgbClr val="969696"/>
                  </a:solidFill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7176" name="Text Box 499"/>
            <p:cNvSpPr txBox="1">
              <a:spLocks noChangeArrowheads="1"/>
            </p:cNvSpPr>
            <p:nvPr/>
          </p:nvSpPr>
          <p:spPr bwMode="auto">
            <a:xfrm>
              <a:off x="-2" y="709"/>
              <a:ext cx="343" cy="32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r"/>
              <a:endParaRPr lang="ru-RU" sz="1200"/>
            </a:p>
            <a:p>
              <a:pPr algn="r"/>
              <a:r>
                <a:rPr lang="ru-RU" sz="1200"/>
                <a:t>10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r>
                <a:rPr lang="ru-RU" sz="1200"/>
                <a:t>30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r>
                <a:rPr lang="ru-RU" sz="1200"/>
                <a:t>50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r>
                <a:rPr lang="ru-RU" sz="1200"/>
                <a:t>70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r>
                <a:rPr lang="ru-RU" sz="1200"/>
                <a:t>90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r>
                <a:rPr lang="ru-RU" sz="1200"/>
                <a:t>110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endParaRPr lang="ru-RU" sz="800"/>
            </a:p>
            <a:p>
              <a:pPr algn="r"/>
              <a:r>
                <a:rPr lang="ru-RU" sz="1200"/>
                <a:t>130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r>
                <a:rPr lang="ru-RU" sz="1200"/>
                <a:t>150</a:t>
              </a:r>
            </a:p>
            <a:p>
              <a:pPr algn="r"/>
              <a:endParaRPr lang="ru-RU" sz="1200"/>
            </a:p>
            <a:p>
              <a:pPr algn="r"/>
              <a:endParaRPr lang="ru-RU" sz="1200"/>
            </a:p>
            <a:p>
              <a:pPr algn="r"/>
              <a:r>
                <a:rPr lang="ru-RU" sz="1200"/>
                <a:t>170</a:t>
              </a:r>
            </a:p>
          </p:txBody>
        </p:sp>
      </p:grpSp>
      <p:sp>
        <p:nvSpPr>
          <p:cNvPr id="5626" name="Rectangle 506"/>
          <p:cNvSpPr>
            <a:spLocks noChangeArrowheads="1"/>
          </p:cNvSpPr>
          <p:nvPr/>
        </p:nvSpPr>
        <p:spPr bwMode="auto">
          <a:xfrm>
            <a:off x="6300788" y="2565400"/>
            <a:ext cx="1727200" cy="2592388"/>
          </a:xfrm>
          <a:prstGeom prst="rect">
            <a:avLst/>
          </a:prstGeom>
          <a:noFill/>
          <a:ln w="762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27" name="Oval 507"/>
          <p:cNvSpPr>
            <a:spLocks noChangeArrowheads="1"/>
          </p:cNvSpPr>
          <p:nvPr/>
        </p:nvSpPr>
        <p:spPr bwMode="auto">
          <a:xfrm>
            <a:off x="4500562" y="3500438"/>
            <a:ext cx="144462" cy="144462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5628" name="Line 508"/>
          <p:cNvSpPr>
            <a:spLocks noChangeShapeType="1"/>
          </p:cNvSpPr>
          <p:nvPr/>
        </p:nvSpPr>
        <p:spPr bwMode="auto">
          <a:xfrm flipH="1">
            <a:off x="1643042" y="2571744"/>
            <a:ext cx="2643206" cy="1800226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56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5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56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26" grpId="0" animBg="1"/>
      <p:bldP spid="5627" grpId="0" animBg="1"/>
      <p:bldP spid="5628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6" name="Rectangle 4"/>
          <p:cNvSpPr>
            <a:spLocks noChangeArrowheads="1"/>
          </p:cNvSpPr>
          <p:nvPr/>
        </p:nvSpPr>
        <p:spPr bwMode="auto">
          <a:xfrm>
            <a:off x="0" y="280988"/>
            <a:ext cx="8820150" cy="6064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ru-RU" i="1" dirty="0"/>
              <a:t>Задача №1.</a:t>
            </a:r>
            <a:endParaRPr lang="ru-RU" dirty="0"/>
          </a:p>
          <a:p>
            <a:pPr indent="449263" algn="ctr"/>
            <a:r>
              <a:rPr lang="ru-RU" sz="3200" i="1" dirty="0">
                <a:solidFill>
                  <a:srgbClr val="0000FF"/>
                </a:solidFill>
              </a:rPr>
              <a:t>Вывести на экран компьютера треугольник, положение вершин которого определяется парами чисел (200, 10), (300, 100) и (400, 10).</a:t>
            </a:r>
            <a:endParaRPr lang="ru-RU" sz="3200" dirty="0">
              <a:solidFill>
                <a:srgbClr val="0000FF"/>
              </a:solidFill>
            </a:endParaRPr>
          </a:p>
          <a:p>
            <a:pPr indent="449263" algn="ctr"/>
            <a:r>
              <a:rPr lang="ru-RU" sz="3200" b="0" dirty="0"/>
              <a:t>Построим чертеж на бумаге, найдем точки. Запишем программу на компьютере:</a:t>
            </a:r>
          </a:p>
          <a:p>
            <a:pPr indent="449263" algn="ctr"/>
            <a:r>
              <a:rPr lang="ru-RU" i="1" dirty="0"/>
              <a:t>        	</a:t>
            </a:r>
            <a:r>
              <a:rPr lang="en-US" i="1" dirty="0">
                <a:solidFill>
                  <a:srgbClr val="CC0000"/>
                </a:solidFill>
              </a:rPr>
              <a:t>SCREEN 9</a:t>
            </a:r>
            <a:endParaRPr lang="ru-RU" dirty="0">
              <a:solidFill>
                <a:srgbClr val="CC0000"/>
              </a:solidFill>
            </a:endParaRPr>
          </a:p>
          <a:p>
            <a:pPr indent="449263" algn="ctr"/>
            <a:r>
              <a:rPr lang="en-US" i="1" dirty="0">
                <a:solidFill>
                  <a:srgbClr val="CC0000"/>
                </a:solidFill>
              </a:rPr>
              <a:t>LINE (100,50)-(300,100)</a:t>
            </a:r>
            <a:endParaRPr lang="ru-RU" dirty="0">
              <a:solidFill>
                <a:srgbClr val="CC0000"/>
              </a:solidFill>
            </a:endParaRPr>
          </a:p>
          <a:p>
            <a:pPr indent="449263" algn="ctr"/>
            <a:r>
              <a:rPr lang="en-US" i="1" dirty="0">
                <a:solidFill>
                  <a:srgbClr val="CC0000"/>
                </a:solidFill>
              </a:rPr>
              <a:t>LINE – (100,150)</a:t>
            </a:r>
            <a:endParaRPr lang="ru-RU" dirty="0">
              <a:solidFill>
                <a:srgbClr val="CC0000"/>
              </a:solidFill>
            </a:endParaRPr>
          </a:p>
          <a:p>
            <a:pPr indent="449263" algn="ctr"/>
            <a:r>
              <a:rPr lang="en-US" i="1" dirty="0">
                <a:solidFill>
                  <a:srgbClr val="CC0000"/>
                </a:solidFill>
              </a:rPr>
              <a:t>LINE – (100,50)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0" fill="hold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0" fill="hold"/>
                                        <p:tgtEl>
                                          <p:spTgt spid="7475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475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0" fill="hold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0" fill="hold"/>
                                        <p:tgtEl>
                                          <p:spTgt spid="7475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0" fill="hold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0" fill="hold"/>
                                        <p:tgtEl>
                                          <p:spTgt spid="7475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0" fill="hold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0" fill="hold"/>
                                        <p:tgtEl>
                                          <p:spTgt spid="7475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7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0" fill="hold"/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0" fill="hold"/>
                                        <p:tgtEl>
                                          <p:spTgt spid="7475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0" name="Rectangle 4"/>
          <p:cNvSpPr>
            <a:spLocks noChangeArrowheads="1"/>
          </p:cNvSpPr>
          <p:nvPr/>
        </p:nvSpPr>
        <p:spPr bwMode="auto">
          <a:xfrm>
            <a:off x="0" y="333375"/>
            <a:ext cx="9144000" cy="572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49263" algn="ctr"/>
            <a:r>
              <a:rPr lang="en-US" dirty="0"/>
              <a:t>        </a:t>
            </a:r>
            <a:r>
              <a:rPr lang="ru-RU" sz="4400" i="1" dirty="0">
                <a:solidFill>
                  <a:srgbClr val="0000FF"/>
                </a:solidFill>
              </a:rPr>
              <a:t>Задача</a:t>
            </a:r>
            <a:r>
              <a:rPr lang="en-US" sz="4400" i="1" dirty="0">
                <a:solidFill>
                  <a:srgbClr val="0000FF"/>
                </a:solidFill>
              </a:rPr>
              <a:t> №2.</a:t>
            </a:r>
            <a:endParaRPr lang="ru-RU" sz="4400" dirty="0">
              <a:solidFill>
                <a:srgbClr val="0000FF"/>
              </a:solidFill>
            </a:endParaRPr>
          </a:p>
          <a:p>
            <a:pPr indent="449263" algn="ctr"/>
            <a:r>
              <a:rPr lang="ru-RU" sz="4400" i="1" dirty="0">
                <a:solidFill>
                  <a:srgbClr val="0000FF"/>
                </a:solidFill>
              </a:rPr>
              <a:t>Вывести на экран компьютера закрашенный прямоугольник со сторонами, параллельными осям координат. Положение вершин одной из его </a:t>
            </a:r>
            <a:r>
              <a:rPr lang="ru-RU" sz="4400" i="1" dirty="0" err="1">
                <a:solidFill>
                  <a:srgbClr val="0000FF"/>
                </a:solidFill>
              </a:rPr>
              <a:t>диаго-налей</a:t>
            </a:r>
            <a:r>
              <a:rPr lang="ru-RU" sz="4400" i="1" dirty="0">
                <a:solidFill>
                  <a:srgbClr val="0000FF"/>
                </a:solidFill>
              </a:rPr>
              <a:t> определяются парами чисел (10, 70) и (350, 200).</a:t>
            </a:r>
            <a:endParaRPr lang="ru-RU" sz="4400" dirty="0">
              <a:solidFill>
                <a:srgbClr val="0000FF"/>
              </a:solidFill>
            </a:endParaRPr>
          </a:p>
          <a:p>
            <a:pPr indent="449263" algn="ctr" eaLnBrk="0" hangingPunct="0"/>
            <a:endParaRPr lang="ru-RU" sz="1800" b="0" dirty="0">
              <a:solidFill>
                <a:srgbClr val="0000FF"/>
              </a:solidFill>
              <a:latin typeface="Arial" charset="0"/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578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500"/>
                                        <p:tgtEl>
                                          <p:spTgt spid="7578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4" name="Rectangle 4"/>
          <p:cNvSpPr>
            <a:spLocks noChangeArrowheads="1"/>
          </p:cNvSpPr>
          <p:nvPr/>
        </p:nvSpPr>
        <p:spPr bwMode="auto">
          <a:xfrm>
            <a:off x="0" y="557213"/>
            <a:ext cx="8964613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4400" i="1" dirty="0">
                <a:solidFill>
                  <a:srgbClr val="0000FF"/>
                </a:solidFill>
              </a:rPr>
              <a:t>Задача № 3</a:t>
            </a:r>
            <a:endParaRPr lang="ru-RU" sz="4400" dirty="0">
              <a:solidFill>
                <a:srgbClr val="0000FF"/>
              </a:solidFill>
            </a:endParaRPr>
          </a:p>
          <a:p>
            <a:pPr algn="ctr"/>
            <a:r>
              <a:rPr lang="ru-RU" sz="4400" i="1" dirty="0">
                <a:solidFill>
                  <a:srgbClr val="0000FF"/>
                </a:solidFill>
              </a:rPr>
              <a:t>Вывести на экран компьютера окружность, центр которой определяется парой чисел (200,100) , а радиус – числом 90. Закрасить внутреннюю область полученной окружности.</a:t>
            </a:r>
            <a:r>
              <a:rPr lang="ru-RU" dirty="0">
                <a:solidFill>
                  <a:srgbClr val="0000FF"/>
                </a:solidFill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7680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360"/>
                            </p:stCondLst>
                            <p:childTnLst>
                              <p:par>
                                <p:cTn id="11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3" dur="5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4" dur="5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" dur="500"/>
                                        <p:tgtEl>
                                          <p:spTgt spid="7680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8" name="Rectangle 4"/>
          <p:cNvSpPr>
            <a:spLocks noChangeArrowheads="1"/>
          </p:cNvSpPr>
          <p:nvPr/>
        </p:nvSpPr>
        <p:spPr bwMode="auto">
          <a:xfrm>
            <a:off x="0" y="193675"/>
            <a:ext cx="9144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/>
            <a:r>
              <a:rPr lang="ru-RU" sz="2800" dirty="0"/>
              <a:t>Задание на дом:</a:t>
            </a:r>
          </a:p>
          <a:p>
            <a:r>
              <a:rPr lang="ru-RU" sz="2800" i="1" dirty="0"/>
              <a:t>1.Построить чертеж своего рисунка в тетрадях: например, для начала можно нарисовать </a:t>
            </a:r>
            <a:r>
              <a:rPr lang="ru-RU" sz="2800" i="1" dirty="0">
                <a:solidFill>
                  <a:srgbClr val="FF3300"/>
                </a:solidFill>
              </a:rPr>
              <a:t>конверт</a:t>
            </a:r>
            <a:r>
              <a:rPr lang="ru-RU" sz="2800" i="1" dirty="0"/>
              <a:t>, </a:t>
            </a:r>
            <a:r>
              <a:rPr lang="ru-RU" sz="2800" i="1" dirty="0">
                <a:solidFill>
                  <a:srgbClr val="0000FF"/>
                </a:solidFill>
              </a:rPr>
              <a:t>куб,</a:t>
            </a:r>
            <a:r>
              <a:rPr lang="ru-RU" sz="2800" i="1" dirty="0"/>
              <a:t> </a:t>
            </a:r>
            <a:r>
              <a:rPr lang="ru-RU" sz="2800" i="1" dirty="0">
                <a:solidFill>
                  <a:srgbClr val="009900"/>
                </a:solidFill>
              </a:rPr>
              <a:t>пирамиду;</a:t>
            </a:r>
            <a:r>
              <a:rPr lang="ru-RU" sz="2800" i="1" dirty="0"/>
              <a:t> нарисовать </a:t>
            </a:r>
            <a:r>
              <a:rPr lang="ru-RU" sz="2800" i="1" dirty="0">
                <a:solidFill>
                  <a:srgbClr val="CC00FF"/>
                </a:solidFill>
              </a:rPr>
              <a:t>прямоугольники,</a:t>
            </a:r>
            <a:r>
              <a:rPr lang="ru-RU" sz="2800" i="1" dirty="0"/>
              <a:t> расположенные на экране случайным образом; построить </a:t>
            </a:r>
            <a:r>
              <a:rPr lang="ru-RU" sz="2800" i="1" dirty="0">
                <a:solidFill>
                  <a:srgbClr val="0033CC"/>
                </a:solidFill>
              </a:rPr>
              <a:t>многоугольник;</a:t>
            </a:r>
            <a:r>
              <a:rPr lang="ru-RU" sz="2800" i="1" dirty="0"/>
              <a:t> построить </a:t>
            </a:r>
            <a:r>
              <a:rPr lang="ru-RU" sz="2800" i="1" dirty="0">
                <a:solidFill>
                  <a:srgbClr val="FF3300"/>
                </a:solidFill>
              </a:rPr>
              <a:t>Российский флаг</a:t>
            </a:r>
            <a:r>
              <a:rPr lang="ru-RU" sz="2800" i="1" dirty="0"/>
              <a:t> и </a:t>
            </a:r>
            <a:r>
              <a:rPr lang="ru-RU" sz="2800" i="1" dirty="0">
                <a:solidFill>
                  <a:schemeClr val="tx2"/>
                </a:solidFill>
              </a:rPr>
              <a:t>флаг Республики Татарстан</a:t>
            </a:r>
            <a:r>
              <a:rPr lang="ru-RU" sz="2800" i="1" dirty="0"/>
              <a:t> и попробовать написать программу.</a:t>
            </a:r>
            <a:endParaRPr lang="ru-RU" sz="2800" dirty="0"/>
          </a:p>
          <a:p>
            <a:r>
              <a:rPr lang="ru-RU" sz="2800" i="1" dirty="0" smtClean="0"/>
              <a:t>.  </a:t>
            </a:r>
            <a:r>
              <a:rPr lang="ru-RU" sz="2800" i="1" dirty="0"/>
              <a:t>Учить  операторы машинной графики.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78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2000"/>
                                        <p:tgtEl>
                                          <p:spTgt spid="778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778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Прямоугольник 1"/>
          <p:cNvSpPr>
            <a:spLocks noChangeArrowheads="1"/>
          </p:cNvSpPr>
          <p:nvPr/>
        </p:nvSpPr>
        <p:spPr bwMode="auto">
          <a:xfrm>
            <a:off x="2286000" y="1536700"/>
            <a:ext cx="4572000" cy="378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a = 5</a:t>
            </a:r>
            <a:br>
              <a:rPr lang="en-US"/>
            </a:br>
            <a:r>
              <a:rPr lang="en-US"/>
              <a:t>b = 6</a:t>
            </a:r>
            <a:br>
              <a:rPr lang="en-US"/>
            </a:br>
            <a:r>
              <a:rPr lang="en-US"/>
              <a:t>c = a + b</a:t>
            </a:r>
            <a:br>
              <a:rPr lang="en-US"/>
            </a:br>
            <a:r>
              <a:rPr lang="en-US"/>
              <a:t>PRINT "</a:t>
            </a:r>
            <a:r>
              <a:rPr lang="ru-RU"/>
              <a:t>Результат: ", </a:t>
            </a:r>
            <a:r>
              <a:rPr lang="en-US"/>
              <a:t>c</a:t>
            </a:r>
            <a:br>
              <a:rPr lang="en-US"/>
            </a:br>
            <a:r>
              <a:rPr lang="en-US"/>
              <a:t>END</a:t>
            </a:r>
            <a:endParaRPr lang="ru-RU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Прямоугольник 1"/>
          <p:cNvSpPr>
            <a:spLocks noChangeArrowheads="1"/>
          </p:cNvSpPr>
          <p:nvPr/>
        </p:nvSpPr>
        <p:spPr bwMode="auto">
          <a:xfrm>
            <a:off x="2286000" y="571500"/>
            <a:ext cx="542925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800"/>
              <a:t>INPUT "</a:t>
            </a:r>
            <a:r>
              <a:rPr lang="ru-RU" sz="1800"/>
              <a:t>Введите коэффициент </a:t>
            </a:r>
            <a:r>
              <a:rPr lang="en-US" sz="1800"/>
              <a:t>a: ", </a:t>
            </a:r>
            <a:r>
              <a:rPr lang="ru-RU" sz="1800"/>
              <a:t>а</a:t>
            </a:r>
            <a:br>
              <a:rPr lang="ru-RU" sz="1800"/>
            </a:br>
            <a:r>
              <a:rPr lang="en-US" sz="1800"/>
              <a:t>INPUT "</a:t>
            </a:r>
            <a:r>
              <a:rPr lang="ru-RU" sz="1800"/>
              <a:t>Введите коэффициент </a:t>
            </a:r>
            <a:r>
              <a:rPr lang="en-US" sz="1800"/>
              <a:t>b: ", b</a:t>
            </a:r>
            <a:br>
              <a:rPr lang="en-US" sz="1800"/>
            </a:br>
            <a:r>
              <a:rPr lang="en-US" sz="1800"/>
              <a:t>INPUT "</a:t>
            </a:r>
            <a:r>
              <a:rPr lang="ru-RU" sz="1800"/>
              <a:t>Введите коэффициент </a:t>
            </a:r>
            <a:r>
              <a:rPr lang="en-US" sz="1800"/>
              <a:t>c: ", c</a:t>
            </a:r>
            <a:br>
              <a:rPr lang="en-US" sz="1800"/>
            </a:br>
            <a:r>
              <a:rPr lang="en-US" sz="1800"/>
              <a:t>d=b*b-4*a*c</a:t>
            </a:r>
            <a:br>
              <a:rPr lang="en-US" sz="1800"/>
            </a:br>
            <a:r>
              <a:rPr lang="en-US" sz="1800"/>
              <a:t>IF d&lt;0 THEN</a:t>
            </a:r>
            <a:br>
              <a:rPr lang="en-US" sz="1800"/>
            </a:br>
            <a:r>
              <a:rPr lang="en-US" sz="1800"/>
              <a:t>PRINT "</a:t>
            </a:r>
            <a:r>
              <a:rPr lang="ru-RU" sz="1800"/>
              <a:t>Корней нет"</a:t>
            </a:r>
            <a:br>
              <a:rPr lang="ru-RU" sz="1800"/>
            </a:br>
            <a:r>
              <a:rPr lang="en-US" sz="1800"/>
              <a:t>ELSE</a:t>
            </a:r>
            <a:br>
              <a:rPr lang="en-US" sz="1800"/>
            </a:br>
            <a:r>
              <a:rPr lang="en-US" sz="1800"/>
              <a:t>    IF d=0 THEN</a:t>
            </a:r>
            <a:br>
              <a:rPr lang="en-US" sz="1800"/>
            </a:br>
            <a:r>
              <a:rPr lang="en-US" sz="1800"/>
              <a:t>    x=-b/(2*a)</a:t>
            </a:r>
            <a:br>
              <a:rPr lang="en-US" sz="1800"/>
            </a:br>
            <a:r>
              <a:rPr lang="en-US" sz="1800"/>
              <a:t>    PRINT "</a:t>
            </a:r>
            <a:r>
              <a:rPr lang="ru-RU" sz="1800"/>
              <a:t>корень уравнения: ", </a:t>
            </a:r>
            <a:r>
              <a:rPr lang="en-US" sz="1800"/>
              <a:t>x</a:t>
            </a:r>
            <a:br>
              <a:rPr lang="en-US" sz="1800"/>
            </a:br>
            <a:r>
              <a:rPr lang="en-US" sz="1800"/>
              <a:t>    ELSE</a:t>
            </a:r>
            <a:br>
              <a:rPr lang="en-US" sz="1800"/>
            </a:br>
            <a:r>
              <a:rPr lang="en-US" sz="1800"/>
              <a:t>    x1=(-b-SQR(d))/(2*a)</a:t>
            </a:r>
            <a:br>
              <a:rPr lang="en-US" sz="1800"/>
            </a:br>
            <a:r>
              <a:rPr lang="en-US" sz="1800"/>
              <a:t>    x2=(-b+SQR(d))/(2*a)</a:t>
            </a:r>
            <a:br>
              <a:rPr lang="en-US" sz="1800"/>
            </a:br>
            <a:r>
              <a:rPr lang="en-US" sz="1800"/>
              <a:t>    PRINT "</a:t>
            </a:r>
            <a:r>
              <a:rPr lang="ru-RU" sz="1800"/>
              <a:t>корни уравнения: ", </a:t>
            </a:r>
            <a:r>
              <a:rPr lang="en-US" sz="1800"/>
              <a:t>x1, x2</a:t>
            </a:r>
            <a:br>
              <a:rPr lang="en-US" sz="1800"/>
            </a:br>
            <a:r>
              <a:rPr lang="en-US" sz="1800"/>
              <a:t>    END IF</a:t>
            </a:r>
            <a:br>
              <a:rPr lang="en-US" sz="1800"/>
            </a:br>
            <a:r>
              <a:rPr lang="en-US" sz="1800"/>
              <a:t>END IF</a:t>
            </a:r>
            <a:br>
              <a:rPr lang="en-US" sz="1800"/>
            </a:br>
            <a:r>
              <a:rPr lang="en-US" sz="1800"/>
              <a:t>END </a:t>
            </a:r>
            <a:endParaRPr lang="ru-RU" sz="18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Прямоугольник 1"/>
          <p:cNvSpPr>
            <a:spLocks noChangeArrowheads="1"/>
          </p:cNvSpPr>
          <p:nvPr/>
        </p:nvSpPr>
        <p:spPr bwMode="auto">
          <a:xfrm>
            <a:off x="2286000" y="1500188"/>
            <a:ext cx="4572000" cy="3786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/>
              <a:t>FOR I=10 TO 99</a:t>
            </a:r>
            <a:br>
              <a:rPr lang="en-US"/>
            </a:br>
            <a:r>
              <a:rPr lang="en-US"/>
              <a:t>s=s+I</a:t>
            </a:r>
            <a:br>
              <a:rPr lang="en-US"/>
            </a:br>
            <a:r>
              <a:rPr lang="en-US"/>
              <a:t>NEXT</a:t>
            </a:r>
            <a:br>
              <a:rPr lang="en-US"/>
            </a:br>
            <a:r>
              <a:rPr lang="en-US"/>
              <a:t>PRINT "Результат = ",s</a:t>
            </a:r>
            <a:br>
              <a:rPr lang="en-US"/>
            </a:br>
            <a:r>
              <a:rPr lang="en-US"/>
              <a:t>END</a:t>
            </a:r>
            <a:endParaRPr lang="ru-RU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Прямоугольник 1"/>
          <p:cNvSpPr>
            <a:spLocks noChangeArrowheads="1"/>
          </p:cNvSpPr>
          <p:nvPr/>
        </p:nvSpPr>
        <p:spPr bwMode="auto">
          <a:xfrm>
            <a:off x="1714500" y="1143000"/>
            <a:ext cx="6072188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3200"/>
              <a:t>INPUT "</a:t>
            </a:r>
            <a:r>
              <a:rPr lang="ru-RU" sz="3200"/>
              <a:t>Введите а", а</a:t>
            </a:r>
            <a:br>
              <a:rPr lang="ru-RU" sz="3200"/>
            </a:br>
            <a:r>
              <a:rPr lang="en-US" sz="3200"/>
              <a:t>INPUT "</a:t>
            </a:r>
            <a:r>
              <a:rPr lang="ru-RU" sz="3200"/>
              <a:t>Введите </a:t>
            </a:r>
            <a:r>
              <a:rPr lang="en-US" sz="3200"/>
              <a:t>b", b</a:t>
            </a:r>
            <a:br>
              <a:rPr lang="en-US" sz="3200"/>
            </a:br>
            <a:r>
              <a:rPr lang="en-US" sz="3200"/>
              <a:t>c = SQR(2*a*b)/(a+b)</a:t>
            </a:r>
            <a:br>
              <a:rPr lang="en-US" sz="3200"/>
            </a:br>
            <a:endParaRPr lang="ru-RU" sz="3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0" y="0"/>
            <a:ext cx="810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i="1">
                <a:solidFill>
                  <a:srgbClr val="0000FF"/>
                </a:solidFill>
              </a:rPr>
              <a:t>Экранные режимы для адаптера </a:t>
            </a:r>
            <a:r>
              <a:rPr lang="en-US" sz="2400" i="1">
                <a:solidFill>
                  <a:srgbClr val="0000FF"/>
                </a:solidFill>
              </a:rPr>
              <a:t>VGA </a:t>
            </a:r>
            <a:r>
              <a:rPr lang="ru-RU" sz="2400" i="1">
                <a:solidFill>
                  <a:srgbClr val="0000FF"/>
                </a:solidFill>
              </a:rPr>
              <a:t>и</a:t>
            </a:r>
            <a:r>
              <a:rPr lang="en-US" sz="2400" i="1">
                <a:solidFill>
                  <a:srgbClr val="0000FF"/>
                </a:solidFill>
              </a:rPr>
              <a:t> SVGA</a:t>
            </a:r>
            <a:endParaRPr lang="ru-RU" sz="2400" i="1">
              <a:solidFill>
                <a:srgbClr val="0000FF"/>
              </a:solidFill>
            </a:endParaRPr>
          </a:p>
        </p:txBody>
      </p:sp>
      <p:graphicFrame>
        <p:nvGraphicFramePr>
          <p:cNvPr id="5180" name="Group 60"/>
          <p:cNvGraphicFramePr>
            <a:graphicFrameLocks noGrp="1"/>
          </p:cNvGraphicFramePr>
          <p:nvPr/>
        </p:nvGraphicFramePr>
        <p:xfrm>
          <a:off x="1619250" y="692150"/>
          <a:ext cx="6265863" cy="5761040"/>
        </p:xfrm>
        <a:graphic>
          <a:graphicData uri="http://schemas.openxmlformats.org/drawingml/2006/table">
            <a:tbl>
              <a:tblPr/>
              <a:tblGrid>
                <a:gridCol w="1851025"/>
                <a:gridCol w="2208213"/>
                <a:gridCol w="2206625"/>
              </a:tblGrid>
              <a:tr h="7143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</a:rPr>
                        <a:t>Номер режима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</a:rPr>
                        <a:t>Разрешение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folHlink"/>
                          </a:solidFill>
                          <a:effectLst/>
                          <a:latin typeface="Comic Sans MS" pitchFamily="66" charset="0"/>
                        </a:rPr>
                        <a:t>Количество цветов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Текстовый режим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320*200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640*200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320*200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640*200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641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640*350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640*350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3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640*480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640*480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048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320*200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mic Sans MS" pitchFamily="66" charset="0"/>
                        </a:rPr>
                        <a:t>256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51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36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5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0" y="0"/>
            <a:ext cx="8748713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ru-RU" sz="6600" dirty="0" smtClean="0"/>
          </a:p>
          <a:p>
            <a:pPr algn="ctr">
              <a:spcBef>
                <a:spcPct val="50000"/>
              </a:spcBef>
            </a:pPr>
            <a:r>
              <a:rPr lang="ru-RU" sz="6600" dirty="0" smtClean="0"/>
              <a:t>Экранные</a:t>
            </a:r>
            <a:r>
              <a:rPr lang="en-US" sz="6600" dirty="0" smtClean="0"/>
              <a:t> </a:t>
            </a:r>
            <a:r>
              <a:rPr lang="ru-RU" sz="6600" dirty="0"/>
              <a:t>режимы:</a:t>
            </a:r>
            <a:r>
              <a:rPr lang="ru-RU" sz="8000" dirty="0"/>
              <a:t> оператор </a:t>
            </a:r>
            <a:r>
              <a:rPr lang="en-US" sz="8000" dirty="0"/>
              <a:t>       </a:t>
            </a:r>
            <a:r>
              <a:rPr lang="en-US" sz="8000" dirty="0">
                <a:solidFill>
                  <a:srgbClr val="0000FF"/>
                </a:solidFill>
              </a:rPr>
              <a:t>S C R E </a:t>
            </a:r>
            <a:r>
              <a:rPr lang="en-US" sz="8000" dirty="0" err="1">
                <a:solidFill>
                  <a:srgbClr val="0000FF"/>
                </a:solidFill>
              </a:rPr>
              <a:t>E</a:t>
            </a:r>
            <a:r>
              <a:rPr lang="en-US" sz="8000" dirty="0">
                <a:solidFill>
                  <a:srgbClr val="0000FF"/>
                </a:solidFill>
              </a:rPr>
              <a:t> N</a:t>
            </a:r>
            <a:endParaRPr lang="ru-RU" sz="8000" dirty="0">
              <a:solidFill>
                <a:srgbClr val="0000FF"/>
              </a:solidFill>
            </a:endParaRPr>
          </a:p>
        </p:txBody>
      </p:sp>
      <p:sp>
        <p:nvSpPr>
          <p:cNvPr id="10244" name="Text Box 6"/>
          <p:cNvSpPr txBox="1">
            <a:spLocks noChangeArrowheads="1"/>
          </p:cNvSpPr>
          <p:nvPr/>
        </p:nvSpPr>
        <p:spPr bwMode="auto">
          <a:xfrm>
            <a:off x="2139950" y="5938838"/>
            <a:ext cx="5745163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ru-RU" sz="800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0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188913"/>
            <a:ext cx="6870700" cy="555625"/>
          </a:xfrm>
        </p:spPr>
        <p:txBody>
          <a:bodyPr/>
          <a:lstStyle/>
          <a:p>
            <a:pPr eaLnBrk="1" hangingPunct="1"/>
            <a:r>
              <a:rPr lang="ru-RU" sz="3200" b="1" i="1" smtClean="0">
                <a:solidFill>
                  <a:srgbClr val="009900"/>
                </a:solidFill>
              </a:rPr>
              <a:t>Возможные цвета</a:t>
            </a:r>
          </a:p>
        </p:txBody>
      </p:sp>
      <p:graphicFrame>
        <p:nvGraphicFramePr>
          <p:cNvPr id="6522" name="Group 378"/>
          <p:cNvGraphicFramePr>
            <a:graphicFrameLocks noGrp="1"/>
          </p:cNvGraphicFramePr>
          <p:nvPr>
            <p:ph idx="1"/>
          </p:nvPr>
        </p:nvGraphicFramePr>
        <p:xfrm>
          <a:off x="1979613" y="692150"/>
          <a:ext cx="5761037" cy="5976941"/>
        </p:xfrm>
        <a:graphic>
          <a:graphicData uri="http://schemas.openxmlformats.org/drawingml/2006/table">
            <a:tbl>
              <a:tblPr/>
              <a:tblGrid>
                <a:gridCol w="2301875"/>
                <a:gridCol w="3459162"/>
              </a:tblGrid>
              <a:tr h="3905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Номер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FF"/>
                          </a:solidFill>
                          <a:effectLst/>
                          <a:latin typeface="Comic Sans MS" pitchFamily="66" charset="0"/>
                        </a:rPr>
                        <a:t>Цвет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92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Черный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Синий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Зеленый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Голубой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Красный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Фиолетовый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6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Коричневый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Светло-серый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8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Темно-серый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Светло-синий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10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Светло-зеленый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Светло-голубой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44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12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Светло-красный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766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13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Васильковый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Желтый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60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3300"/>
                          </a:solidFill>
                          <a:effectLst/>
                          <a:latin typeface="Comic Sans MS" pitchFamily="66" charset="0"/>
                        </a:rPr>
                        <a:t>Ярко-белый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tx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614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6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6" grpId="0"/>
    </p:bldLst>
  </p:timing>
</p:sld>
</file>

<file path=ppt/theme/theme1.xml><?xml version="1.0" encoding="utf-8"?>
<a:theme xmlns:a="http://schemas.openxmlformats.org/drawingml/2006/main" name="графика в бейсике 9 класс.docx презент1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40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графика в бейсике 9 класс.docx презент1</Template>
  <TotalTime>61</TotalTime>
  <Words>867</Words>
  <Application>Microsoft Office PowerPoint</Application>
  <PresentationFormat>Экран (4:3)</PresentationFormat>
  <Paragraphs>232</Paragraphs>
  <Slides>24</Slides>
  <Notes>21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графика в бейсике 9 класс.docx презент1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Возможные цвета</vt:lpstr>
      <vt:lpstr>Слайд 10</vt:lpstr>
      <vt:lpstr>Графические примитивы:</vt:lpstr>
      <vt:lpstr>Отрезок  Line (X1,Y1)-(X2,Y2),C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>Графика в Бейсике</dc:subject>
  <dc:creator>светлана</dc:creator>
  <cp:lastModifiedBy>Светлана</cp:lastModifiedBy>
  <cp:revision>6</cp:revision>
  <dcterms:created xsi:type="dcterms:W3CDTF">2010-04-27T21:08:40Z</dcterms:created>
  <dcterms:modified xsi:type="dcterms:W3CDTF">2014-04-28T12:29:21Z</dcterms:modified>
</cp:coreProperties>
</file>