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80" r:id="rId4"/>
    <p:sldId id="281" r:id="rId5"/>
    <p:sldId id="282" r:id="rId6"/>
    <p:sldId id="25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9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CB1ACE-D31B-4B7F-9803-DCDE7000EDED}" type="datetimeFigureOut">
              <a:rPr lang="ru-RU" smtClean="0"/>
              <a:pPr/>
              <a:t>02.07.2013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6DFE4-3B21-4C72-A6C4-75C933F38C2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CB1ACE-D31B-4B7F-9803-DCDE7000EDED}" type="datetimeFigureOut">
              <a:rPr lang="ru-RU" smtClean="0"/>
              <a:pPr/>
              <a:t>02.07.2013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6DFE4-3B21-4C72-A6C4-75C933F38C2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CB1ACE-D31B-4B7F-9803-DCDE7000EDED}" type="datetimeFigureOut">
              <a:rPr lang="ru-RU" smtClean="0"/>
              <a:pPr/>
              <a:t>02.07.2013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6DFE4-3B21-4C72-A6C4-75C933F38C2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CB1ACE-D31B-4B7F-9803-DCDE7000EDED}" type="datetimeFigureOut">
              <a:rPr lang="ru-RU" smtClean="0"/>
              <a:pPr/>
              <a:t>02.07.2013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6DFE4-3B21-4C72-A6C4-75C933F38C2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CB1ACE-D31B-4B7F-9803-DCDE7000EDED}" type="datetimeFigureOut">
              <a:rPr lang="ru-RU" smtClean="0"/>
              <a:pPr/>
              <a:t>02.07.2013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6DFE4-3B21-4C72-A6C4-75C933F38C2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CB1ACE-D31B-4B7F-9803-DCDE7000EDED}" type="datetimeFigureOut">
              <a:rPr lang="ru-RU" smtClean="0"/>
              <a:pPr/>
              <a:t>02.07.2013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6DFE4-3B21-4C72-A6C4-75C933F38C2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CB1ACE-D31B-4B7F-9803-DCDE7000EDED}" type="datetimeFigureOut">
              <a:rPr lang="ru-RU" smtClean="0"/>
              <a:pPr/>
              <a:t>02.07.2013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6DFE4-3B21-4C72-A6C4-75C933F38C2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CB1ACE-D31B-4B7F-9803-DCDE7000EDED}" type="datetimeFigureOut">
              <a:rPr lang="ru-RU" smtClean="0"/>
              <a:pPr/>
              <a:t>02.07.2013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6DFE4-3B21-4C72-A6C4-75C933F38C2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CB1ACE-D31B-4B7F-9803-DCDE7000EDED}" type="datetimeFigureOut">
              <a:rPr lang="ru-RU" smtClean="0"/>
              <a:pPr/>
              <a:t>02.07.2013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6DFE4-3B21-4C72-A6C4-75C933F38C2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CB1ACE-D31B-4B7F-9803-DCDE7000EDED}" type="datetimeFigureOut">
              <a:rPr lang="ru-RU" smtClean="0"/>
              <a:pPr/>
              <a:t>02.07.2013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6DFE4-3B21-4C72-A6C4-75C933F38C2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2CB1ACE-D31B-4B7F-9803-DCDE7000EDED}" type="datetimeFigureOut">
              <a:rPr lang="ru-RU" smtClean="0"/>
              <a:pPr/>
              <a:t>02.07.2013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0B6DFE4-3B21-4C72-A6C4-75C933F38C2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  <a:alpha val="57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2CB1ACE-D31B-4B7F-9803-DCDE7000EDED}" type="datetimeFigureOut">
              <a:rPr lang="ru-RU" smtClean="0"/>
              <a:pPr/>
              <a:t>02.07.2013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0B6DFE4-3B21-4C72-A6C4-75C933F38C2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4941168"/>
            <a:ext cx="7643866" cy="1605944"/>
          </a:xfrm>
        </p:spPr>
        <p:txBody>
          <a:bodyPr/>
          <a:lstStyle/>
          <a:p>
            <a:r>
              <a:rPr lang="ru-RU" sz="2800" b="0" dirty="0" smtClean="0"/>
              <a:t>Работа </a:t>
            </a:r>
            <a:r>
              <a:rPr lang="ru-RU" sz="2800" b="0" dirty="0" err="1" smtClean="0"/>
              <a:t>рыженко</a:t>
            </a:r>
            <a:r>
              <a:rPr lang="ru-RU" sz="2800" b="0" dirty="0" smtClean="0"/>
              <a:t> Елены Владимировны, учителя информатики и математики </a:t>
            </a:r>
            <a:br>
              <a:rPr lang="ru-RU" sz="2800" b="0" dirty="0" smtClean="0"/>
            </a:br>
            <a:r>
              <a:rPr lang="ru-RU" sz="2800" b="0" dirty="0" err="1" smtClean="0"/>
              <a:t>мбоу</a:t>
            </a:r>
            <a:r>
              <a:rPr lang="ru-RU" sz="2800" b="0" dirty="0" smtClean="0"/>
              <a:t> г. Астрахани «</a:t>
            </a:r>
            <a:r>
              <a:rPr lang="ru-RU" sz="2800" b="0" dirty="0" err="1" smtClean="0"/>
              <a:t>Сош</a:t>
            </a:r>
            <a:r>
              <a:rPr lang="ru-RU" sz="2800" b="0" dirty="0" smtClean="0"/>
              <a:t> № 64»</a:t>
            </a:r>
            <a:endParaRPr lang="ru-RU" sz="2800" b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714356"/>
            <a:ext cx="7772400" cy="3629044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285728"/>
            <a:ext cx="7286676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Проблемы </a:t>
            </a:r>
          </a:p>
          <a:p>
            <a:pPr algn="ctr"/>
            <a:r>
              <a:rPr lang="ru-RU" sz="4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компьютерной </a:t>
            </a:r>
          </a:p>
          <a:p>
            <a:pPr algn="ctr"/>
            <a:r>
              <a:rPr lang="ru-RU" sz="40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безопасности: тактика</a:t>
            </a:r>
          </a:p>
          <a:p>
            <a:pPr algn="ctr"/>
            <a:r>
              <a:rPr lang="ru-RU" sz="40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и</a:t>
            </a:r>
            <a:r>
              <a:rPr lang="ru-RU" sz="4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контрмеры.</a:t>
            </a:r>
          </a:p>
          <a:p>
            <a:pPr algn="ctr"/>
            <a:endParaRPr lang="ru-RU" sz="40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6" name="Рисунок 17" descr="tempimage117.tiff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2857496"/>
            <a:ext cx="38100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700"/>
                            </p:stCondLst>
                            <p:childTnLst>
                              <p:par>
                                <p:cTn id="2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714348" y="2285992"/>
            <a:ext cx="3857652" cy="41434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Перед тем как начать использование уязвимых мест на внешних уровнях компьютерной защиты, необходимо определить характеристики компьютера, с которым придется работать.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Глава 2. Проникновение в систему.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1800" i="1" dirty="0" smtClean="0">
                <a:solidFill>
                  <a:schemeClr val="bg1"/>
                </a:solidFill>
              </a:rPr>
              <a:t>«И когда обрушается стены…»</a:t>
            </a: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800" i="1" dirty="0" smtClean="0">
                <a:solidFill>
                  <a:schemeClr val="bg1"/>
                </a:solidFill>
              </a:rPr>
              <a:t>  </a:t>
            </a:r>
            <a:r>
              <a:rPr lang="en-US" sz="1800" i="1" dirty="0" smtClean="0">
                <a:solidFill>
                  <a:schemeClr val="bg1"/>
                </a:solidFill>
              </a:rPr>
              <a:t>    </a:t>
            </a:r>
            <a:r>
              <a:rPr lang="ru-RU" sz="1800" i="1" dirty="0" smtClean="0">
                <a:solidFill>
                  <a:schemeClr val="bg1"/>
                </a:solidFill>
              </a:rPr>
              <a:t>  Деф Лепард</a:t>
            </a: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en-US" sz="1800" i="1" dirty="0" smtClean="0">
                <a:solidFill>
                  <a:schemeClr val="bg1"/>
                </a:solidFill>
              </a:rPr>
              <a:t>         </a:t>
            </a:r>
            <a:r>
              <a:rPr lang="ru-RU" sz="1800" i="1" dirty="0" smtClean="0">
                <a:solidFill>
                  <a:schemeClr val="bg1"/>
                </a:solidFill>
              </a:rPr>
              <a:t> исполнитель «тяжелого металла»</a:t>
            </a: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800" i="1" dirty="0" smtClean="0">
                <a:solidFill>
                  <a:schemeClr val="bg1"/>
                </a:solidFill>
              </a:rPr>
              <a:t> «Когда обрушается стены».</a:t>
            </a: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22" descr="tempimage122.tiff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7" y="4114800"/>
            <a:ext cx="3068045" cy="2386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642910" y="1285860"/>
            <a:ext cx="4572032" cy="4572032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sz="2800" b="1" dirty="0" smtClean="0"/>
              <a:t>Тип </a:t>
            </a:r>
            <a:r>
              <a:rPr lang="en-US" sz="2800" b="1" dirty="0" smtClean="0">
                <a:latin typeface="Bell MT" pitchFamily="18" charset="0"/>
              </a:rPr>
              <a:t>Bios</a:t>
            </a:r>
            <a:r>
              <a:rPr lang="ru-RU" sz="2800" b="1" dirty="0" smtClean="0"/>
              <a:t>.</a:t>
            </a:r>
            <a:r>
              <a:rPr lang="ru-RU" sz="2800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/>
              <a:t>Тип операционной системы</a:t>
            </a:r>
            <a:r>
              <a:rPr lang="ru-RU" sz="2800" dirty="0" smtClean="0"/>
              <a:t>. 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/>
              <a:t>Пароль </a:t>
            </a:r>
            <a:r>
              <a:rPr lang="en-US" sz="2800" b="1" dirty="0" smtClean="0">
                <a:latin typeface="Bell MT" pitchFamily="18" charset="0"/>
              </a:rPr>
              <a:t>Bios</a:t>
            </a:r>
            <a:r>
              <a:rPr lang="ru-RU" sz="2800" b="1" dirty="0" smtClean="0"/>
              <a:t>.</a:t>
            </a:r>
            <a:endParaRPr lang="ru-RU" sz="2800" dirty="0" smtClean="0"/>
          </a:p>
          <a:p>
            <a:pPr>
              <a:buFont typeface="Wingdings" pitchFamily="2" charset="2"/>
              <a:buChar char="v"/>
            </a:pPr>
            <a:r>
              <a:rPr lang="ru-RU" sz="2800" b="1" dirty="0" smtClean="0"/>
              <a:t>Запасные пароли. 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/>
              <a:t>Извлечение жесткого диска. 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/>
              <a:t>Обнуление </a:t>
            </a:r>
            <a:r>
              <a:rPr lang="en-US" sz="2800" b="1" dirty="0" smtClean="0">
                <a:latin typeface="Bell MT" pitchFamily="18" charset="0"/>
              </a:rPr>
              <a:t>CMOS</a:t>
            </a:r>
            <a:r>
              <a:rPr lang="ru-RU" sz="2800" b="1" dirty="0" smtClean="0"/>
              <a:t>. 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/>
              <a:t>ЭСКАЛАЦИЯ ПРИВЕЛЕГИЙ.</a:t>
            </a:r>
            <a:endParaRPr lang="ru-RU" sz="2800" dirty="0" smtClean="0"/>
          </a:p>
          <a:p>
            <a:pPr>
              <a:buFont typeface="Wingdings" pitchFamily="2" charset="2"/>
              <a:buChar char="v"/>
            </a:pPr>
            <a:r>
              <a:rPr lang="ru-RU" sz="2800" b="1" dirty="0" smtClean="0"/>
              <a:t>МЕНЕДЖЕР УЧЕТНЫХ ЗАПИСЕЙ В СИСТЕМЕ ЗАЩИТЫ.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Слабые места: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5" name="Рисунок 25" descr="tempimage125.tiff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928670"/>
            <a:ext cx="3071802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100"/>
                            </p:stCondLst>
                            <p:childTnLst>
                              <p:par>
                                <p:cTn id="2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100"/>
                            </p:stCondLst>
                            <p:childTnLst>
                              <p:par>
                                <p:cTn id="27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100"/>
                            </p:stCondLst>
                            <p:childTnLst>
                              <p:par>
                                <p:cTn id="3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100"/>
                            </p:stCondLst>
                            <p:childTnLst>
                              <p:par>
                                <p:cTn id="3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100"/>
                            </p:stCondLst>
                            <p:childTnLst>
                              <p:par>
                                <p:cTn id="4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50"/>
                            </p:stCondLst>
                            <p:childTnLst>
                              <p:par>
                                <p:cTn id="48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050"/>
                            </p:stCondLst>
                            <p:childTnLst>
                              <p:par>
                                <p:cTn id="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7794188" cy="45062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Перед тем как изменять какие-либо настройки операционной системы, убедитесь в том, что для вашей версии </a:t>
            </a:r>
            <a:r>
              <a:rPr lang="en-US" sz="2800" dirty="0" smtClean="0"/>
              <a:t>Windows</a:t>
            </a:r>
            <a:r>
              <a:rPr lang="ru-RU" sz="2800" dirty="0" smtClean="0"/>
              <a:t> установлены все текущие пакеты обновления, включая свежие «заплаты» системы безопасности. Своевременное обновление системы уменьшает шансы злоумышленников на успешное проведение локальных или удаленных атак.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Контрмеры.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714348" y="1928802"/>
            <a:ext cx="3429024" cy="49291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u="sng" dirty="0" smtClean="0"/>
              <a:t>Keylogger</a:t>
            </a:r>
            <a:r>
              <a:rPr lang="ru-RU" sz="2400" u="sng" dirty="0" smtClean="0"/>
              <a:t>, или средство мониторинга клавиатуры,</a:t>
            </a:r>
            <a:r>
              <a:rPr lang="ru-RU" sz="2400" dirty="0" smtClean="0"/>
              <a:t>- это такое программное или аппаратное обеспечение, которое позволяет запоминать последовательность клавиш. 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Глава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. Мониторинг клавиатуры.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800" i="1" dirty="0" smtClean="0">
                <a:solidFill>
                  <a:schemeClr val="bg1"/>
                </a:solidFill>
              </a:rPr>
              <a:t>«Я никогда не печатаю на пишущей машинке, мой друг».</a:t>
            </a: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en-US" sz="1800" i="1" dirty="0" smtClean="0">
                <a:solidFill>
                  <a:schemeClr val="bg1"/>
                </a:solidFill>
              </a:rPr>
              <a:t>The Posies, </a:t>
            </a:r>
            <a:r>
              <a:rPr lang="ru-RU" sz="1800" i="1" dirty="0" smtClean="0">
                <a:solidFill>
                  <a:schemeClr val="bg1"/>
                </a:solidFill>
              </a:rPr>
              <a:t>«</a:t>
            </a:r>
            <a:r>
              <a:rPr lang="en-US" sz="1800" i="1" dirty="0" smtClean="0">
                <a:solidFill>
                  <a:schemeClr val="bg1"/>
                </a:solidFill>
              </a:rPr>
              <a:t>Farewell, Typewriter</a:t>
            </a:r>
            <a:r>
              <a:rPr lang="ru-RU" sz="1800" i="1" dirty="0" smtClean="0">
                <a:solidFill>
                  <a:schemeClr val="bg1"/>
                </a:solidFill>
              </a:rPr>
              <a:t>», </a:t>
            </a:r>
            <a:r>
              <a:rPr lang="en-US" sz="1800" i="1" dirty="0" smtClean="0">
                <a:solidFill>
                  <a:schemeClr val="bg1"/>
                </a:solidFill>
              </a:rPr>
              <a:t>Success.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7" name="Рисунок 28" descr="tempimage128.tiff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3776646"/>
            <a:ext cx="2809868" cy="3081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100"/>
                            </p:stCondLst>
                            <p:childTnLst>
                              <p:par>
                                <p:cTn id="12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4100"/>
                            </p:stCondLst>
                            <p:childTnLst>
                              <p:par>
                                <p:cTn id="1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571472" y="1714488"/>
            <a:ext cx="3714776" cy="3357586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ru-RU" sz="2400" dirty="0" smtClean="0"/>
              <a:t>Узнать пароль;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dirty="0" smtClean="0"/>
              <a:t>Получить конфиденциальную информацию;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dirty="0" smtClean="0"/>
              <a:t>Найти доказательства незаконной деятельности.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7030A0"/>
                </a:solidFill>
              </a:rPr>
              <a:t>Анализируя эту последовательность можно: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4" name="Рисунок 18" descr="tempimage118.tiff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4025900"/>
            <a:ext cx="3810000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500034" y="2000240"/>
            <a:ext cx="4643470" cy="4714908"/>
          </a:xfrm>
        </p:spPr>
        <p:txBody>
          <a:bodyPr>
            <a:normAutofit fontScale="92500"/>
          </a:bodyPr>
          <a:lstStyle/>
          <a:p>
            <a:pPr marL="969264" lvl="1" indent="-514350">
              <a:buFont typeface="+mj-lt"/>
              <a:buAutoNum type="arabicPeriod"/>
            </a:pPr>
            <a:r>
              <a:rPr lang="ru-RU" sz="2800" u="sng" dirty="0" smtClean="0"/>
              <a:t>Локально </a:t>
            </a:r>
            <a:r>
              <a:rPr lang="ru-RU" sz="2800" dirty="0" smtClean="0"/>
              <a:t>– для установки программы </a:t>
            </a:r>
            <a:r>
              <a:rPr lang="en-US" sz="2800" dirty="0" smtClean="0"/>
              <a:t>Keylogger</a:t>
            </a:r>
            <a:r>
              <a:rPr lang="ru-RU" sz="2800" dirty="0" smtClean="0"/>
              <a:t> понадобится 1-5 минут при наличии физического доступа к целевому компьютеру.</a:t>
            </a:r>
            <a:endParaRPr lang="ru-RU" sz="2400" dirty="0" smtClean="0"/>
          </a:p>
          <a:p>
            <a:pPr marL="969264" lvl="1" indent="-514350">
              <a:buFont typeface="+mj-lt"/>
              <a:buAutoNum type="arabicPeriod"/>
            </a:pPr>
            <a:r>
              <a:rPr lang="ru-RU" sz="2800" u="sng" dirty="0" smtClean="0"/>
              <a:t>Удаленно </a:t>
            </a:r>
            <a:r>
              <a:rPr lang="ru-RU" sz="2800" dirty="0" smtClean="0"/>
              <a:t>– можно отослать электронную почту с «троянским конем», содержащую программу </a:t>
            </a:r>
            <a:r>
              <a:rPr lang="en-US" sz="2800" dirty="0" smtClean="0"/>
              <a:t>Keylogger</a:t>
            </a:r>
            <a:r>
              <a:rPr lang="ru-RU" sz="2800" dirty="0" smtClean="0"/>
              <a:t>.</a:t>
            </a:r>
            <a:endParaRPr lang="ru-RU" sz="24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7030A0"/>
                </a:solidFill>
              </a:rPr>
              <a:t>Использовать </a:t>
            </a:r>
            <a:r>
              <a:rPr lang="en-US" sz="3200" dirty="0" smtClean="0">
                <a:solidFill>
                  <a:srgbClr val="7030A0"/>
                </a:solidFill>
              </a:rPr>
              <a:t>Keylogger</a:t>
            </a:r>
            <a:r>
              <a:rPr lang="ru-RU" sz="3200" dirty="0" smtClean="0">
                <a:solidFill>
                  <a:srgbClr val="7030A0"/>
                </a:solidFill>
              </a:rPr>
              <a:t> можно 2-мя способами: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" name="Рисунок 23" descr="tempimage123.tiff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3571876"/>
            <a:ext cx="2595554" cy="2171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642910" y="1214422"/>
            <a:ext cx="5718048" cy="97748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Наилучшая контрмера – обеспечение физической безопасности рабочего места и безопасность в работе с сетью.</a:t>
            </a:r>
          </a:p>
          <a:p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29" descr="tempimage129.tiff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2643182"/>
            <a:ext cx="381000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7651312" cy="50777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Когда заходит речь о защите информации, принимают во внимание два фактора, способных ввести пользователя в заблуждение о надежности защиты данных:</a:t>
            </a:r>
          </a:p>
          <a:p>
            <a:pPr lvl="0">
              <a:buFont typeface="Wingdings" pitchFamily="2" charset="2"/>
              <a:buChar char="ü"/>
            </a:pPr>
            <a:r>
              <a:rPr lang="ru-RU" sz="2400" dirty="0" smtClean="0"/>
              <a:t>использование нестойких алгоритмов шифрования,   которые легко взломать;</a:t>
            </a:r>
          </a:p>
          <a:p>
            <a:pPr lvl="0">
              <a:buFont typeface="Wingdings" pitchFamily="2" charset="2"/>
              <a:buChar char="ü"/>
            </a:pPr>
            <a:r>
              <a:rPr lang="ru-RU" sz="2400" dirty="0" smtClean="0"/>
              <a:t>ненадёжность пароля, который легко угадать,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причём оба фактора тесно взаимосвязаны.	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Глава 4. Взлом защищенных данных.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714348" y="1643050"/>
            <a:ext cx="4936668" cy="4720534"/>
          </a:xfrm>
        </p:spPr>
        <p:txBody>
          <a:bodyPr>
            <a:normAutofit/>
          </a:bodyPr>
          <a:lstStyle/>
          <a:p>
            <a:pPr marL="582930" lvl="0" indent="-514350">
              <a:buFont typeface="+mj-lt"/>
              <a:buAutoNum type="arabicPeriod"/>
            </a:pPr>
            <a:r>
              <a:rPr lang="ru-RU" sz="2400" dirty="0" smtClean="0"/>
              <a:t>Стойкое шифрование.</a:t>
            </a:r>
          </a:p>
          <a:p>
            <a:pPr marL="582930" lvl="0" indent="-514350">
              <a:buFont typeface="+mj-lt"/>
              <a:buAutoNum type="arabicPeriod"/>
            </a:pPr>
            <a:r>
              <a:rPr lang="ru-RU" sz="2400" dirty="0" smtClean="0"/>
              <a:t>Политика паролей.</a:t>
            </a:r>
          </a:p>
          <a:p>
            <a:pPr marL="582930" lvl="0" indent="-514350">
              <a:buFont typeface="+mj-lt"/>
              <a:buAutoNum type="arabicPeriod"/>
            </a:pPr>
            <a:r>
              <a:rPr lang="ru-RU" sz="2400" dirty="0" smtClean="0"/>
              <a:t>Альтернативы паролю.</a:t>
            </a:r>
          </a:p>
          <a:p>
            <a:pPr marL="582930" indent="-514350">
              <a:buFont typeface="+mj-lt"/>
              <a:buAutoNum type="arabicPeriod"/>
            </a:pPr>
            <a:r>
              <a:rPr lang="ru-RU" sz="2400" dirty="0" smtClean="0"/>
              <a:t>Смарт-карты.</a:t>
            </a:r>
          </a:p>
          <a:p>
            <a:pPr marL="582930" indent="-514350">
              <a:buFont typeface="+mj-lt"/>
              <a:buAutoNum type="arabicPeriod"/>
            </a:pPr>
            <a:r>
              <a:rPr lang="ru-RU" sz="2400" dirty="0" smtClean="0"/>
              <a:t>Распознавание символов.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Контрмеры.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" name="Рисунок 10" descr="tempimage110.tiff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1714488"/>
            <a:ext cx="3810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714348" y="1928802"/>
            <a:ext cx="8215370" cy="21431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«Троянский конь» </a:t>
            </a:r>
            <a:r>
              <a:rPr lang="ru-RU" sz="2400" dirty="0" smtClean="0"/>
              <a:t>обозначает внешне безобидное приложение, внутри которого на самом деле спрятан враждебный программный код. Троянский конь может быть в игре, почтовом вложении или даже на веб-странице. 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Глава 5. «Троянские кони»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800" i="1" dirty="0" smtClean="0">
                <a:solidFill>
                  <a:schemeClr val="bg1"/>
                </a:solidFill>
              </a:rPr>
              <a:t>«Я въезжаю в ваш город на большом черном троянском коне»</a:t>
            </a: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en-US" sz="1800" i="1" dirty="0" smtClean="0">
                <a:solidFill>
                  <a:schemeClr val="bg1"/>
                </a:solidFill>
              </a:rPr>
              <a:t>The Cure, </a:t>
            </a:r>
            <a:r>
              <a:rPr lang="ru-RU" sz="1800" i="1" dirty="0" smtClean="0">
                <a:solidFill>
                  <a:schemeClr val="bg1"/>
                </a:solidFill>
              </a:rPr>
              <a:t>«</a:t>
            </a:r>
            <a:r>
              <a:rPr lang="en-US" sz="1800" i="1" dirty="0" smtClean="0">
                <a:solidFill>
                  <a:schemeClr val="bg1"/>
                </a:solidFill>
              </a:rPr>
              <a:t>Club America</a:t>
            </a:r>
            <a:r>
              <a:rPr lang="ru-RU" sz="1800" i="1" dirty="0" smtClean="0">
                <a:solidFill>
                  <a:schemeClr val="bg1"/>
                </a:solidFill>
              </a:rPr>
              <a:t>»</a:t>
            </a:r>
            <a:r>
              <a:rPr lang="en-US" sz="1800" i="1" dirty="0" smtClean="0">
                <a:solidFill>
                  <a:schemeClr val="bg1"/>
                </a:solidFill>
              </a:rPr>
              <a:t>, Wild Mood Swings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25" descr="tempimage125.tiff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4370374"/>
            <a:ext cx="2809868" cy="2487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857224" y="2357430"/>
            <a:ext cx="7358114" cy="20717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Как защитить информацию и дать возможность использовать ее по назначению и вовремя? Решение этого вопроса было и до сих пор остается одной из самых актуальных задач.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Введение.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800" i="1" dirty="0" smtClean="0">
                <a:solidFill>
                  <a:schemeClr val="bg1"/>
                </a:solidFill>
              </a:rPr>
              <a:t>«Информация – это кислород современной эпохи. Она проходит сквозь заборы, обвитые колючей проволокой, и ей нипочем границы, обозначенные высоковольтными проводами».</a:t>
            </a: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800" i="1" dirty="0" smtClean="0">
                <a:solidFill>
                  <a:schemeClr val="bg1"/>
                </a:solidFill>
              </a:rPr>
              <a:t>Рональд Рейган.</a:t>
            </a: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1499769">
            <a:off x="6009499" y="5007682"/>
            <a:ext cx="251581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???</a:t>
            </a:r>
            <a:endParaRPr lang="ru-RU" sz="7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0401619">
            <a:off x="487689" y="5150206"/>
            <a:ext cx="225172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???</a:t>
            </a:r>
            <a:endParaRPr lang="ru-RU" sz="72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14678" y="5143512"/>
            <a:ext cx="257176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???</a:t>
            </a:r>
            <a:endParaRPr lang="ru-RU" sz="72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714348" y="1643050"/>
            <a:ext cx="7786742" cy="492922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 dirty="0" smtClean="0"/>
              <a:t>Приложения, предназначенные для локального доступа к системе. 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/>
              <a:t>Приложения, предназначенные для вредительских действий. 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/>
              <a:t>Приложения, предназначенные для удаленного доступа к системе. 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7030A0"/>
                </a:solidFill>
              </a:rPr>
              <a:t>Троянских коней делят на 3 группы:</a:t>
            </a:r>
            <a:br>
              <a:rPr lang="ru-RU" sz="3200" dirty="0" smtClean="0">
                <a:solidFill>
                  <a:srgbClr val="7030A0"/>
                </a:solidFill>
              </a:rPr>
            </a:br>
            <a:endParaRPr lang="ru-RU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857224" y="2000240"/>
            <a:ext cx="7929618" cy="457203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dirty="0" smtClean="0"/>
              <a:t>Анализ сетевых подключений. 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Использование брандмауэров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Мониторинг сетевого трафика. 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 smtClean="0"/>
              <a:t>Использование мониторов реестра и программ проверки целостности файлов.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 smtClean="0"/>
              <a:t>Использование антивирусного программного обеспечения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Использование  специального ПО для обнаружения троянских коней. 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Контрмеры.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900"/>
                            </p:stCondLst>
                            <p:childTnLst>
                              <p:par>
                                <p:cTn id="2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900"/>
                            </p:stCondLst>
                            <p:childTnLst>
                              <p:par>
                                <p:cTn id="2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900"/>
                            </p:stCondLst>
                            <p:childTnLst>
                              <p:par>
                                <p:cTn id="2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900"/>
                            </p:stCondLst>
                            <p:childTnLst>
                              <p:par>
                                <p:cTn id="3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714348" y="1571612"/>
            <a:ext cx="8215370" cy="21431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Многие люди уделяют внимание исключительно обеспечению сетевой безопасности, напрочь забывая о должных мерах физической безопасности, отсутствие которых позволяет шпионам легко проникать в само здание и похищать конфиденциальную информацию.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Заключение.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1" descr="tempimage11.tiff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929066"/>
            <a:ext cx="3309934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3793660" cy="53634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Первыми линиями обороны на пути шпиона, получившего физический доступ к компьютеру, являются защита при помощи пароля </a:t>
            </a:r>
            <a:r>
              <a:rPr lang="en-US" sz="2400" dirty="0" smtClean="0"/>
              <a:t>BIOS</a:t>
            </a:r>
            <a:r>
              <a:rPr lang="ru-RU" sz="2400" dirty="0" smtClean="0"/>
              <a:t> и авторизация пользователя при входе в систему.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6" name="Рисунок 4" descr="tempimage14.tiff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2786058"/>
            <a:ext cx="3810000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714348" y="1500174"/>
            <a:ext cx="8072494" cy="26432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Информация и доказательства, которые кажутся защищенными, на самом деле не всегда оказываются таковыми. Нестойкие алгоритмы шифрования и ненадежные пароли – верная лазейка для шпиона, стремящегося взломать защищенные данные при помощи различных широко распространенных и простых в использовании утилит.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4" descr="tempimage134.tiff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4357694"/>
            <a:ext cx="2881306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4936668" cy="45776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Троянские кони являются весьма эффективным средством компьютерного шпионажа, в особенности против неосведомленных и неподготовленных лиц. Большинство атак с использованием троянских коней </a:t>
            </a:r>
            <a:r>
              <a:rPr lang="ru-RU" dirty="0" smtClean="0">
                <a:solidFill>
                  <a:schemeClr val="tx1">
                    <a:lumMod val="65000"/>
                  </a:schemeClr>
                </a:solidFill>
              </a:rPr>
              <a:t>осуществляется при помощи вложений электронной почты, веб-страниц либо загружаемых пользователем модифицированных приложений, содержащих код троянского коня, обеспечивающего тайный вход для шпиона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Рисунок 25" descr="tempimage125.tiff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34132" y="4071942"/>
            <a:ext cx="2809868" cy="2487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5077724"/>
          </a:xfrm>
        </p:spPr>
        <p:txBody>
          <a:bodyPr>
            <a:normAutofit fontScale="92500" lnSpcReduction="10000"/>
          </a:bodyPr>
          <a:lstStyle/>
          <a:p>
            <a:pPr marL="582930" lvl="0" indent="-514350">
              <a:buFont typeface="+mj-lt"/>
              <a:buAutoNum type="arabicPeriod"/>
            </a:pPr>
            <a:r>
              <a:rPr lang="ru-RU" dirty="0" smtClean="0"/>
              <a:t>Информатика и ИКТ. Учебник.11 класс. Базовый уровень/Под.ред.проф.Н.В.Макаровой.-СПб.:Питер,2008.</a:t>
            </a:r>
          </a:p>
          <a:p>
            <a:pPr marL="582930" lvl="0" indent="-514350">
              <a:buFont typeface="+mj-lt"/>
              <a:buAutoNum type="arabicPeriod"/>
            </a:pPr>
            <a:r>
              <a:rPr lang="ru-RU" dirty="0" smtClean="0"/>
              <a:t>Угринович Н.Д. Информатика и информационные технологии. Учебник для 10-11 классов.-Москва.:БИНОМ. Лаборатория знаний,2003.</a:t>
            </a:r>
          </a:p>
          <a:p>
            <a:pPr marL="582930" lvl="0" indent="-514350">
              <a:buFont typeface="+mj-lt"/>
              <a:buAutoNum type="arabicPeriod"/>
            </a:pPr>
            <a:r>
              <a:rPr lang="ru-RU" dirty="0" smtClean="0"/>
              <a:t>Макнамара Д. Секреты  компьютерного шпионажа: Тактика и контрмеры. - Москва.:  БИНОМ. Лаборатория знаний.2006.</a:t>
            </a:r>
          </a:p>
          <a:p>
            <a:pPr marL="582930" lvl="0" indent="-514350">
              <a:buFont typeface="+mj-lt"/>
              <a:buAutoNum type="arabicPeriod"/>
            </a:pPr>
            <a:r>
              <a:rPr lang="ru-RU" dirty="0" smtClean="0"/>
              <a:t>Информатика. Учебное пособие для среднего профессионального образования./ Под общ. Ред. И. А. Черноскутовой – СПб. : Питер, 2005.</a:t>
            </a:r>
          </a:p>
          <a:p>
            <a:pPr marL="582930" lvl="0" indent="-514350">
              <a:buFont typeface="+mj-lt"/>
              <a:buAutoNum type="arabicPeriod"/>
            </a:pPr>
            <a:r>
              <a:rPr lang="ru-RU" dirty="0" smtClean="0"/>
              <a:t>Новиков Ю., Черепанов А. Персональные компьютеры: аппаратура, системы, Интернет. Учебный курс. – СПб.: Питер, 2001.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Список использованной литературы.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22202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Совокупность факторов, представляющих опасность для функционирования информационной среды, называют информационными угрозами.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Рисунок 20" descr="tempimage120.tiff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3962400"/>
            <a:ext cx="3810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33091 0.04861 L 0.33091 -0.02361 " pathEditMode="relative" rAng="0" ptsTypes="AA">
                                      <p:cBhvr>
                                        <p:cTn id="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"/>
                                    </p:animMotion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200"/>
                            </p:stCondLst>
                            <p:childTnLst>
                              <p:par>
                                <p:cTn id="1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6651180" cy="19344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Противоправные воздействия на информационную среду могут наносить ущерб интересам человека и общества, поэтому одной из задач информатизации является обеспечение информационной безопасности.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Рисунок 7" descr="tempimage17.tiff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071810"/>
            <a:ext cx="3810000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857224" y="1857364"/>
            <a:ext cx="7358114" cy="2143140"/>
          </a:xfrm>
        </p:spPr>
        <p:txBody>
          <a:bodyPr>
            <a:normAutofit fontScale="92500" lnSpcReduction="20000"/>
          </a:bodyPr>
          <a:lstStyle/>
          <a:p>
            <a:pPr marL="582930" lvl="0" indent="-514350">
              <a:buFont typeface="+mj-lt"/>
              <a:buAutoNum type="arabicPeriod"/>
            </a:pPr>
            <a:r>
              <a:rPr lang="ru-RU" sz="2800" dirty="0" smtClean="0"/>
              <a:t>защита национальных интересов;</a:t>
            </a:r>
          </a:p>
          <a:p>
            <a:pPr marL="582930" lvl="0" indent="-514350">
              <a:buFont typeface="+mj-lt"/>
              <a:buAutoNum type="arabicPeriod"/>
            </a:pPr>
            <a:r>
              <a:rPr lang="ru-RU" sz="2800" dirty="0" smtClean="0"/>
              <a:t>обеспечение человека и общества достоверной и полной информацией;</a:t>
            </a:r>
          </a:p>
          <a:p>
            <a:pPr marL="582930" lvl="0" indent="-514350">
              <a:buFont typeface="+mj-lt"/>
              <a:buAutoNum type="arabicPeriod"/>
            </a:pPr>
            <a:r>
              <a:rPr lang="ru-RU" sz="2800" dirty="0" smtClean="0"/>
              <a:t>правовая защита человека и общества при получении, распространении и использовании информации.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2800" dirty="0" smtClean="0">
                <a:solidFill>
                  <a:srgbClr val="7030A0"/>
                </a:solidFill>
              </a:rPr>
              <a:t>Основными целями обеспечения информационной безопасности общества являются: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Рисунок 19" descr="tempimage119.tiff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4143356"/>
            <a:ext cx="314324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714348" y="2143116"/>
            <a:ext cx="7143800" cy="42148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Тайные проникновения классифицируют как:</a:t>
            </a:r>
          </a:p>
          <a:p>
            <a:pPr lvl="1">
              <a:buFont typeface="Wingdings" pitchFamily="2" charset="2"/>
              <a:buChar char="ü"/>
            </a:pPr>
            <a:r>
              <a:rPr lang="ru-RU" dirty="0" smtClean="0"/>
              <a:t>Физические проникновения – взлом помещения, где мы не имеем права находиться.</a:t>
            </a:r>
          </a:p>
          <a:p>
            <a:pPr lvl="1">
              <a:buFont typeface="Wingdings" pitchFamily="2" charset="2"/>
              <a:buChar char="ü"/>
            </a:pPr>
            <a:r>
              <a:rPr lang="ru-RU" dirty="0" smtClean="0"/>
              <a:t>Сетевые проникновения.</a:t>
            </a:r>
          </a:p>
          <a:p>
            <a:pPr lvl="1">
              <a:buFont typeface="Wingdings" pitchFamily="2" charset="2"/>
              <a:buChar char="ü"/>
            </a:pPr>
            <a:r>
              <a:rPr lang="ru-RU" dirty="0" smtClean="0"/>
              <a:t>Запланированные  проникновения.</a:t>
            </a:r>
          </a:p>
          <a:p>
            <a:pPr lvl="1">
              <a:buFont typeface="Wingdings" pitchFamily="2" charset="2"/>
              <a:buChar char="ü"/>
            </a:pPr>
            <a:r>
              <a:rPr lang="ru-RU" dirty="0" smtClean="0"/>
              <a:t>Случайные проникновения (при благоприятном стечении обстоятельств).</a:t>
            </a:r>
          </a:p>
          <a:p>
            <a:pPr lvl="1">
              <a:buFont typeface="Wingdings" pitchFamily="2" charset="2"/>
              <a:buChar char="ü"/>
            </a:pPr>
            <a:r>
              <a:rPr lang="ru-RU" dirty="0" smtClean="0"/>
              <a:t>Санкционированные правительством проникновения.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750" b="1" dirty="0" smtClean="0">
                <a:solidFill>
                  <a:schemeClr val="tx2">
                    <a:lumMod val="50000"/>
                  </a:schemeClr>
                </a:solidFill>
              </a:rPr>
              <a:t>Глава </a:t>
            </a:r>
            <a:r>
              <a:rPr lang="en-US" sz="2750" b="1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ru-RU" sz="2750" b="1" dirty="0" smtClean="0">
                <a:solidFill>
                  <a:schemeClr val="tx2">
                    <a:lumMod val="50000"/>
                  </a:schemeClr>
                </a:solidFill>
              </a:rPr>
              <a:t>. Тайные проникновения.</a:t>
            </a:r>
            <a:r>
              <a:rPr lang="ru-RU" sz="2750" dirty="0" smtClean="0"/>
              <a:t/>
            </a:r>
            <a:br>
              <a:rPr lang="ru-RU" sz="2750" dirty="0" smtClean="0"/>
            </a:br>
            <a:r>
              <a:rPr lang="ru-RU" sz="2750" dirty="0" smtClean="0"/>
              <a:t>                    </a:t>
            </a:r>
            <a:r>
              <a:rPr lang="ru-RU" sz="2750" i="1" dirty="0" smtClean="0">
                <a:solidFill>
                  <a:schemeClr val="bg1"/>
                </a:solidFill>
              </a:rPr>
              <a:t>«Я работаю по ночам».</a:t>
            </a:r>
            <a:r>
              <a:rPr lang="ru-RU" sz="2750" dirty="0" smtClean="0">
                <a:solidFill>
                  <a:schemeClr val="bg1"/>
                </a:solidFill>
              </a:rPr>
              <a:t/>
            </a:r>
            <a:br>
              <a:rPr lang="ru-RU" sz="2750" dirty="0" smtClean="0">
                <a:solidFill>
                  <a:schemeClr val="bg1"/>
                </a:solidFill>
              </a:rPr>
            </a:br>
            <a:r>
              <a:rPr lang="ru-RU" sz="2750" dirty="0" smtClean="0">
                <a:solidFill>
                  <a:schemeClr val="bg1"/>
                </a:solidFill>
              </a:rPr>
              <a:t>                               </a:t>
            </a:r>
            <a:r>
              <a:rPr lang="ru-RU" sz="2750" i="1" dirty="0" smtClean="0">
                <a:solidFill>
                  <a:schemeClr val="bg1"/>
                </a:solidFill>
              </a:rPr>
              <a:t>Агент ФБР.</a:t>
            </a:r>
            <a:r>
              <a:rPr lang="ru-RU" sz="2750" dirty="0" smtClean="0">
                <a:solidFill>
                  <a:schemeClr val="bg1"/>
                </a:solidFill>
              </a:rPr>
              <a:t/>
            </a:r>
            <a:br>
              <a:rPr lang="ru-RU" sz="2750" dirty="0" smtClean="0">
                <a:solidFill>
                  <a:schemeClr val="bg1"/>
                </a:solidFill>
              </a:rPr>
            </a:br>
            <a:endParaRPr lang="ru-RU" sz="275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100"/>
                            </p:stCondLst>
                            <p:childTnLst>
                              <p:par>
                                <p:cTn id="3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785786" y="3500438"/>
            <a:ext cx="6715172" cy="30003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Одна из главных ошибок состоит в поддержке сетевых мер защиты информации при отсутствии должных мер безопасности против физического проникновения.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Контрмеры.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7" name="Рисунок 26" descr="tempimage126.tiff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428604"/>
            <a:ext cx="3381372" cy="25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900"/>
                            </p:stCondLst>
                            <p:childTnLst>
                              <p:par>
                                <p:cTn id="1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9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785786" y="2000240"/>
            <a:ext cx="7286676" cy="4071966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dirty="0" smtClean="0"/>
              <a:t>Контроль доступа различных лиц (пропуска, жетоны, биометрические сканеры).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/>
              <a:t>Электронные системы безопасности (датчики перемещения, электромагнитные детекторы, детекторы давления).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/>
              <a:t>Архитектурные особенности здания (бронированные двери, продуманная прокладка кабелей, узкие вентиляционные каналы и т.д.).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/>
              <a:t>Охранники.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/>
              <a:t>Освещение.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/>
              <a:t>Замки.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/>
              <a:t>Защитные барьеры.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7030A0"/>
                </a:solidFill>
              </a:rPr>
              <a:t>Меры физической безопасности можно разделить на: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940"/>
                            </p:stCondLst>
                            <p:childTnLst>
                              <p:par>
                                <p:cTn id="3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940"/>
                            </p:stCondLst>
                            <p:childTnLst>
                              <p:par>
                                <p:cTn id="4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3507908" cy="50062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u="sng" dirty="0" smtClean="0"/>
              <a:t>Политика безопасности </a:t>
            </a:r>
            <a:r>
              <a:rPr lang="ru-RU" sz="2800" dirty="0" smtClean="0"/>
              <a:t>– четкий, структурированный и исчерпывающий набор правил и практических мер, связанных с защитой информации.</a:t>
            </a:r>
          </a:p>
          <a:p>
            <a:pPr>
              <a:buNone/>
            </a:pP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Рисунок 35" descr="tempimage135.tiff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643182"/>
            <a:ext cx="3810000" cy="364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</TotalTime>
  <Words>911</Words>
  <Application>Microsoft Office PowerPoint</Application>
  <PresentationFormat>Экран (4:3)</PresentationFormat>
  <Paragraphs>100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Метро</vt:lpstr>
      <vt:lpstr>Работа рыженко Елены Владимировны, учителя информатики и математики  мбоу г. Астрахани «Сош № 64»</vt:lpstr>
      <vt:lpstr>Введение. «Информация – это кислород современной эпохи. Она проходит сквозь заборы, обвитые колючей проволокой, и ей нипочем границы, обозначенные высоковольтными проводами». Рональд Рейган. </vt:lpstr>
      <vt:lpstr> </vt:lpstr>
      <vt:lpstr> </vt:lpstr>
      <vt:lpstr> Основными целями обеспечения информационной безопасности общества являются: </vt:lpstr>
      <vt:lpstr>Глава 1. Тайные проникновения.                     «Я работаю по ночам».                                Агент ФБР. </vt:lpstr>
      <vt:lpstr>Контрмеры.</vt:lpstr>
      <vt:lpstr>Меры физической безопасности можно разделить на: </vt:lpstr>
      <vt:lpstr> </vt:lpstr>
      <vt:lpstr>Глава 2. Проникновение в систему.  «И когда обрушается стены…»         Деф Лепард           исполнитель «тяжелого металла»  «Когда обрушается стены».   </vt:lpstr>
      <vt:lpstr>Слабые места:</vt:lpstr>
      <vt:lpstr>Контрмеры.</vt:lpstr>
      <vt:lpstr>Глава 3. Мониторинг клавиатуры. «Я никогда не печатаю на пишущей машинке, мой друг». The Posies, «Farewell, Typewriter», Success. </vt:lpstr>
      <vt:lpstr>Анализируя эту последовательность можно: </vt:lpstr>
      <vt:lpstr>Использовать Keylogger можно 2-мя способами: </vt:lpstr>
      <vt:lpstr> </vt:lpstr>
      <vt:lpstr>Глава 4. Взлом защищенных данных. </vt:lpstr>
      <vt:lpstr>Контрмеры.</vt:lpstr>
      <vt:lpstr>Глава 5. «Троянские кони» «Я въезжаю в ваш город на большом черном троянском коне» The Cure, «Club America», Wild Mood Swings </vt:lpstr>
      <vt:lpstr>Троянских коней делят на 3 группы: </vt:lpstr>
      <vt:lpstr>Контрмеры. </vt:lpstr>
      <vt:lpstr>Заключение. </vt:lpstr>
      <vt:lpstr> </vt:lpstr>
      <vt:lpstr> </vt:lpstr>
      <vt:lpstr> </vt:lpstr>
      <vt:lpstr>Список использованной литературы.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Выполнила: Горькова Юлия Дмитриевна 11 «Б» класс СОШ №64.</dc:title>
  <dc:creator>User</dc:creator>
  <cp:lastModifiedBy>school</cp:lastModifiedBy>
  <cp:revision>35</cp:revision>
  <dcterms:created xsi:type="dcterms:W3CDTF">2009-04-02T04:47:04Z</dcterms:created>
  <dcterms:modified xsi:type="dcterms:W3CDTF">2013-07-02T11:33:58Z</dcterms:modified>
</cp:coreProperties>
</file>