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3" r:id="rId8"/>
    <p:sldId id="274" r:id="rId9"/>
    <p:sldId id="275" r:id="rId10"/>
    <p:sldId id="271" r:id="rId11"/>
    <p:sldId id="261" r:id="rId12"/>
    <p:sldId id="262" r:id="rId13"/>
    <p:sldId id="264" r:id="rId14"/>
    <p:sldId id="266" r:id="rId15"/>
    <p:sldId id="268" r:id="rId16"/>
    <p:sldId id="269" r:id="rId17"/>
    <p:sldId id="270" r:id="rId18"/>
    <p:sldId id="276" r:id="rId19"/>
    <p:sldId id="272" r:id="rId20"/>
    <p:sldId id="265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9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5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4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11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0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2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11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99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1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67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6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smtClean="0"/>
            </a:lvl1pPr>
          </a:lstStyle>
          <a:p>
            <a:fld id="{5CDAE0AC-CB95-4F33-804E-99197D95DE62}" type="datetimeFigureOut">
              <a:rPr lang="ru-RU" smtClean="0"/>
              <a:t>22.06.2013</a:t>
            </a:fld>
            <a:endParaRPr lang="ru-RU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endParaRPr lang="ru-RU"/>
          </a:p>
        </p:txBody>
      </p:sp>
      <p:sp>
        <p:nvSpPr>
          <p:cNvPr id="481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fld id="{1FD88563-E06E-4BFF-978B-22C69035C7E1}" type="slidenum">
              <a:rPr lang="ru-RU" smtClean="0"/>
              <a:t>‹#›</a:t>
            </a:fld>
            <a:endParaRPr lang="ru-RU"/>
          </a:p>
        </p:txBody>
      </p:sp>
      <p:sp>
        <p:nvSpPr>
          <p:cNvPr id="48137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8138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DTN" TargetMode="External"/><Relationship Id="rId3" Type="http://schemas.openxmlformats.org/officeDocument/2006/relationships/hyperlink" Target="http://ru.wikipedia.org/wiki/%D0%93%D0%B8%D0%BF%D0%B5%D1%80%D1%82%D0%B5%D0%BA%D1%81%D1%82" TargetMode="External"/><Relationship Id="rId7" Type="http://schemas.openxmlformats.org/officeDocument/2006/relationships/hyperlink" Target="http://ru.wikipedia.org/wiki/Telnet" TargetMode="External"/><Relationship Id="rId2" Type="http://schemas.openxmlformats.org/officeDocument/2006/relationships/hyperlink" Target="http://ru.wikipedia.org/wiki/HTT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SMTP" TargetMode="External"/><Relationship Id="rId5" Type="http://schemas.openxmlformats.org/officeDocument/2006/relationships/hyperlink" Target="http://ru.wikipedia.org/wiki/POP" TargetMode="External"/><Relationship Id="rId4" Type="http://schemas.openxmlformats.org/officeDocument/2006/relationships/hyperlink" Target="http://ru.wikipedia.org/wiki/FTP" TargetMode="External"/><Relationship Id="rId9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C%D0%BF%D1%8C%D1%8E%D1%82%D0%B5%D1%80%D0%BD%D0%B0%D1%8F_%D1%81%D0%B5%D1%82%D1%8C" TargetMode="External"/><Relationship Id="rId7" Type="http://schemas.openxmlformats.org/officeDocument/2006/relationships/image" Target="../media/image28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1%D0%B5%D1%80%D0%B2%D0%B5%D1%80_(%D0%BF%D1%80%D0%B8%D0%BB%D0%BE%D0%B6%D0%B5%D0%BD%D0%B8%D0%B5)" TargetMode="External"/><Relationship Id="rId5" Type="http://schemas.openxmlformats.org/officeDocument/2006/relationships/hyperlink" Target="http://ru.wikipedia.org/wiki/%D0%9D%D1%8C%D1%8E%D1%81%D0%B3%D1%80%D1%83%D0%BF%D0%BF%D0%B0" TargetMode="External"/><Relationship Id="rId4" Type="http://schemas.openxmlformats.org/officeDocument/2006/relationships/hyperlink" Target="http://ru.wikipedia.org/wiki/%D0%A4%D0%B0%D0%B9%D0%BB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" TargetMode="External"/><Relationship Id="rId3" Type="http://schemas.openxmlformats.org/officeDocument/2006/relationships/hyperlink" Target="http://ru.wikipedia.org/wiki/Usenet" TargetMode="External"/><Relationship Id="rId7" Type="http://schemas.openxmlformats.org/officeDocument/2006/relationships/hyperlink" Target="http://lib.ru/INTERMET/gagin2.txt" TargetMode="External"/><Relationship Id="rId2" Type="http://schemas.openxmlformats.org/officeDocument/2006/relationships/hyperlink" Target="http://ru.wikipedia.org/wiki/%C8%ED%F2%E5%F0%ED%E5%F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ssons-tva.info/edu/e-inf3/m3t2_2.html" TargetMode="External"/><Relationship Id="rId5" Type="http://schemas.openxmlformats.org/officeDocument/2006/relationships/hyperlink" Target="http://ru.wikipedia.org/wiki/%C1%F0%E0%F3%E7%E5%F0" TargetMode="External"/><Relationship Id="rId4" Type="http://schemas.openxmlformats.org/officeDocument/2006/relationships/hyperlink" Target="http://ru.wikipedia.org/wiki/Fido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ru.wikipedia.org/wiki/%D0%9A%D0%BE%D0%BC%D0%BF%D1%8C%D1%8E%D1%82%D0%B5%D1%80%D0%BD%D0%B0%D1%8F_%D1%81%D0%B5%D1%82%D1%8C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FidoNet" TargetMode="External"/><Relationship Id="rId2" Type="http://schemas.openxmlformats.org/officeDocument/2006/relationships/hyperlink" Target="http://ru.wikipedia.org/wiki/Internet" TargetMode="External"/><Relationship Id="rId1" Type="http://schemas.openxmlformats.org/officeDocument/2006/relationships/slideLayout" Target="../slideLayouts/slideLayout4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ru.wikipedia.org/wiki/%D0%92%D0%B5%D0%B1-%D1%81%D0%B0%D0%B9%D1%82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ru.wikipedia.org/wiki/%D0%9F%D1%80%D0%BE%D0%B3%D1%80%D0%B0%D0%BC%D0%BC%D0%BD%D0%BE%D0%B5_%D0%BE%D0%B1%D0%B5%D1%81%D0%BF%D0%B5%D1%87%D0%B5%D0%BD%D0%B8%D0%B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ru.wikipedia.org/wiki/FTP" TargetMode="External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149080"/>
            <a:ext cx="6750496" cy="1337320"/>
          </a:xfrm>
        </p:spPr>
        <p:txBody>
          <a:bodyPr/>
          <a:lstStyle/>
          <a:p>
            <a:pPr algn="r"/>
            <a:r>
              <a:rPr lang="ru-RU" sz="2000" smtClean="0"/>
              <a:t>Рыженко Елена Владимировна,</a:t>
            </a:r>
            <a:endParaRPr lang="ru-RU" sz="2000" dirty="0" smtClean="0"/>
          </a:p>
          <a:p>
            <a:pPr algn="r"/>
            <a:r>
              <a:rPr lang="ru-RU" sz="2000" dirty="0" smtClean="0"/>
              <a:t>учитель информатики и математики </a:t>
            </a:r>
          </a:p>
          <a:p>
            <a:pPr algn="r"/>
            <a:r>
              <a:rPr lang="ru-RU" sz="2000" dirty="0" smtClean="0"/>
              <a:t>МБОУ г. Астрахани « СОШ № 64» 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Глобальные компьютерные 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0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29319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настраиваемая 2">
            <a:hlinkClick r:id="rId3" action="ppaction://hlinksldjump" highlightClick="1"/>
          </p:cNvPr>
          <p:cNvSpPr/>
          <p:nvPr/>
        </p:nvSpPr>
        <p:spPr bwMode="auto">
          <a:xfrm>
            <a:off x="6516216" y="6381328"/>
            <a:ext cx="2304256" cy="36004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33249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325" y="260648"/>
            <a:ext cx="7661275" cy="5835352"/>
          </a:xfrm>
        </p:spPr>
        <p:txBody>
          <a:bodyPr/>
          <a:lstStyle/>
          <a:p>
            <a:r>
              <a:rPr lang="ru-RU" dirty="0"/>
              <a:t>В компьютерных сетях абоненты могут использовать различные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марки </a:t>
            </a:r>
            <a:r>
              <a:rPr lang="ru-RU" dirty="0"/>
              <a:t>компьютеров, типы модемов, линии связи, коммуникационные программы. Чтобы все это оборудование работало согласованно, работа сетей подчиняется специальным техническим соглашениям, которые называются протоколами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4900" y="4877288"/>
            <a:ext cx="361950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31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Протоколы работы сети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— это стандарты, определяющие формы представления и способы пересылки сообщений, процедуры их интерпретации, правила совместной работы различного оборудования.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8264" y="4438018"/>
            <a:ext cx="2195736" cy="236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09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Наиболее известные протоколы, используемые в сети Интернет: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325" y="1981200"/>
            <a:ext cx="7661275" cy="4688160"/>
          </a:xfrm>
        </p:spPr>
        <p:txBody>
          <a:bodyPr/>
          <a:lstStyle/>
          <a:p>
            <a:r>
              <a:rPr lang="ru-RU" sz="1800" dirty="0" smtClean="0">
                <a:hlinkClick r:id="rId2" tooltip="HTTP"/>
              </a:rPr>
              <a:t>HTTP</a:t>
            </a:r>
            <a:r>
              <a:rPr lang="ru-RU" sz="1800" dirty="0"/>
              <a:t> (</a:t>
            </a:r>
            <a:r>
              <a:rPr lang="ru-RU" sz="1800" dirty="0" err="1"/>
              <a:t>Hyper</a:t>
            </a:r>
            <a:r>
              <a:rPr lang="ru-RU" sz="1800" dirty="0"/>
              <a:t> </a:t>
            </a:r>
            <a:r>
              <a:rPr lang="ru-RU" sz="1800" dirty="0" err="1"/>
              <a:t>Text</a:t>
            </a:r>
            <a:r>
              <a:rPr lang="ru-RU" sz="1800" dirty="0"/>
              <a:t> </a:t>
            </a:r>
            <a:r>
              <a:rPr lang="ru-RU" sz="1800" dirty="0" err="1"/>
              <a:t>Transfer</a:t>
            </a:r>
            <a:r>
              <a:rPr lang="ru-RU" sz="1800" dirty="0"/>
              <a:t> </a:t>
            </a:r>
            <a:r>
              <a:rPr lang="ru-RU" sz="1800" dirty="0" err="1"/>
              <a:t>Protocol</a:t>
            </a:r>
            <a:r>
              <a:rPr lang="ru-RU" sz="1800" dirty="0"/>
              <a:t>) — это протокол передачи </a:t>
            </a:r>
            <a:r>
              <a:rPr lang="ru-RU" sz="1800" dirty="0">
                <a:hlinkClick r:id="rId3" tooltip="Гипертекст"/>
              </a:rPr>
              <a:t>гипертекста</a:t>
            </a:r>
            <a:r>
              <a:rPr lang="ru-RU" sz="1800" dirty="0"/>
              <a:t>. Протокол HTTP используется при пересылке </a:t>
            </a:r>
            <a:r>
              <a:rPr lang="ru-RU" sz="1800" dirty="0" err="1"/>
              <a:t>Web</a:t>
            </a:r>
            <a:r>
              <a:rPr lang="ru-RU" sz="1800" dirty="0"/>
              <a:t>-страниц с одного компьютера на другой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 </a:t>
            </a:r>
            <a:r>
              <a:rPr lang="ru-RU" sz="1800" u="sng" dirty="0">
                <a:solidFill>
                  <a:srgbClr val="0070C0"/>
                </a:solidFill>
              </a:rPr>
              <a:t>TCP </a:t>
            </a:r>
            <a:r>
              <a:rPr lang="ru-RU" sz="1800" dirty="0"/>
              <a:t>(</a:t>
            </a:r>
            <a:r>
              <a:rPr lang="ru-RU" sz="1800" dirty="0" err="1"/>
              <a:t>Transmission</a:t>
            </a:r>
            <a:r>
              <a:rPr lang="ru-RU" sz="1800" dirty="0"/>
              <a:t> </a:t>
            </a:r>
            <a:r>
              <a:rPr lang="ru-RU" sz="1800" dirty="0" err="1"/>
              <a:t>Control</a:t>
            </a:r>
            <a:r>
              <a:rPr lang="ru-RU" sz="1800" dirty="0"/>
              <a:t> </a:t>
            </a:r>
            <a:r>
              <a:rPr lang="ru-RU" sz="1800" dirty="0" err="1"/>
              <a:t>Protocol</a:t>
            </a:r>
            <a:r>
              <a:rPr lang="ru-RU" sz="1800" dirty="0"/>
              <a:t>) - TCP/IP-протокол для гарантированной доставки данных, разбитых на последовательность фрагментов;</a:t>
            </a:r>
          </a:p>
          <a:p>
            <a:r>
              <a:rPr lang="ru-RU" sz="1800" dirty="0">
                <a:hlinkClick r:id="rId4" tooltip="FTP"/>
              </a:rPr>
              <a:t>FTP</a:t>
            </a:r>
            <a:r>
              <a:rPr lang="ru-RU" sz="1800" dirty="0"/>
              <a:t> (</a:t>
            </a:r>
            <a:r>
              <a:rPr lang="ru-RU" sz="1800" dirty="0" err="1"/>
              <a:t>File</a:t>
            </a:r>
            <a:r>
              <a:rPr lang="ru-RU" sz="1800" dirty="0"/>
              <a:t> </a:t>
            </a:r>
            <a:r>
              <a:rPr lang="ru-RU" sz="1800" dirty="0" err="1"/>
              <a:t>Transfer</a:t>
            </a:r>
            <a:r>
              <a:rPr lang="ru-RU" sz="1800" dirty="0"/>
              <a:t> </a:t>
            </a:r>
            <a:r>
              <a:rPr lang="ru-RU" sz="1800" dirty="0" err="1"/>
              <a:t>Protocol</a:t>
            </a:r>
            <a:r>
              <a:rPr lang="ru-RU" sz="1800" dirty="0"/>
              <a:t>) — это протокол передачи файлов со специального файлового сервера на компьютер пользователя. </a:t>
            </a:r>
            <a:endParaRPr lang="ru-RU" sz="1800" dirty="0" smtClean="0"/>
          </a:p>
          <a:p>
            <a:r>
              <a:rPr lang="ru-RU" sz="1800" dirty="0" smtClean="0">
                <a:hlinkClick r:id="rId5" tooltip="POP"/>
              </a:rPr>
              <a:t>POP</a:t>
            </a:r>
            <a:r>
              <a:rPr lang="ru-RU" sz="1800" dirty="0"/>
              <a:t> (</a:t>
            </a:r>
            <a:r>
              <a:rPr lang="ru-RU" sz="1800" dirty="0" err="1"/>
              <a:t>Post</a:t>
            </a:r>
            <a:r>
              <a:rPr lang="ru-RU" sz="1800" dirty="0"/>
              <a:t> </a:t>
            </a:r>
            <a:r>
              <a:rPr lang="ru-RU" sz="1800" dirty="0" err="1"/>
              <a:t>Office</a:t>
            </a:r>
            <a:r>
              <a:rPr lang="ru-RU" sz="1800" dirty="0"/>
              <a:t> </a:t>
            </a:r>
            <a:r>
              <a:rPr lang="ru-RU" sz="1800" dirty="0" err="1"/>
              <a:t>Protocol</a:t>
            </a:r>
            <a:r>
              <a:rPr lang="ru-RU" sz="1800" dirty="0"/>
              <a:t>) — это стандартный протокол почтового соединения. </a:t>
            </a:r>
            <a:endParaRPr lang="ru-RU" sz="1800" dirty="0" smtClean="0"/>
          </a:p>
          <a:p>
            <a:r>
              <a:rPr lang="ru-RU" sz="1800" dirty="0" smtClean="0">
                <a:hlinkClick r:id="rId6" tooltip="SMTP"/>
              </a:rPr>
              <a:t>SMTP</a:t>
            </a:r>
            <a:r>
              <a:rPr lang="ru-RU" sz="1800" dirty="0"/>
              <a:t> (</a:t>
            </a:r>
            <a:r>
              <a:rPr lang="ru-RU" sz="1800" dirty="0" err="1"/>
              <a:t>Simple</a:t>
            </a:r>
            <a:r>
              <a:rPr lang="ru-RU" sz="1800" dirty="0"/>
              <a:t> </a:t>
            </a:r>
            <a:r>
              <a:rPr lang="ru-RU" sz="1800" dirty="0" err="1"/>
              <a:t>Mail</a:t>
            </a:r>
            <a:r>
              <a:rPr lang="ru-RU" sz="1800" dirty="0"/>
              <a:t> </a:t>
            </a:r>
            <a:r>
              <a:rPr lang="ru-RU" sz="1800" dirty="0" err="1"/>
              <a:t>Transfer</a:t>
            </a:r>
            <a:r>
              <a:rPr lang="ru-RU" sz="1800" dirty="0"/>
              <a:t> </a:t>
            </a:r>
            <a:r>
              <a:rPr lang="ru-RU" sz="1800" dirty="0" err="1"/>
              <a:t>Protocol</a:t>
            </a:r>
            <a:r>
              <a:rPr lang="ru-RU" sz="1800" dirty="0"/>
              <a:t>) — протокол, который задает набор правил для передачи почты. </a:t>
            </a:r>
            <a:endParaRPr lang="ru-RU" sz="1800" dirty="0" smtClean="0"/>
          </a:p>
          <a:p>
            <a:r>
              <a:rPr lang="ru-RU" sz="1800" dirty="0" err="1" smtClean="0">
                <a:hlinkClick r:id="rId7" tooltip="Telnet"/>
              </a:rPr>
              <a:t>telnet</a:t>
            </a:r>
            <a:r>
              <a:rPr lang="ru-RU" sz="1800" dirty="0"/>
              <a:t> — это протокол удаленного доступа. </a:t>
            </a:r>
            <a:endParaRPr lang="ru-RU" sz="1800" dirty="0" smtClean="0"/>
          </a:p>
          <a:p>
            <a:r>
              <a:rPr lang="ru-RU" sz="1800" dirty="0" smtClean="0">
                <a:hlinkClick r:id="rId8" tooltip="DTN"/>
              </a:rPr>
              <a:t>DTN</a:t>
            </a:r>
            <a:r>
              <a:rPr lang="ru-RU" sz="1800" dirty="0"/>
              <a:t> — протокол, предназначенный для обеспечения сверхдальней космической связи.</a:t>
            </a:r>
          </a:p>
          <a:p>
            <a:endParaRPr lang="ru-RU" dirty="0"/>
          </a:p>
        </p:txBody>
      </p:sp>
      <p:sp>
        <p:nvSpPr>
          <p:cNvPr id="4" name="Управляющая кнопка: настраиваемая 3">
            <a:hlinkClick r:id="rId9" action="ppaction://hlinksldjump" highlightClick="1"/>
          </p:cNvPr>
          <p:cNvSpPr/>
          <p:nvPr/>
        </p:nvSpPr>
        <p:spPr bwMode="auto">
          <a:xfrm>
            <a:off x="6516216" y="6381328"/>
            <a:ext cx="2304256" cy="476672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4329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Сервисы ГКС.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700808"/>
            <a:ext cx="6270848" cy="4395192"/>
          </a:xfrm>
        </p:spPr>
        <p:txBody>
          <a:bodyPr/>
          <a:lstStyle/>
          <a:p>
            <a:r>
              <a:rPr lang="ru-RU" sz="2800" dirty="0"/>
              <a:t>Электронная почта</a:t>
            </a:r>
          </a:p>
          <a:p>
            <a:r>
              <a:rPr lang="ru-RU" sz="2800" dirty="0"/>
              <a:t>Сетевые новости </a:t>
            </a:r>
            <a:r>
              <a:rPr lang="en-US" sz="2800" dirty="0"/>
              <a:t>Usenet</a:t>
            </a:r>
          </a:p>
          <a:p>
            <a:r>
              <a:rPr lang="ru-RU" sz="2800" dirty="0"/>
              <a:t>Списки рассылки</a:t>
            </a:r>
          </a:p>
          <a:p>
            <a:r>
              <a:rPr lang="en-US" sz="2800" dirty="0"/>
              <a:t>FTP - </a:t>
            </a:r>
            <a:r>
              <a:rPr lang="ru-RU" sz="2800" dirty="0"/>
              <a:t>передача файлов</a:t>
            </a:r>
          </a:p>
          <a:p>
            <a:r>
              <a:rPr lang="ru-RU" sz="2800" dirty="0"/>
              <a:t>Система поиска файлов </a:t>
            </a:r>
            <a:r>
              <a:rPr lang="en-US" sz="2800" dirty="0"/>
              <a:t>Archie</a:t>
            </a:r>
          </a:p>
          <a:p>
            <a:r>
              <a:rPr lang="ru-RU" sz="2800" dirty="0"/>
              <a:t>Гипертекстовая система </a:t>
            </a:r>
            <a:r>
              <a:rPr lang="en-US" sz="2800" dirty="0"/>
              <a:t>Gopher</a:t>
            </a:r>
          </a:p>
          <a:p>
            <a:r>
              <a:rPr lang="ru-RU" sz="2800" dirty="0"/>
              <a:t>Система гипермедиа </a:t>
            </a:r>
            <a:r>
              <a:rPr lang="en-US" sz="2800" dirty="0"/>
              <a:t>WWW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394701"/>
            <a:ext cx="2286000" cy="14287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84984"/>
            <a:ext cx="1520809" cy="11521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8042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Технология WWW.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400" dirty="0" smtClean="0"/>
              <a:t>позволяет </a:t>
            </a:r>
            <a:r>
              <a:rPr lang="ru-RU" sz="2400" dirty="0"/>
              <a:t>создавать ссылки (их также называют гиперссылками), которые реализуют переходы не только внутри исходного документа, но и на любой другой документ, находящийся на данном компьютере и, что самое главное, на любой документ любого компьютера, подключенного в данный момент к Интернету</a:t>
            </a:r>
          </a:p>
        </p:txBody>
      </p:sp>
      <p:pic>
        <p:nvPicPr>
          <p:cNvPr id="2050" name="Picture 2" descr="http://im5-tub-ru.yandex.net/i?id=162469625-34-72&amp;n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57192"/>
            <a:ext cx="20193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1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Электро́нная</a:t>
            </a:r>
            <a:r>
              <a:rPr lang="ru-RU" b="1" dirty="0"/>
              <a:t> </a:t>
            </a:r>
            <a:r>
              <a:rPr lang="ru-RU" b="1" dirty="0" err="1"/>
              <a:t>по́чта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 </a:t>
            </a:r>
            <a:r>
              <a:rPr lang="ru-RU" sz="2400" dirty="0"/>
              <a:t>(</a:t>
            </a:r>
            <a:r>
              <a:rPr lang="ru-RU" sz="2400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email</a:t>
            </a:r>
            <a:r>
              <a:rPr lang="ru-RU" sz="2400" i="1" dirty="0"/>
              <a:t>, e-</a:t>
            </a:r>
            <a:r>
              <a:rPr lang="ru-RU" sz="2400" i="1" dirty="0" err="1"/>
              <a:t>mail</a:t>
            </a:r>
            <a:r>
              <a:rPr lang="ru-RU" sz="2400" dirty="0"/>
              <a:t>, от </a:t>
            </a:r>
            <a:r>
              <a:rPr lang="ru-RU" sz="2400" dirty="0">
                <a:hlinkClick r:id="rId2" tooltip="Английский язык"/>
              </a:rPr>
              <a:t>англ.</a:t>
            </a:r>
            <a:r>
              <a:rPr lang="ru-RU" sz="2400" dirty="0"/>
              <a:t> </a:t>
            </a:r>
            <a:r>
              <a:rPr lang="ru-RU" sz="2400" i="1" dirty="0" err="1"/>
              <a:t>electronic</a:t>
            </a:r>
            <a:r>
              <a:rPr lang="ru-RU" sz="2400" i="1" dirty="0"/>
              <a:t> </a:t>
            </a:r>
            <a:r>
              <a:rPr lang="ru-RU" sz="2400" i="1" dirty="0" err="1"/>
              <a:t>mail</a:t>
            </a:r>
            <a:r>
              <a:rPr lang="ru-RU" sz="2400" dirty="0"/>
              <a:t>) — технология и предоставляемые ею услуги по пересылке и получению электронных сообщений (называемых «письма» или «электронные письма»)  </a:t>
            </a:r>
            <a:r>
              <a:rPr lang="ru-RU" sz="2400" dirty="0" smtClean="0"/>
              <a:t>глобальной  компьютерной </a:t>
            </a:r>
            <a:r>
              <a:rPr lang="ru-RU" sz="2400" dirty="0"/>
              <a:t>сети.</a:t>
            </a:r>
          </a:p>
        </p:txBody>
      </p:sp>
      <p:pic>
        <p:nvPicPr>
          <p:cNvPr id="3074" name="Picture 2" descr="http://im5-tub-ru.yandex.net/i?id=377354539-09-72&amp;n=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2656"/>
            <a:ext cx="14097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57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Юзнет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325" y="1981200"/>
            <a:ext cx="5854923" cy="4114800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    (</a:t>
            </a:r>
            <a:r>
              <a:rPr lang="ru-RU" sz="2400" dirty="0" smtClean="0">
                <a:hlinkClick r:id="rId2" tooltip="Английский язык"/>
              </a:rPr>
              <a:t>англ</a:t>
            </a:r>
            <a:r>
              <a:rPr lang="ru-RU" sz="2400" dirty="0">
                <a:hlinkClick r:id="rId2" tooltip="Английский язык"/>
              </a:rPr>
              <a:t>.</a:t>
            </a:r>
            <a:r>
              <a:rPr lang="ru-RU" sz="2400" dirty="0"/>
              <a:t> </a:t>
            </a:r>
            <a:r>
              <a:rPr lang="ru-RU" sz="2400" i="1" dirty="0" err="1"/>
              <a:t>Usenet</a:t>
            </a:r>
            <a:r>
              <a:rPr lang="ru-RU" sz="2400" dirty="0"/>
              <a:t> сокр. от </a:t>
            </a:r>
            <a:r>
              <a:rPr lang="ru-RU" sz="2400" dirty="0" err="1"/>
              <a:t>User</a:t>
            </a:r>
            <a:r>
              <a:rPr lang="ru-RU" sz="2400" dirty="0"/>
              <a:t> </a:t>
            </a:r>
            <a:r>
              <a:rPr lang="ru-RU" sz="2400" dirty="0" err="1"/>
              <a:t>Network</a:t>
            </a:r>
            <a:r>
              <a:rPr lang="ru-RU" sz="2400" dirty="0"/>
              <a:t>) — </a:t>
            </a:r>
            <a:r>
              <a:rPr lang="ru-RU" sz="2400" dirty="0">
                <a:hlinkClick r:id="rId3" tooltip="Компьютерная сеть"/>
              </a:rPr>
              <a:t>компьютерная сеть</a:t>
            </a:r>
            <a:r>
              <a:rPr lang="ru-RU" sz="2400" dirty="0"/>
              <a:t>, используемая для общения и публикации </a:t>
            </a:r>
            <a:r>
              <a:rPr lang="ru-RU" sz="2400" dirty="0">
                <a:hlinkClick r:id="rId4" tooltip="Файл"/>
              </a:rPr>
              <a:t>файлов</a:t>
            </a:r>
            <a:r>
              <a:rPr lang="ru-RU" sz="2400" dirty="0"/>
              <a:t>. </a:t>
            </a:r>
            <a:r>
              <a:rPr lang="ru-RU" sz="2400" dirty="0" err="1"/>
              <a:t>Usenet</a:t>
            </a:r>
            <a:r>
              <a:rPr lang="ru-RU" sz="2400" dirty="0"/>
              <a:t> состоит из </a:t>
            </a:r>
            <a:r>
              <a:rPr lang="ru-RU" sz="2400" dirty="0">
                <a:hlinkClick r:id="rId5" tooltip="Ньюсгруппа"/>
              </a:rPr>
              <a:t>новостных групп</a:t>
            </a:r>
            <a:r>
              <a:rPr lang="ru-RU" sz="2400" dirty="0"/>
              <a:t>, в которые пользователи могут посылать сообщения. Сообщения хранятся на </a:t>
            </a:r>
            <a:r>
              <a:rPr lang="ru-RU" sz="2400" dirty="0">
                <a:hlinkClick r:id="rId6" tooltip="Сервер (приложение)"/>
              </a:rPr>
              <a:t>серверах</a:t>
            </a:r>
            <a:r>
              <a:rPr lang="ru-RU" sz="2400" dirty="0"/>
              <a:t>, которые обмениваются ими друг с другом.</a:t>
            </a:r>
          </a:p>
        </p:txBody>
      </p:sp>
      <p:pic>
        <p:nvPicPr>
          <p:cNvPr id="4098" name="Picture 2" descr="http://im0-tub-ru.yandex.net/i?id=41638274-23-72&amp;n=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45024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6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Доступ к файловым архивам провайдера</a:t>
            </a:r>
            <a:endParaRPr lang="ru-RU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1628800"/>
            <a:ext cx="814748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143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142851"/>
            <a:ext cx="4670028" cy="2278037"/>
          </a:xfrm>
        </p:spPr>
        <p:txBody>
          <a:bodyPr/>
          <a:lstStyle/>
          <a:p>
            <a:r>
              <a:rPr lang="ru-RU" sz="2800" dirty="0"/>
              <a:t> </a:t>
            </a:r>
            <a:r>
              <a:rPr lang="ru-RU" sz="2800" b="1" dirty="0"/>
              <a:t>Всемирная сеть стала неотъемлемой частью </a:t>
            </a:r>
            <a:r>
              <a:rPr lang="ru-RU" sz="2800" b="1" dirty="0" smtClean="0"/>
              <a:t>жизни людей во всём мире.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В </a:t>
            </a:r>
            <a:r>
              <a:rPr lang="ru-RU" sz="2800" dirty="0"/>
              <a:t>течение пяти лет Интернет достиг аудитории свыше 50 миллионов пользователей. Другим средствам коммуникации требовалось гораздо больше времени для достижения такой </a:t>
            </a:r>
            <a:r>
              <a:rPr lang="ru-RU" sz="2800" dirty="0" smtClean="0"/>
              <a:t>популярности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124" name="Picture 4" descr="http://im8-tub-ru.yandex.net/i?id=189614574-53-72&amp;n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14" y="125863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im4-tub-ru.yandex.net/i?id=226280129-31-72&amp;n=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1584176" cy="12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настраиваемая 3">
            <a:hlinkClick r:id="rId4" action="ppaction://hlinksldjump" highlightClick="1"/>
          </p:cNvPr>
          <p:cNvSpPr/>
          <p:nvPr/>
        </p:nvSpPr>
        <p:spPr bwMode="auto">
          <a:xfrm>
            <a:off x="6732240" y="6309320"/>
            <a:ext cx="2160240" cy="360040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26581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8" descr="C:\Documents and Settings\Босова Людмила\Local Settings\Temporary Internet Files\Content.IE5\50MCD640\j043317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657" y="1988840"/>
            <a:ext cx="5277128" cy="4047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Содержание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76056" y="1844824"/>
            <a:ext cx="3744416" cy="4251176"/>
          </a:xfrm>
        </p:spPr>
        <p:txBody>
          <a:bodyPr/>
          <a:lstStyle/>
          <a:p>
            <a:r>
              <a:rPr lang="ru-RU" sz="2400" dirty="0" smtClean="0">
                <a:hlinkClick r:id="rId3" action="ppaction://hlinksldjump"/>
              </a:rPr>
              <a:t>Понятие о глобальной компьютерной сети.</a:t>
            </a:r>
            <a:endParaRPr lang="ru-RU" sz="2400" dirty="0" smtClean="0"/>
          </a:p>
          <a:p>
            <a:r>
              <a:rPr lang="ru-RU" sz="2400" dirty="0" smtClean="0">
                <a:hlinkClick r:id="rId4" action="ppaction://hlinksldjump"/>
              </a:rPr>
              <a:t>Аппаратное и программное обеспечение ГКС.</a:t>
            </a:r>
            <a:endParaRPr lang="ru-RU" sz="2400" dirty="0" smtClean="0"/>
          </a:p>
          <a:p>
            <a:r>
              <a:rPr lang="ru-RU" sz="2400" dirty="0" smtClean="0">
                <a:hlinkClick r:id="rId5" action="ppaction://hlinksldjump"/>
              </a:rPr>
              <a:t>Каналы связи.</a:t>
            </a:r>
            <a:endParaRPr lang="ru-RU" sz="2400" dirty="0" smtClean="0"/>
          </a:p>
          <a:p>
            <a:r>
              <a:rPr lang="ru-RU" sz="2400" dirty="0" smtClean="0">
                <a:hlinkClick r:id="rId6" action="ppaction://hlinksldjump"/>
              </a:rPr>
              <a:t>Протоколы сети.</a:t>
            </a:r>
            <a:endParaRPr lang="ru-RU" sz="2400" dirty="0" smtClean="0"/>
          </a:p>
          <a:p>
            <a:r>
              <a:rPr lang="ru-RU" sz="2400" dirty="0" smtClean="0">
                <a:hlinkClick r:id="rId7" action="ppaction://hlinksldjump"/>
              </a:rPr>
              <a:t>Сервисы сети.</a:t>
            </a:r>
            <a:endParaRPr lang="ru-RU" sz="2400" dirty="0" smtClean="0"/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340768"/>
            <a:ext cx="75608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/>
                <a:solidFill>
                  <a:srgbClr val="CC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/>
                <a:solidFill>
                  <a:srgbClr val="CC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 </a:t>
            </a:r>
          </a:p>
          <a:p>
            <a:pPr algn="ctr"/>
            <a:r>
              <a:rPr lang="ru-RU" sz="8000" b="1" cap="all" spc="0" dirty="0" smtClean="0">
                <a:ln/>
                <a:solidFill>
                  <a:srgbClr val="CC00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8000" b="1" cap="all" spc="0" dirty="0">
              <a:ln/>
              <a:solidFill>
                <a:srgbClr val="CC00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http://ru.wikipedia.org/wiki/%</a:t>
            </a:r>
            <a:r>
              <a:rPr lang="en-US" sz="1800" dirty="0" smtClean="0">
                <a:hlinkClick r:id="rId2"/>
              </a:rPr>
              <a:t>C8%ED%F2%E5%F0%ED%E5%F2</a:t>
            </a:r>
            <a:endParaRPr lang="ru-RU" sz="1800" dirty="0" smtClean="0"/>
          </a:p>
          <a:p>
            <a:r>
              <a:rPr lang="en-US" sz="1800" dirty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ru.wikipedia.org/wiki/Usenet</a:t>
            </a:r>
            <a:endParaRPr lang="ru-RU" sz="1800" dirty="0" smtClean="0"/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ru.wikipedia.org/wiki/FidoNet</a:t>
            </a:r>
            <a:endParaRPr lang="ru-RU" sz="1800" dirty="0" smtClean="0"/>
          </a:p>
          <a:p>
            <a:endParaRPr lang="ru-RU" sz="1800" dirty="0" smtClean="0"/>
          </a:p>
          <a:p>
            <a:r>
              <a:rPr lang="en-US" sz="1800" dirty="0">
                <a:hlinkClick r:id="rId5"/>
              </a:rPr>
              <a:t>http://ru.wikipedia.org/wiki/%</a:t>
            </a:r>
            <a:r>
              <a:rPr lang="en-US" sz="1800" dirty="0" smtClean="0">
                <a:hlinkClick r:id="rId5"/>
              </a:rPr>
              <a:t>C1%F0%E0%F3%E7%E5%F0</a:t>
            </a:r>
            <a:endParaRPr lang="ru-RU" sz="1800" dirty="0" smtClean="0"/>
          </a:p>
          <a:p>
            <a:r>
              <a:rPr lang="en-US" sz="1800" dirty="0">
                <a:hlinkClick r:id="rId6"/>
              </a:rPr>
              <a:t>http://www.lessons-tva.info/edu/e-inf3/m3t2_2.html</a:t>
            </a:r>
            <a:endParaRPr lang="ru-RU" sz="1800" dirty="0" smtClean="0"/>
          </a:p>
          <a:p>
            <a:r>
              <a:rPr lang="en-US" sz="1800" dirty="0">
                <a:hlinkClick r:id="rId7"/>
              </a:rPr>
              <a:t>http://</a:t>
            </a:r>
            <a:r>
              <a:rPr lang="en-US" sz="1800" dirty="0" smtClean="0">
                <a:hlinkClick r:id="rId7"/>
              </a:rPr>
              <a:t>lib.ru/INTERMET/gagin2.txt</a:t>
            </a:r>
            <a:endParaRPr lang="ru-RU" sz="1800" dirty="0" smtClean="0"/>
          </a:p>
          <a:p>
            <a:r>
              <a:rPr lang="en-US" sz="1800" dirty="0">
                <a:hlinkClick r:id="rId8"/>
              </a:rPr>
              <a:t>http://images.yandex.ru/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10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Глобальная компьютерная сеть  (ГКС) - 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это</a:t>
            </a:r>
            <a:r>
              <a:rPr lang="ru-RU" dirty="0"/>
              <a:t> </a:t>
            </a:r>
            <a:r>
              <a:rPr lang="ru-RU" dirty="0">
                <a:hlinkClick r:id="rId2" tooltip="Компьютерная сеть"/>
              </a:rPr>
              <a:t>компьютерная сеть</a:t>
            </a:r>
            <a:r>
              <a:rPr lang="ru-RU" dirty="0"/>
              <a:t>, охватывающая большие территории и включающая в себя большое число компьютеров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/>
              <a:t>ГКС служат для объединения разрозненных сетей так, чтобы пользователи и компьютеры, где бы они ни находились, могли взаимодействовать со всеми остальными участниками глобальной сети.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5013175"/>
            <a:ext cx="1944216" cy="145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829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Крупнейшие ГКС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>
              <a:hlinkClick r:id="rId2" tooltip="Internet"/>
            </a:endParaRPr>
          </a:p>
          <a:p>
            <a:r>
              <a:rPr lang="en-US" dirty="0" smtClean="0">
                <a:hlinkClick r:id="rId2" tooltip="Internet"/>
              </a:rPr>
              <a:t>Internet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en-US" dirty="0" smtClean="0"/>
          </a:p>
          <a:p>
            <a:r>
              <a:rPr lang="en-US" dirty="0" err="1" smtClean="0">
                <a:hlinkClick r:id="rId3" tooltip="FidoNet"/>
              </a:rPr>
              <a:t>FidoNet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07905" y="1628800"/>
            <a:ext cx="4902696" cy="4467200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2000" dirty="0"/>
              <a:t>образует глобальное информационное пространство, служит физической основой для Всемирной паутины (</a:t>
            </a:r>
            <a:r>
              <a:rPr lang="ru-RU" sz="2000" dirty="0" err="1"/>
              <a:t>World</a:t>
            </a:r>
            <a:r>
              <a:rPr lang="ru-RU" sz="2000" dirty="0"/>
              <a:t> </a:t>
            </a:r>
            <a:r>
              <a:rPr lang="ru-RU" sz="2000" dirty="0" err="1"/>
              <a:t>Wide</a:t>
            </a:r>
            <a:r>
              <a:rPr lang="ru-RU" sz="2000" dirty="0"/>
              <a:t> </a:t>
            </a:r>
            <a:r>
              <a:rPr lang="ru-RU" sz="2000" dirty="0" err="1"/>
              <a:t>Web</a:t>
            </a:r>
            <a:r>
              <a:rPr lang="ru-RU" sz="2000" dirty="0"/>
              <a:t>, WWW) и множества других систем (протоколов) </a:t>
            </a:r>
            <a:r>
              <a:rPr lang="ru-RU" sz="2000" dirty="0" smtClean="0"/>
              <a:t>передачи </a:t>
            </a:r>
            <a:r>
              <a:rPr lang="ru-RU" sz="2000" dirty="0"/>
              <a:t>данных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/>
              <a:t> международная любительская компьютерная сеть, построенная по технологии «из точки в точку» </a:t>
            </a: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flipV="1">
            <a:off x="1115616" y="1916832"/>
            <a:ext cx="2736304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Прямая со стрелкой 9"/>
          <p:cNvCxnSpPr/>
          <p:nvPr/>
        </p:nvCxnSpPr>
        <p:spPr bwMode="auto">
          <a:xfrm flipV="1">
            <a:off x="1115616" y="4509120"/>
            <a:ext cx="2736304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Управляющая кнопка: настраиваемая 4">
            <a:hlinkClick r:id="rId4" action="ppaction://hlinksldjump" highlightClick="1"/>
          </p:cNvPr>
          <p:cNvSpPr/>
          <p:nvPr/>
        </p:nvSpPr>
        <p:spPr bwMode="auto">
          <a:xfrm>
            <a:off x="7020272" y="6165304"/>
            <a:ext cx="1728192" cy="504056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99137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2800" b="1" dirty="0"/>
              <a:t>Для работы компьютерных сетей требуются определенные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95536" y="1772815"/>
            <a:ext cx="4536504" cy="720081"/>
          </a:xfrm>
        </p:spPr>
        <p:txBody>
          <a:bodyPr/>
          <a:lstStyle/>
          <a:p>
            <a:pPr algn="just"/>
            <a:r>
              <a:rPr lang="ru-RU" dirty="0">
                <a:solidFill>
                  <a:srgbClr val="7030A0"/>
                </a:solidFill>
              </a:rPr>
              <a:t>аппаратные (технические</a:t>
            </a:r>
            <a:r>
              <a:rPr lang="ru-RU" dirty="0" smtClean="0">
                <a:solidFill>
                  <a:srgbClr val="7030A0"/>
                </a:solidFill>
              </a:rPr>
              <a:t>) 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564903"/>
            <a:ext cx="4040188" cy="3561259"/>
          </a:xfrm>
        </p:spPr>
        <p:txBody>
          <a:bodyPr/>
          <a:lstStyle/>
          <a:p>
            <a:r>
              <a:rPr lang="ru-RU" dirty="0" smtClean="0"/>
              <a:t>Компьютер-сервер. </a:t>
            </a:r>
          </a:p>
          <a:p>
            <a:r>
              <a:rPr lang="ru-RU" dirty="0"/>
              <a:t>Линии связи. </a:t>
            </a:r>
            <a:endParaRPr lang="ru-RU" dirty="0" smtClean="0"/>
          </a:p>
          <a:p>
            <a:r>
              <a:rPr lang="ru-RU" dirty="0"/>
              <a:t>Терминал абонента. </a:t>
            </a:r>
            <a:endParaRPr lang="ru-RU" dirty="0" smtClean="0"/>
          </a:p>
          <a:p>
            <a:r>
              <a:rPr lang="ru-RU" dirty="0"/>
              <a:t>Модем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Сетевой адаптер.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60032" y="1535112"/>
            <a:ext cx="4283968" cy="957783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программные средства.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4008" y="2592345"/>
            <a:ext cx="4041775" cy="3561259"/>
          </a:xfrm>
        </p:spPr>
        <p:txBody>
          <a:bodyPr/>
          <a:lstStyle/>
          <a:p>
            <a:r>
              <a:rPr lang="ru-RU" dirty="0" smtClean="0"/>
              <a:t>Операционная система, поддерживающая работу в сети.</a:t>
            </a:r>
          </a:p>
          <a:p>
            <a:r>
              <a:rPr lang="ru-RU" dirty="0" smtClean="0"/>
              <a:t>Браузер.</a:t>
            </a:r>
            <a:endParaRPr lang="ru-RU" dirty="0"/>
          </a:p>
        </p:txBody>
      </p:sp>
      <p:pic>
        <p:nvPicPr>
          <p:cNvPr id="1026" name="Picture 2" descr="http://im2-tub-ru.yandex.net/i?id=374060192-26-72&amp;n=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13176"/>
            <a:ext cx="2124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0-tub-ru.yandex.net/i?id=4092942-23-72&amp;n=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251301"/>
            <a:ext cx="27432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49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Браузер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sz="2000" dirty="0">
                <a:hlinkClick r:id="rId2" tooltip="Программное обеспечение"/>
              </a:rPr>
              <a:t>программное обеспечение</a:t>
            </a:r>
            <a:r>
              <a:rPr lang="ru-RU" sz="2000" dirty="0"/>
              <a:t> для просмотра </a:t>
            </a:r>
            <a:r>
              <a:rPr lang="ru-RU" sz="2000" dirty="0">
                <a:hlinkClick r:id="rId3" tooltip="Веб-сайт"/>
              </a:rPr>
              <a:t>веб-сайтов</a:t>
            </a:r>
            <a:r>
              <a:rPr lang="ru-RU" sz="2000" dirty="0" smtClean="0"/>
              <a:t>, </a:t>
            </a:r>
            <a:r>
              <a:rPr lang="ru-RU" sz="2000" dirty="0"/>
              <a:t>их обработки, вывода и перехода от одной страницы к другой.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Многие </a:t>
            </a:r>
            <a:r>
              <a:rPr lang="ru-RU" sz="2000" dirty="0"/>
              <a:t>современные браузеры также могут загружать файлы с </a:t>
            </a:r>
            <a:r>
              <a:rPr lang="ru-RU" sz="2000" dirty="0">
                <a:hlinkClick r:id="rId4" tooltip="FTP"/>
              </a:rPr>
              <a:t>FTP</a:t>
            </a:r>
            <a:r>
              <a:rPr lang="ru-RU" sz="2000" dirty="0"/>
              <a:t>-серверов.</a:t>
            </a: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63" y="548680"/>
            <a:ext cx="1693391" cy="1474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263" y="2996952"/>
            <a:ext cx="1552575" cy="15430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38" y="5085184"/>
            <a:ext cx="1381125" cy="1200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Управляющая кнопка: настраиваемая 3">
            <a:hlinkClick r:id="rId9" action="ppaction://hlinksldjump" highlightClick="1"/>
          </p:cNvPr>
          <p:cNvSpPr/>
          <p:nvPr/>
        </p:nvSpPr>
        <p:spPr bwMode="auto">
          <a:xfrm>
            <a:off x="6804248" y="6285334"/>
            <a:ext cx="2160240" cy="456034"/>
          </a:xfrm>
          <a:prstGeom prst="actionButtonBlank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96476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3050"/>
            <a:ext cx="7128792" cy="1162050"/>
          </a:xfrm>
        </p:spPr>
        <p:txBody>
          <a:bodyPr/>
          <a:lstStyle/>
          <a:p>
            <a:r>
              <a:rPr lang="ru-RU" sz="3200" dirty="0" smtClean="0"/>
              <a:t>Каналы связи 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132856"/>
            <a:ext cx="3008313" cy="3993307"/>
          </a:xfrm>
        </p:spPr>
        <p:txBody>
          <a:bodyPr/>
          <a:lstStyle/>
          <a:p>
            <a:r>
              <a:rPr lang="en-US" sz="2000" b="1" dirty="0"/>
              <a:t>Dual-up</a:t>
            </a:r>
            <a:r>
              <a:rPr lang="en-US" sz="2000" dirty="0"/>
              <a:t>-</a:t>
            </a:r>
            <a:r>
              <a:rPr lang="ru-RU" sz="2000" dirty="0"/>
              <a:t>подключение </a:t>
            </a:r>
            <a:br>
              <a:rPr lang="ru-RU" sz="2000" dirty="0"/>
            </a:br>
            <a:r>
              <a:rPr lang="ru-RU" sz="2000" dirty="0"/>
              <a:t>по телефонной </a:t>
            </a:r>
            <a:r>
              <a:rPr lang="ru-RU" sz="2000" dirty="0" smtClean="0"/>
              <a:t>линии</a:t>
            </a:r>
          </a:p>
          <a:p>
            <a:r>
              <a:rPr lang="en-US" sz="2000" b="1" dirty="0" smtClean="0"/>
              <a:t>ADSL</a:t>
            </a:r>
            <a:r>
              <a:rPr lang="en-US" sz="2000" dirty="0" smtClean="0"/>
              <a:t>-</a:t>
            </a:r>
            <a:r>
              <a:rPr lang="ru-RU" sz="2000" dirty="0"/>
              <a:t>подключение </a:t>
            </a:r>
            <a:br>
              <a:rPr lang="ru-RU" sz="2000" dirty="0"/>
            </a:br>
            <a:r>
              <a:rPr lang="ru-RU" sz="2000" dirty="0"/>
              <a:t>по телефонной </a:t>
            </a:r>
            <a:r>
              <a:rPr lang="ru-RU" sz="2000" dirty="0" smtClean="0"/>
              <a:t>линии</a:t>
            </a:r>
          </a:p>
          <a:p>
            <a:r>
              <a:rPr lang="ru-RU" sz="2000" dirty="0"/>
              <a:t>Технология </a:t>
            </a:r>
            <a:r>
              <a:rPr lang="en-US" sz="2000" b="1" dirty="0" smtClean="0"/>
              <a:t>GPRS</a:t>
            </a:r>
            <a:endParaRPr lang="ru-RU" sz="2000" b="1" dirty="0" smtClean="0"/>
          </a:p>
          <a:p>
            <a:r>
              <a:rPr lang="ru-RU" sz="2000" dirty="0"/>
              <a:t>Подключение с мобильного </a:t>
            </a:r>
            <a:r>
              <a:rPr lang="ru-RU" sz="2000" dirty="0" smtClean="0"/>
              <a:t>телефона</a:t>
            </a:r>
          </a:p>
          <a:p>
            <a:r>
              <a:rPr lang="en-US" sz="2000" b="1" dirty="0"/>
              <a:t>Wi-Fi</a:t>
            </a:r>
            <a:r>
              <a:rPr lang="en-US" sz="2000" dirty="0"/>
              <a:t>-</a:t>
            </a:r>
            <a:r>
              <a:rPr lang="ru-RU" sz="2000" dirty="0" smtClean="0"/>
              <a:t>подключение</a:t>
            </a:r>
          </a:p>
          <a:p>
            <a:r>
              <a:rPr lang="ru-RU" sz="2000" dirty="0" smtClean="0"/>
              <a:t>Оптоволоконная линия</a:t>
            </a:r>
          </a:p>
          <a:p>
            <a:r>
              <a:rPr lang="ru-RU" sz="2000" dirty="0" smtClean="0"/>
              <a:t>Спутниковый канал</a:t>
            </a:r>
          </a:p>
          <a:p>
            <a:r>
              <a:rPr lang="ru-RU" sz="2000" dirty="0" smtClean="0"/>
              <a:t>Витая пара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6978" y="473459"/>
            <a:ext cx="1527518" cy="115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7442" y="1628800"/>
            <a:ext cx="1907191" cy="1328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0864" y="1700808"/>
            <a:ext cx="2084185" cy="1648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1658" y="63401"/>
            <a:ext cx="1652116" cy="128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3195" y="3068960"/>
            <a:ext cx="2343562" cy="156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7442" y="4221088"/>
            <a:ext cx="1670274" cy="128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66417" y="3147383"/>
            <a:ext cx="2577583" cy="193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 r="9756" b="27693"/>
          <a:stretch>
            <a:fillRect/>
          </a:stretch>
        </p:blipFill>
        <p:spPr bwMode="auto">
          <a:xfrm>
            <a:off x="6372333" y="5183789"/>
            <a:ext cx="2096808" cy="162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Documents and Settings\Администратор\Рабочий стол\kur0906437i.b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61658" y="5486798"/>
            <a:ext cx="1074510" cy="1195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751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8464996" cy="646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26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" y="428625"/>
            <a:ext cx="8108937" cy="60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810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дея">
  <a:themeElements>
    <a:clrScheme name="Идея 7">
      <a:dk1>
        <a:srgbClr val="000000"/>
      </a:dk1>
      <a:lt1>
        <a:srgbClr val="FFFFFF"/>
      </a:lt1>
      <a:dk2>
        <a:srgbClr val="372221"/>
      </a:dk2>
      <a:lt2>
        <a:srgbClr val="808080"/>
      </a:lt2>
      <a:accent1>
        <a:srgbClr val="009999"/>
      </a:accent1>
      <a:accent2>
        <a:srgbClr val="9AAC98"/>
      </a:accent2>
      <a:accent3>
        <a:srgbClr val="FFFFFF"/>
      </a:accent3>
      <a:accent4>
        <a:srgbClr val="000000"/>
      </a:accent4>
      <a:accent5>
        <a:srgbClr val="AACACA"/>
      </a:accent5>
      <a:accent6>
        <a:srgbClr val="8B9B89"/>
      </a:accent6>
      <a:hlink>
        <a:srgbClr val="666699"/>
      </a:hlink>
      <a:folHlink>
        <a:srgbClr val="B2B2B2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сайт</Template>
  <TotalTime>119</TotalTime>
  <Words>344</Words>
  <Application>Microsoft Office PowerPoint</Application>
  <PresentationFormat>Экран (4:3)</PresentationFormat>
  <Paragraphs>93</Paragraphs>
  <Slides>21</Slides>
  <Notes>0</Notes>
  <HiddenSlides>1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Идея</vt:lpstr>
      <vt:lpstr>Глобальные компьютерные сети</vt:lpstr>
      <vt:lpstr>Содержание:</vt:lpstr>
      <vt:lpstr>Глобальная компьютерная сеть  (ГКС) - </vt:lpstr>
      <vt:lpstr>Крупнейшие ГКС </vt:lpstr>
      <vt:lpstr>Для работы компьютерных сетей требуются определенные </vt:lpstr>
      <vt:lpstr>Браузер</vt:lpstr>
      <vt:lpstr>Каналы связи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Протоколы работы сети </vt:lpstr>
      <vt:lpstr>Наиболее известные протоколы, используемые в сети Интернет: </vt:lpstr>
      <vt:lpstr>Сервисы ГКС.</vt:lpstr>
      <vt:lpstr>Технология WWW.</vt:lpstr>
      <vt:lpstr>Электро́нная по́чта</vt:lpstr>
      <vt:lpstr>Юзнет </vt:lpstr>
      <vt:lpstr>Доступ к файловым архивам провайдера</vt:lpstr>
      <vt:lpstr> Всемирная сеть стала неотъемлемой частью жизни людей во всём мире. </vt:lpstr>
      <vt:lpstr>Презентация PowerPoint</vt:lpstr>
      <vt:lpstr>Источники информации: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Глобальные компьютерные сети</dc:title>
  <dc:creator>school</dc:creator>
  <cp:lastModifiedBy>school</cp:lastModifiedBy>
  <cp:revision>30</cp:revision>
  <dcterms:created xsi:type="dcterms:W3CDTF">2012-10-25T11:29:29Z</dcterms:created>
  <dcterms:modified xsi:type="dcterms:W3CDTF">2013-06-22T17:02:19Z</dcterms:modified>
</cp:coreProperties>
</file>