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gif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5" r:id="rId14"/>
    <p:sldId id="268" r:id="rId15"/>
    <p:sldId id="302" r:id="rId16"/>
    <p:sldId id="260" r:id="rId17"/>
    <p:sldId id="261" r:id="rId18"/>
    <p:sldId id="304" r:id="rId19"/>
    <p:sldId id="303" r:id="rId20"/>
    <p:sldId id="269" r:id="rId21"/>
    <p:sldId id="270" r:id="rId22"/>
    <p:sldId id="266" r:id="rId23"/>
    <p:sldId id="271" r:id="rId24"/>
    <p:sldId id="306" r:id="rId25"/>
    <p:sldId id="272" r:id="rId26"/>
    <p:sldId id="276" r:id="rId27"/>
    <p:sldId id="297" r:id="rId28"/>
    <p:sldId id="298" r:id="rId29"/>
    <p:sldId id="299" r:id="rId30"/>
    <p:sldId id="301" r:id="rId31"/>
    <p:sldId id="300" r:id="rId32"/>
    <p:sldId id="277" r:id="rId33"/>
    <p:sldId id="279" r:id="rId34"/>
    <p:sldId id="284" r:id="rId35"/>
    <p:sldId id="30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4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4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8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AC23-940F-45AB-89DC-1B724848EF9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C481-0BE2-4C81-AA86-A93042C0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27.jp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slide" Target="slide12.xml"/><Relationship Id="rId18" Type="http://schemas.openxmlformats.org/officeDocument/2006/relationships/image" Target="../media/image12.jpg"/><Relationship Id="rId3" Type="http://schemas.openxmlformats.org/officeDocument/2006/relationships/slide" Target="slide13.xml"/><Relationship Id="rId21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image" Target="../media/image9.jpg"/><Relationship Id="rId17" Type="http://schemas.openxmlformats.org/officeDocument/2006/relationships/slide" Target="slide11.xml"/><Relationship Id="rId2" Type="http://schemas.openxmlformats.org/officeDocument/2006/relationships/image" Target="../media/image4.jpg"/><Relationship Id="rId16" Type="http://schemas.openxmlformats.org/officeDocument/2006/relationships/image" Target="../media/image11.jp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10" Type="http://schemas.openxmlformats.org/officeDocument/2006/relationships/image" Target="../media/image8.jpg"/><Relationship Id="rId19" Type="http://schemas.openxmlformats.org/officeDocument/2006/relationships/slide" Target="slide7.xml"/><Relationship Id="rId4" Type="http://schemas.openxmlformats.org/officeDocument/2006/relationships/image" Target="../media/image5.jpg"/><Relationship Id="rId9" Type="http://schemas.openxmlformats.org/officeDocument/2006/relationships/slide" Target="slide4.xml"/><Relationship Id="rId14" Type="http://schemas.openxmlformats.org/officeDocument/2006/relationships/image" Target="../media/image10.jpg"/><Relationship Id="rId22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1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solidFill>
                  <a:srgbClr val="C00000"/>
                </a:solidFill>
                <a:latin typeface="Comic Sans MS" pitchFamily="66" charset="0"/>
              </a:rPr>
              <a:t>ВИКТОРИНА</a:t>
            </a:r>
            <a:r>
              <a:rPr lang="ru-RU" sz="3600" dirty="0" smtClean="0">
                <a:latin typeface="Comic Sans MS" pitchFamily="66" charset="0"/>
              </a:rPr>
              <a:t> 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898" y="2276872"/>
            <a:ext cx="704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600" dirty="0" smtClean="0">
                <a:solidFill>
                  <a:srgbClr val="C00000"/>
                </a:solidFill>
              </a:rPr>
              <a:t>ПО  ИНФОРМАТИКЕ</a:t>
            </a:r>
            <a:endParaRPr lang="ru-RU" sz="4400" b="1" spc="600" dirty="0">
              <a:solidFill>
                <a:srgbClr val="C00000"/>
              </a:solidFill>
            </a:endParaRPr>
          </a:p>
        </p:txBody>
      </p:sp>
      <p:pic>
        <p:nvPicPr>
          <p:cNvPr id="5" name="Picture 9" descr="slide0093_image1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0715"/>
            <a:ext cx="147161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9330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00"/>
                </a:solidFill>
              </a:rPr>
              <a:t>Для 4 класса</a:t>
            </a:r>
            <a:endParaRPr lang="ru-RU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124" y="184482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Какая последняя шипящая согласная в русском алфавите?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C0000"/>
                </a:solidFill>
              </a:rPr>
              <a:t>Ответ: Щ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" y="260648"/>
            <a:ext cx="1257300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12394"/>
            <a:ext cx="2258739" cy="17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268760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  пакет муки, пачку сахара и пачку кофе заплатили больше, чем за такой же пакет муки, пачку сахара и булку. Что дороже: кофе или булка?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87598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C0000"/>
                </a:solidFill>
              </a:rPr>
              <a:t>Ответ: кофе дороже булки.</a:t>
            </a:r>
            <a:endParaRPr lang="ru-RU" sz="2800" i="1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75098"/>
            <a:ext cx="2613804" cy="1990206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814"/>
            <a:ext cx="11811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859" y="1844824"/>
            <a:ext cx="7268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Масса </a:t>
            </a:r>
            <a:r>
              <a:rPr lang="ru-RU" sz="3600" dirty="0">
                <a:solidFill>
                  <a:prstClr val="black"/>
                </a:solidFill>
              </a:rPr>
              <a:t>бидона с молоком 32 кг, а без молока – 2 кг. 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Какова </a:t>
            </a:r>
            <a:r>
              <a:rPr lang="ru-RU" sz="3600" dirty="0">
                <a:solidFill>
                  <a:prstClr val="black"/>
                </a:solidFill>
              </a:rPr>
              <a:t>масса бидона, заполненного наполовину?</a:t>
            </a:r>
          </a:p>
          <a:p>
            <a:pPr lvl="0"/>
            <a:r>
              <a:rPr lang="ru-RU" sz="3600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982" y="532839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dirty="0">
                <a:solidFill>
                  <a:srgbClr val="FF0000"/>
                </a:solidFill>
              </a:rPr>
              <a:t>Ответ: 15+2=17 кг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509120"/>
            <a:ext cx="2002915" cy="1785731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9" y="116632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8072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В красной коробке находится 2 килограмма железа и 1 килограмм пуха, а в зелёной коробке </a:t>
            </a:r>
            <a:r>
              <a:rPr lang="en-US" sz="3200" dirty="0" smtClean="0"/>
              <a:t>—</a:t>
            </a:r>
            <a:r>
              <a:rPr lang="ru-RU" sz="3200" dirty="0" smtClean="0"/>
              <a:t> 2 килограмма пуха и 1 килограмм железа.</a:t>
            </a:r>
          </a:p>
          <a:p>
            <a:pPr algn="just"/>
            <a:r>
              <a:rPr lang="ru-RU" sz="3200" dirty="0" smtClean="0"/>
              <a:t>Какая коробка тяжелее?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4040" y="406053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C0000"/>
                </a:solidFill>
              </a:rPr>
              <a:t>Ответ: одинаковые: вес каждой коробки 3 кг.</a:t>
            </a:r>
            <a:endParaRPr lang="ru-RU" sz="2800" i="1" dirty="0">
              <a:solidFill>
                <a:srgbClr val="CC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9" y="4941168"/>
            <a:ext cx="2013233" cy="1561063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71400"/>
            <a:ext cx="17049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448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004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«Вспоминай-ка»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9" descr="slide0093_image1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08" y="2507997"/>
            <a:ext cx="1144182" cy="12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56" y="667352"/>
            <a:ext cx="887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Сейчас каждой команде будут выданы карточки. На них написаны словосочетания. Имеющие отношение к компьютеру, к информатике.</a:t>
            </a:r>
            <a:endParaRPr lang="ru-RU" sz="2400" dirty="0"/>
          </a:p>
          <a:p>
            <a:pPr algn="just"/>
            <a:r>
              <a:rPr lang="ru-RU" sz="2400" dirty="0" smtClean="0"/>
              <a:t>Но одно слово в каждом сочетании пропущено. Вам надо вспомнить это слово и вписать его вместо многоточия.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788" y="4149080"/>
            <a:ext cx="4067944" cy="230832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r>
              <a:rPr lang="ru-RU" sz="2400" dirty="0" smtClean="0"/>
              <a:t>1) …………… система</a:t>
            </a:r>
          </a:p>
          <a:p>
            <a:pPr marL="342900" indent="-342900">
              <a:buAutoNum type="arabicParenR" startAt="2"/>
            </a:pPr>
            <a:r>
              <a:rPr lang="ru-RU" sz="2400" dirty="0" smtClean="0"/>
              <a:t>Системный ………..</a:t>
            </a:r>
          </a:p>
          <a:p>
            <a:pPr marL="342900" indent="-342900">
              <a:buAutoNum type="arabicParenR" startAt="2"/>
            </a:pPr>
            <a:r>
              <a:rPr lang="ru-RU" sz="2400" dirty="0" smtClean="0"/>
              <a:t>…………… блок</a:t>
            </a:r>
          </a:p>
          <a:p>
            <a:pPr marL="342900" indent="-342900">
              <a:buAutoNum type="arabicParenR" startAt="2"/>
            </a:pPr>
            <a:r>
              <a:rPr lang="ru-RU" sz="2400" dirty="0" smtClean="0"/>
              <a:t>Персональный …….</a:t>
            </a:r>
          </a:p>
          <a:p>
            <a:pPr marL="342900" indent="-342900">
              <a:buAutoNum type="arabicParenR" startAt="2"/>
            </a:pPr>
            <a:r>
              <a:rPr lang="ru-RU" sz="2400" dirty="0" smtClean="0"/>
              <a:t>Оперативная ……..</a:t>
            </a:r>
          </a:p>
          <a:p>
            <a:pPr marL="342900" indent="-342900">
              <a:buAutoNum type="arabicParenR" startAt="2"/>
            </a:pPr>
            <a:r>
              <a:rPr lang="ru-RU" sz="2400" dirty="0" smtClean="0"/>
              <a:t>Специальные 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646" y="4149080"/>
            <a:ext cx="4067944" cy="230832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Главное </a:t>
            </a:r>
            <a:r>
              <a:rPr lang="ru-RU" sz="2400" dirty="0"/>
              <a:t>………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 ………… по левому краю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Кодирование </a:t>
            </a:r>
            <a:r>
              <a:rPr lang="ru-RU" sz="2400" dirty="0"/>
              <a:t>………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Акустические </a:t>
            </a:r>
            <a:r>
              <a:rPr lang="ru-RU" sz="2400" dirty="0"/>
              <a:t>………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Прикладные </a:t>
            </a:r>
            <a:r>
              <a:rPr lang="ru-RU" sz="2400" dirty="0"/>
              <a:t>……..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400" dirty="0" smtClean="0"/>
              <a:t>Носитель </a:t>
            </a:r>
            <a:r>
              <a:rPr lang="ru-RU" sz="2400" dirty="0"/>
              <a:t>……</a:t>
            </a: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278092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За одно верное словосочетание команда получает 1 балл. Команда, первая сдавшая все заполненные карточки получает дополнительный балл.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1631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50" y="2189617"/>
            <a:ext cx="4067944" cy="3970318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1</a:t>
            </a:r>
            <a:r>
              <a:rPr lang="ru-RU" sz="2800" dirty="0" smtClean="0"/>
              <a:t>) …………………….. система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ru-RU" sz="2800" dirty="0" smtClean="0"/>
              <a:t>Системная ………..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ru-RU" sz="2800" dirty="0" smtClean="0"/>
              <a:t>……………….…… блок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ru-RU" sz="2800" dirty="0" smtClean="0"/>
              <a:t>Персональный …….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ru-RU" sz="2800" dirty="0" smtClean="0"/>
              <a:t>Оперативная ……..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ru-RU" sz="2800" dirty="0" smtClean="0"/>
              <a:t>Специальные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4700" y="2207025"/>
            <a:ext cx="4067944" cy="4185761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r>
              <a:rPr lang="ru-RU" sz="2800" dirty="0" smtClean="0"/>
              <a:t>Главное </a:t>
            </a:r>
            <a:r>
              <a:rPr lang="ru-RU" sz="2800" dirty="0"/>
              <a:t>………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ru-RU" sz="2800" dirty="0" smtClean="0"/>
              <a:t> ………………..…… по левому краю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r>
              <a:rPr lang="ru-RU" sz="2800" dirty="0" smtClean="0"/>
              <a:t>Кодирование </a:t>
            </a:r>
            <a:r>
              <a:rPr lang="ru-RU" sz="2800" dirty="0"/>
              <a:t>………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r>
              <a:rPr lang="ru-RU" sz="2800" dirty="0" smtClean="0"/>
              <a:t>Акустические </a:t>
            </a:r>
            <a:r>
              <a:rPr lang="ru-RU" sz="2800" dirty="0"/>
              <a:t>………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r>
              <a:rPr lang="ru-RU" sz="2800" dirty="0" smtClean="0"/>
              <a:t>Прикладные </a:t>
            </a:r>
            <a:r>
              <a:rPr lang="ru-RU" sz="2800" dirty="0"/>
              <a:t>……..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r>
              <a:rPr lang="ru-RU" sz="2800" dirty="0" smtClean="0"/>
              <a:t>Носитель </a:t>
            </a:r>
            <a:r>
              <a:rPr lang="ru-RU" sz="2800" dirty="0"/>
              <a:t>……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640" y="26064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Капитаны команд! Соберите пожалуйста карточки и сложите их по порядку.</a:t>
            </a:r>
          </a:p>
          <a:p>
            <a:r>
              <a:rPr lang="ru-RU" sz="2800" dirty="0" smtClean="0"/>
              <a:t>Зачитывайте по одному словосочетанию каждый. ПРОВЕРЯЕМ!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5796" y="2361653"/>
            <a:ext cx="220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операционная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196" y="3054151"/>
            <a:ext cx="132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плата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46" y="3645024"/>
            <a:ext cx="17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системный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2351" y="4238116"/>
            <a:ext cx="19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компьютер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7766" y="5420431"/>
            <a:ext cx="155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клавиши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232" y="4822897"/>
            <a:ext cx="155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память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21491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меню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0889" y="5618697"/>
            <a:ext cx="2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информации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823318"/>
            <a:ext cx="2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выравнивание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1832" y="3715796"/>
            <a:ext cx="2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информации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1832" y="4369503"/>
            <a:ext cx="2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колонки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4811" y="5053729"/>
            <a:ext cx="2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программы</a:t>
            </a:r>
            <a:endParaRPr lang="ru-RU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0026" y="3212976"/>
            <a:ext cx="736036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Разгадайте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зашифрованную запись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узнаете,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устройство,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ввести информацию  с бумаги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компьютер 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3930" y="5805264"/>
            <a:ext cx="223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Сканер</a:t>
            </a:r>
            <a:endParaRPr lang="ru-RU" sz="2800" i="1" dirty="0"/>
          </a:p>
        </p:txBody>
      </p:sp>
      <p:pic>
        <p:nvPicPr>
          <p:cNvPr id="3074" name="Picture 2" descr="http://skuky.net/wp-content/uploads/2009/06/alsatian-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256" y="2297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«Дешифраторов»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57" y="1196752"/>
            <a:ext cx="1321133" cy="1321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r="12299"/>
          <a:stretch/>
        </p:blipFill>
        <p:spPr>
          <a:xfrm>
            <a:off x="3214998" y="1196752"/>
            <a:ext cx="1453510" cy="127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r="15487"/>
          <a:stretch/>
        </p:blipFill>
        <p:spPr>
          <a:xfrm>
            <a:off x="4788025" y="1196752"/>
            <a:ext cx="1438390" cy="1256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6" y="1229277"/>
            <a:ext cx="1231094" cy="1231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6"/>
          <a:stretch/>
        </p:blipFill>
        <p:spPr>
          <a:xfrm>
            <a:off x="7697341" y="1196752"/>
            <a:ext cx="1212385" cy="1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99592" y="2564904"/>
            <a:ext cx="68623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Разгадайте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зашифрованную запись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узнаете, как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устройство, которое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вывести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информацию, хранящуюся  в памяти компьютера,  на  бумагу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14" descr="j0215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71" y="789868"/>
            <a:ext cx="784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1873" y="5989930"/>
            <a:ext cx="220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C0000"/>
                </a:solidFill>
              </a:rPr>
              <a:t>П</a:t>
            </a:r>
            <a:r>
              <a:rPr lang="ru-RU" sz="2400" i="1" dirty="0" smtClean="0">
                <a:solidFill>
                  <a:srgbClr val="CC0000"/>
                </a:solidFill>
              </a:rPr>
              <a:t>ринтер</a:t>
            </a:r>
            <a:endParaRPr lang="ru-RU" sz="2400" i="1" dirty="0">
              <a:solidFill>
                <a:srgbClr val="CC0000"/>
              </a:solidFill>
            </a:endParaRPr>
          </a:p>
        </p:txBody>
      </p:sp>
      <p:pic>
        <p:nvPicPr>
          <p:cNvPr id="2052" name="Picture 4" descr="http://img01.chitalnya.ru/upload/440/69719244586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180"/>
            <a:ext cx="1008112" cy="1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4256" y="1866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«Дешифраторов»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r="15487" b="10516"/>
          <a:stretch/>
        </p:blipFill>
        <p:spPr>
          <a:xfrm>
            <a:off x="3541324" y="812909"/>
            <a:ext cx="1438390" cy="1123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06" y="826763"/>
            <a:ext cx="1416956" cy="1110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889" r="6687" b="15414"/>
          <a:stretch/>
        </p:blipFill>
        <p:spPr>
          <a:xfrm>
            <a:off x="5053736" y="815210"/>
            <a:ext cx="1322114" cy="1133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3578" y="855572"/>
            <a:ext cx="1231094" cy="1092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42" y="611381"/>
            <a:ext cx="1044602" cy="13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28025" r="36492" b="35484"/>
          <a:stretch/>
        </p:blipFill>
        <p:spPr bwMode="auto">
          <a:xfrm>
            <a:off x="1763688" y="2636912"/>
            <a:ext cx="5347970" cy="34937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01954" y="7204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 2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4256" y="1866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«Дешифраторов»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Используя таблицу кодировки (флажковая азбука), дешифруйте сообщение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03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56" y="1866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«Дешифраторов»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43D6FE"/>
              </a:clrFrom>
              <a:clrTo>
                <a:srgbClr val="43D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23504" r="11055" b="16453"/>
          <a:stretch/>
        </p:blipFill>
        <p:spPr bwMode="auto">
          <a:xfrm>
            <a:off x="1403648" y="1592898"/>
            <a:ext cx="6264695" cy="435638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 rot="19048332">
            <a:off x="1462777" y="2458385"/>
            <a:ext cx="5688631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Дерево живёт корнями, а человек друзьями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600" dirty="0" smtClean="0">
                <a:solidFill>
                  <a:srgbClr val="CC0000"/>
                </a:solidFill>
              </a:rPr>
              <a:t>РАЗМИНКА</a:t>
            </a:r>
            <a:endParaRPr lang="ru-RU" sz="4000" b="1" spc="600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175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разминки у нас приготовлены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«вопросы-секунды», время на обдумывание которых –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не более 5 секунд. За правильный ответ команда получает 1 балл.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608512" cy="40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84127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Кошка Мурка и собака Дружок имеют </a:t>
            </a:r>
            <a:r>
              <a:rPr lang="ru-RU" dirty="0"/>
              <a:t>одинаковый вес. </a:t>
            </a:r>
            <a:r>
              <a:rPr lang="ru-RU" dirty="0" smtClean="0"/>
              <a:t>Кошка Мурка весит </a:t>
            </a:r>
            <a:r>
              <a:rPr lang="ru-RU" dirty="0"/>
              <a:t>столько </a:t>
            </a:r>
            <a:r>
              <a:rPr lang="ru-RU" dirty="0" smtClean="0"/>
              <a:t>же, </a:t>
            </a:r>
            <a:r>
              <a:rPr lang="ru-RU" dirty="0"/>
              <a:t>сколько </a:t>
            </a:r>
            <a:r>
              <a:rPr lang="ru-RU" dirty="0" smtClean="0"/>
              <a:t>попугай Кеша. Кто </a:t>
            </a:r>
            <a:r>
              <a:rPr lang="ru-RU" dirty="0"/>
              <a:t>тяжелее: </a:t>
            </a:r>
            <a:r>
              <a:rPr lang="ru-RU" dirty="0">
                <a:solidFill>
                  <a:prstClr val="black"/>
                </a:solidFill>
              </a:rPr>
              <a:t>собака Дружок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попугай Кеша?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5144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«Реши задачку»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933056"/>
            <a:ext cx="5670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приём к доктору Айболиту пришли филин, пони и цапля. Доктор записал в карточку возраст каждого больного. Оказалось, что пони такого же возраста как и филин, а цапля моложе филина. Кто старше: цапля или пони? Кто моложе всех?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0689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Одинаково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58772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Пони старше цапли. Цапля моложе всех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096" y="1304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для первой команды</a:t>
            </a:r>
            <a:endParaRPr lang="ru-RU" dirty="0"/>
          </a:p>
        </p:txBody>
      </p:sp>
      <p:pic>
        <p:nvPicPr>
          <p:cNvPr id="8" name="Picture 9" descr="slide0093_image1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75" y="326777"/>
            <a:ext cx="147161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099806"/>
            <a:ext cx="606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Таня и Тамара одного возраста. Тамара и Катя – одногодки. Кто старше: Таня или Катя?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8192" y="3282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Одинаково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09158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Пирожок с мясом больше, чем пирожок с капустой, а пирожок с яблоками  такой же большой как и пирожок с капустой. Какой пирожок больше всех7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6957" y="610826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Пирожок с мясом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73284" y="4373176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«Реши задачку»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096" y="1304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для второй команды</a:t>
            </a:r>
            <a:endParaRPr lang="ru-RU" dirty="0"/>
          </a:p>
        </p:txBody>
      </p:sp>
      <p:pic>
        <p:nvPicPr>
          <p:cNvPr id="9" name="Picture 9" descr="slide0093_image1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7161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4312" y="49848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«Реши задачку»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6477594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«Реши задачку»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4"/>
          <p:cNvSpPr txBox="1"/>
          <p:nvPr/>
        </p:nvSpPr>
        <p:spPr>
          <a:xfrm>
            <a:off x="5436096" y="5445224"/>
            <a:ext cx="316835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Самая высокая – Ира,</a:t>
            </a:r>
          </a:p>
          <a:p>
            <a:r>
              <a:rPr lang="ru-RU" sz="2000" dirty="0" smtClean="0"/>
              <a:t>Средняя –Надя,</a:t>
            </a:r>
          </a:p>
          <a:p>
            <a:r>
              <a:rPr lang="ru-RU" sz="2000" dirty="0" smtClean="0"/>
              <a:t>Самая низкая - Вика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213696" y="865932"/>
            <a:ext cx="552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Ира выше Нади, а Надя выше Вики. Кто из девочек выше всех? Кто ниже всех?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96" y="1718245"/>
            <a:ext cx="4994310" cy="3479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88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44" y="4941168"/>
            <a:ext cx="564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Саша старше Маши, а Маша старше Даши. Кто старше всех?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33622" y="346005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1599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Даша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9553" y="5957990"/>
            <a:ext cx="21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Саша</a:t>
            </a:r>
            <a:endParaRPr lang="ru-RU" sz="3200" dirty="0"/>
          </a:p>
        </p:txBody>
      </p:sp>
      <p:pic>
        <p:nvPicPr>
          <p:cNvPr id="13" name="Рисунок 12" descr="0c12d039c021122f402f5748915e07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6"/>
          <a:stretch>
            <a:fillRect/>
          </a:stretch>
        </p:blipFill>
        <p:spPr>
          <a:xfrm>
            <a:off x="1010135" y="1433234"/>
            <a:ext cx="2186757" cy="2448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1407" y="42035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Саша </a:t>
            </a:r>
            <a:endParaRPr lang="ru-RU" dirty="0"/>
          </a:p>
        </p:txBody>
      </p:sp>
      <p:pic>
        <p:nvPicPr>
          <p:cNvPr id="15" name="Рисунок 14" descr="0002-002-FGO-standart-eto-konventsionalnaja-norma-realizujuschaja-obschestvenny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550" y="1071631"/>
            <a:ext cx="1345455" cy="3008088"/>
          </a:xfrm>
          <a:prstGeom prst="rect">
            <a:avLst/>
          </a:prstGeom>
        </p:spPr>
      </p:pic>
      <p:pic>
        <p:nvPicPr>
          <p:cNvPr id="16" name="Рисунок 15" descr="1549415-82561396cfb61b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6259" y="1417646"/>
            <a:ext cx="1800200" cy="25778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7017" y="401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4512" y="328924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«Реши задачку»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910" y="2159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cs typeface="Times New Roman" pitchFamily="18" charset="0"/>
              </a:rPr>
              <a:t>Конкурс любителей истины</a:t>
            </a:r>
            <a:endParaRPr lang="ru-RU" sz="3600" b="1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35292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команда разбивается на 2 примерно равные группы;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группа получает лист бумаги размером А3, разделённый на 2 части (истина и ложь) и набор карточек с высказываниями, которые распределяются между учениками.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сигналу дети прикрепляют карточки в соответствующие разделы листов А3. На конкурс отводится 3 минуты. Каждое верно размещённое высказывание  - 1 балл.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7" y="4651616"/>
            <a:ext cx="2152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312" y="1145076"/>
            <a:ext cx="2952328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П.И.Чайковский</a:t>
            </a:r>
            <a:r>
              <a:rPr lang="ru-RU" dirty="0" smtClean="0"/>
              <a:t> – великий русский композитор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82673" y="150747"/>
            <a:ext cx="2952328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 машины всегда 4 колеса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0384" y="130399"/>
            <a:ext cx="241866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Пять не больше десяти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899" y="299203"/>
            <a:ext cx="256946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– столица Франции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89315" y="2045332"/>
            <a:ext cx="327636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Ганс Христиан Андерсен – русский писатель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984" y="838453"/>
            <a:ext cx="281529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Принтер – это устройство памяти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6510" y="683213"/>
            <a:ext cx="320197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Заучивание стихотворения – это информационный процесс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984" y="1755433"/>
            <a:ext cx="295232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Колобок – это герой сказки </a:t>
            </a:r>
            <a:r>
              <a:rPr lang="ru-RU" dirty="0" err="1" smtClean="0"/>
              <a:t>А.С.Пушкина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47132" y="2753343"/>
            <a:ext cx="0" cy="41046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6368" y="26523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Истинное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65235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Ложное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10321" y="3942295"/>
            <a:ext cx="1825606" cy="2304256"/>
            <a:chOff x="410321" y="3942295"/>
            <a:chExt cx="1825606" cy="2304256"/>
          </a:xfrm>
        </p:grpSpPr>
        <p:sp>
          <p:nvSpPr>
            <p:cNvPr id="17" name="Овальная выноска 16"/>
            <p:cNvSpPr/>
            <p:nvPr/>
          </p:nvSpPr>
          <p:spPr>
            <a:xfrm rot="10138721">
              <a:off x="410321" y="3942295"/>
              <a:ext cx="1825606" cy="2304256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4217260"/>
              <a:ext cx="14401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Определи какие суждения истинные, а какие - ложные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8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3 -0.00093 C 0.10868 0.05579 0.11094 0.11273 0.11945 0.16875 C 0.12049 0.18472 0.1217 0.19838 0.12552 0.21319 C 0.12691 0.22454 0.1283 0.23403 0.13299 0.24352 C 0.13455 0.25764 0.13594 0.27176 0.14219 0.2838 C 0.14462 0.29444 0.1467 0.31019 0.15278 0.31829 C 0.15434 0.325 0.15504 0.3294 0.15886 0.33449 C 0.1625 0.35023 0.15747 0.33194 0.16337 0.34444 C 0.16858 0.35556 0.16129 0.34537 0.16632 0.35671 C 0.16771 0.35995 0.17049 0.36204 0.1724 0.36482 C 0.175 0.375 0.17969 0.38357 0.1875 0.38704 C 0.19201 0.39259 0.19705 0.39838 0.20278 0.40116 C 0.20729 0.40718 0.21042 0.41042 0.21632 0.41319 C 0.22118 0.41921 0.22656 0.41944 0.23299 0.4213 C 0.24618 0.42986 0.23056 0.42037 0.25122 0.4294 C 0.26146 0.4338 0.27153 0.43889 0.2816 0.44352 C 0.29288 0.44861 0.30486 0.45046 0.31632 0.45556 C 0.33056 0.46181 0.32083 0.4588 0.3375 0.46157 C 0.34566 0.46296 0.36181 0.46574 0.36181 0.46597 C 0.37465 0.47176 0.35417 0.46273 0.37552 0.46968 C 0.37865 0.4706 0.38455 0.47384 0.38455 0.47407 C 0.41892 0.47269 0.43004 0.47778 0.45417 0.46782 C 0.45677 0.46435 0.45816 0.46181 0.46181 0.45972 C 0.46476 0.45787 0.47083 0.45556 0.47083 0.45579 C 0.47899 0.44537 0.49375 0.44514 0.50417 0.44352 C 0.5099 0.43588 0.50764 0.43403 0.51632 0.43148 C 0.5224 0.42593 0.52917 0.42454 0.53611 0.4213 C 0.54306 0.41157 0.56788 0.41181 0.57552 0.41111 C 0.57587 0.41088 0.5842 0.40764 0.58455 0.40718 C 0.58559 0.40579 0.58472 0.40232 0.58611 0.40116 C 0.59063 0.39769 0.59618 0.39861 0.60122 0.39699 C 0.60278 0.39097 0.60261 0.39028 0.60573 0.38495 C 0.6066 0.38333 0.60886 0.38079 0.60886 0.38102 L 0.60278 0.39491 " pathEditMode="relative" rAng="0" ptsTypes="ffffffffffffffffffffffffffffffff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3.7037E-6 L -0.0085 0.442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59259E-6 L 0.0007 0.5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63629 0.48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7.40741E-7 L -0.39566 0.46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1.11111E-6 C -0.00034 0.0088 -0.00087 0.05255 -0.00277 0.06898 C -0.0033 0.07338 -0.00486 0.07731 -0.00521 0.08171 C -0.00712 0.09861 -0.00833 0.11643 -0.01041 0.13333 C -0.01163 0.14352 -0.01423 0.15324 -0.01562 0.16342 C -0.01909 0.19074 -0.02361 0.22847 -0.03125 0.25393 C -0.03316 0.26042 -0.03559 0.26667 -0.03767 0.27315 C -0.04201 0.28773 -0.04375 0.30463 -0.0493 0.31829 C -0.05052 0.3294 -0.05208 0.33889 -0.05573 0.34838 C -0.05694 0.36065 -0.0592 0.37106 -0.06111 0.38287 C -0.06284 0.39444 -0.06215 0.40509 -0.06614 0.41505 C -0.06962 0.43287 -0.07257 0.45069 -0.07534 0.46898 C -0.07812 0.48704 -0.08298 0.5044 -0.08559 0.52268 C -0.0875 0.53588 -0.08941 0.54838 -0.09218 0.56134 C -0.09409 0.58079 -0.09687 0.60023 -0.09982 0.61944 C -0.10087 0.62685 -0.10364 0.63542 -0.10364 0.64305 " pathEditMode="relative" rAng="0" ptsTypes="fffffffffffffff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552 -0.00718 L 0.03629 0.55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48148E-6 C -0.00364 0.01528 -0.00417 0.02685 -1.11111E-6 0.04306 C 0.00191 0.0507 0.00486 0.06667 0.00486 0.06667 C 0.00608 0.08264 0.00764 0.09861 0.01146 0.11389 C 0.0132 0.12083 0.01945 0.13333 0.01945 0.13333 C 0.02205 0.14398 0.02847 0.15301 0.03403 0.16134 C 0.03698 0.16574 0.04358 0.17407 0.04358 0.17407 C 0.0474 0.18866 0.04219 0.17292 0.05 0.18495 C 0.05781 0.19699 0.05538 0.2037 0.06615 0.21065 C 0.06892 0.22107 0.07136 0.2287 0.07917 0.23218 C 0.0816 0.24213 0.08403 0.23935 0.09045 0.24514 C 0.09323 0.25671 0.10399 0.26644 0.11146 0.27315 C 0.1184 0.2875 0.11024 0.27361 0.11945 0.28171 C 0.12431 0.28588 0.12986 0.29329 0.13403 0.29884 C 0.13698 0.31111 0.13299 0.30093 0.14045 0.30741 C 0.14236 0.30903 0.14358 0.31181 0.14531 0.31389 C 0.15625 0.32639 0.17014 0.33727 0.18212 0.3463 C 0.18733 0.35 0.19201 0.35486 0.19688 0.35903 C 0.19844 0.36042 0.20174 0.36343 0.20174 0.36343 C 0.20729 0.375 0.2191 0.38472 0.22917 0.38912 C 0.2349 0.39445 0.24184 0.39931 0.24844 0.40208 C 0.25 0.40347 0.25156 0.40532 0.2533 0.40648 C 0.25486 0.40741 0.2566 0.40741 0.25816 0.40857 C 0.26528 0.41366 0.26997 0.42037 0.27743 0.42361 C 0.29167 0.43611 0.30399 0.45232 0.31945 0.46227 C 0.33073 0.47778 0.34601 0.48449 0.35972 0.49468 C 0.37552 0.50648 0.36372 0.5007 0.37431 0.50532 C 0.38472 0.51458 0.39948 0.52384 0.41129 0.52894 C 0.42188 0.53866 0.4309 0.54445 0.44358 0.54838 C 0.44618 0.54931 0.44913 0.54954 0.45174 0.55046 C 0.45504 0.55162 0.46146 0.55486 0.46146 0.55486 C 0.46875 0.56134 0.46354 0.55764 0.47274 0.56134 C 0.47587 0.56273 0.48229 0.56551 0.48229 0.56551 C 0.4934 0.57546 0.48872 0.57107 0.49688 0.57847 C 0.49844 0.57986 0.50156 0.58287 0.50156 0.58287 C 0.50278 0.58495 0.50347 0.5875 0.50469 0.58912 C 0.50781 0.59259 0.51458 0.59792 0.51458 0.59792 C 0.51511 0.6 0.51493 0.60278 0.51615 0.6044 C 0.51892 0.6081 0.52587 0.61296 0.52587 0.61296 C 0.53195 0.62523 0.53368 0.62361 0.54531 0.62153 C 0.5474 0.61713 0.55451 0.61227 0.55174 0.60857 C 0.54566 0.60046 0.54132 0.59144 0.53403 0.58495 C 0.52951 0.57616 0.52309 0.57407 0.51615 0.56782 C 0.51458 0.56644 0.51146 0.56343 0.51146 0.56343 C 0.50938 0.55648 0.50677 0.55093 0.50469 0.54398 C 0.51354 0.53287 0.52413 0.525 0.53403 0.5162 C 0.53455 0.51574 0.54306 0.50764 0.54358 0.50741 C 0.56511 0.49815 0.58576 0.48843 0.60816 0.4838 C 0.61267 0.48195 0.61597 0.47986 0.61945 0.47523 " pathEditMode="relative" ptsTypes="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272578"/>
            <a:ext cx="2952328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Корова даёт людям молоко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6899" y="476672"/>
            <a:ext cx="2952328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Птенцы</a:t>
            </a:r>
            <a:r>
              <a:rPr lang="en-US" dirty="0" smtClean="0"/>
              <a:t> </a:t>
            </a:r>
            <a:r>
              <a:rPr lang="ru-RU" dirty="0" smtClean="0"/>
              <a:t>вылупляются</a:t>
            </a:r>
            <a:r>
              <a:rPr lang="en-US" dirty="0" smtClean="0"/>
              <a:t> b</a:t>
            </a:r>
            <a:r>
              <a:rPr lang="ru-RU" dirty="0" smtClean="0"/>
              <a:t>з яиц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124743"/>
            <a:ext cx="169218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Рыбы живут на деревьях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72578"/>
            <a:ext cx="256946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Пингвины  живут в жарких странах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8860" y="1124744"/>
            <a:ext cx="327636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Все сыновья младше своих отцов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15" y="1844824"/>
            <a:ext cx="362392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Процессор– это устройство ввода информации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988840"/>
            <a:ext cx="306034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Сканер – это устройство ввода информации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1125420"/>
            <a:ext cx="295232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Куры – перелётные птицы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47132" y="2753343"/>
            <a:ext cx="0" cy="41046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Истинное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8124" y="292494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Ложное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0321" y="3942295"/>
            <a:ext cx="1825606" cy="2304256"/>
            <a:chOff x="410321" y="3942295"/>
            <a:chExt cx="1825606" cy="2304256"/>
          </a:xfrm>
        </p:grpSpPr>
        <p:sp>
          <p:nvSpPr>
            <p:cNvPr id="17" name="Овальная выноска 16"/>
            <p:cNvSpPr/>
            <p:nvPr/>
          </p:nvSpPr>
          <p:spPr>
            <a:xfrm rot="10138721">
              <a:off x="410321" y="3942295"/>
              <a:ext cx="1825606" cy="2304256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4217260"/>
              <a:ext cx="14401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Определи какие суждения истинные, а какие - ложные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2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0.00365 0.00509 -0.00434 0.00949 -0.0059 0.0162 C -0.00695 0.02037 -0.00903 0.02847 -0.00903 0.02847 C -0.01406 0.08726 -0.01215 0.06944 -0.01354 0.17592 C -0.0132 0.19722 -0.01893 0.24699 -0.0059 0.27291 C -0.00399 0.28611 0.00191 0.31203 0.0092 0.32129 C 0.01198 0.33194 0.0151 0.33958 0.02135 0.34745 C 0.02309 0.35509 0.02552 0.35578 0.02882 0.3618 C 0.03298 0.36944 0.03611 0.37731 0.04097 0.38402 C 0.0434 0.39351 0.05347 0.40902 0.0592 0.4162 C 0.06198 0.42708 0.05851 0.41875 0.06528 0.4243 C 0.07135 0.42939 0.0651 0.42801 0.07135 0.43449 C 0.07257 0.43588 0.0743 0.43564 0.07587 0.43634 C 0.08437 0.44004 0.09323 0.44259 0.10156 0.44652 C 0.10416 0.44629 0.13923 0.44375 0.14548 0.44259 C 0.15208 0.44143 0.15173 0.43588 0.1592 0.4324 C 0.17101 0.42685 0.1783 0.41551 0.18489 0.40208 C 0.1875 0.41226 0.18333 0.42083 0.18333 0.4324 C 0.18333 0.43449 0.18489 0.42638 0.18489 0.4263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5.18519E-6 C -0.00938 0.06157 -0.00174 0.00578 -0.00452 0.15763 C -0.00486 0.17661 -0.00747 0.19999 -0.01216 0.21828 C -0.01441 0.22684 -0.01598 0.23564 -0.01823 0.24444 C -0.01875 0.24652 -0.0198 0.25069 -0.0198 0.25069 C -0.02118 0.26481 -0.02344 0.27615 -0.02431 0.29096 C -0.02657 0.33008 -0.02327 0.31388 -0.02726 0.33124 C -0.0283 0.37245 -0.02726 0.42291 -0.04393 0.46064 C -0.04618 0.46573 -0.05851 0.47036 -0.06372 0.47684 C -0.06528 0.48379 -0.06667 0.48888 -0.0698 0.49513 C -0.07257 0.5067 -0.07171 0.51735 -0.08039 0.52129 C -0.0823 0.52407 -0.08559 0.52569 -0.08646 0.52939 C -0.0882 0.53657 -0.08941 0.55161 -0.08941 0.55161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3889E-18 -3.33333E-6 C -0.0059 0.00741 -0.01007 0.0162 -0.01528 0.0243 C -0.02153 0.03403 -0.01771 0.02708 -0.02431 0.03426 C -0.02865 0.03889 -0.03229 0.04537 -0.03646 0.05046 C -0.0382 0.05741 -0.04167 0.06018 -0.04392 0.06667 C -0.04948 0.08333 -0.04392 0.0743 -0.05 0.08287 C -0.05278 0.09745 -0.05434 0.1125 -0.06059 0.12523 C -0.0658 0.15231 -0.07309 0.17893 -0.07882 0.20602 C -0.0809 0.2162 -0.08386 0.22639 -0.08646 0.23634 C -0.08802 0.24213 -0.09097 0.2544 -0.09097 0.2544 C -0.09149 0.27014 -0.09254 0.28542 -0.09254 0.30069 C -0.09254 0.33704 -0.09201 0.37384 -0.09097 0.41018 C -0.09097 0.41227 -0.08976 0.41412 -0.08941 0.4162 C -0.08698 0.42893 -0.08455 0.4581 -0.07431 0.46273 C -0.07292 0.46134 -0.06771 0.45717 -0.06667 0.45463 C -0.0658 0.45278 -0.06615 0.45023 -0.06528 0.44838 C -0.06406 0.4456 -0.05972 0.43842 -0.05764 0.43842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1.11111E-6 C 0.00156 0.00139 0.00364 0.00185 0.00451 0.00394 C 0.00573 0.00695 0.00538 0.01088 0.00607 0.01412 C 0.00729 0.0206 0.00781 0.02037 0.01059 0.02616 C 0.01354 0.04514 0.01962 0.06065 0.0243 0.07871 C 0.02795 0.09283 0.03021 0.1088 0.03646 0.1213 C 0.03923 0.14607 0.04271 0.17246 0.04861 0.19607 C 0.04965 0.2169 0.04844 0.2382 0.05156 0.25857 C 0.05538 0.2838 0.05955 0.30996 0.06215 0.33542 C 0.06406 0.35371 0.0651 0.37824 0.07587 0.3919 C 0.07899 0.40556 0.07482 0.39097 0.08038 0.40209 C 0.08507 0.41158 0.08385 0.41158 0.09097 0.41829 C 0.09705 0.43079 0.10225 0.44097 0.1092 0.45255 C 0.11128 0.45602 0.11094 0.46204 0.11371 0.46459 C 0.12135 0.47199 0.14219 0.47361 0.15 0.47477 C 0.15868 0.47778 0.16701 0.47917 0.17587 0.48079 C 0.18107 0.4831 0.19705 0.49074 0.19705 0.47871 " pathEditMode="relative" ptsTypes="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61111E-6 3.7037E-6 C -0.00329 0.02963 -0.01267 0.05787 -0.01822 0.08703 C -0.021 0.12315 -0.02291 0.16273 -0.01076 0.19606 C -0.00902 0.20764 -0.00659 0.22569 8.61111E-6 0.23449 C 0.00469 0.25509 -0.00277 0.22453 0.00452 0.24653 C 0.01007 0.26342 0.00417 0.25463 0.0106 0.26273 C 0.01303 0.27291 0.01962 0.27662 0.02414 0.28495 C 0.02987 0.2956 0.03299 0.30208 0.0408 0.30926 C 0.0441 0.32199 0.05139 0.32731 0.05903 0.33541 C 0.06007 0.33657 0.06372 0.34259 0.06511 0.34352 C 0.06719 0.3449 0.07518 0.34815 0.07865 0.34953 C 0.08247 0.35463 0.08577 0.35532 0.0908 0.35764 C 0.09341 0.36111 0.09549 0.36528 0.09844 0.36782 C 0.10001 0.36921 0.10157 0.37014 0.10296 0.37176 C 0.10695 0.37592 0.10782 0.38426 0.11198 0.38796 C 0.11511 0.39074 0.11806 0.39328 0.12119 0.39606 C 0.12379 0.39838 0.1257 0.40231 0.12865 0.40416 C 0.1316 0.40602 0.13785 0.4081 0.13785 0.4081 C 0.14393 0.41666 0.15521 0.41875 0.16355 0.42222 C 0.17692 0.42153 0.19757 0.42893 0.20903 0.41435 C 0.20695 0.40625 0.20869 0.40972 0.20452 0.40416 L 0.20452 0.42037 " pathEditMode="relative" ptsTypes="fffffff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22222E-6 5.55556E-6 C -0.00103 0.01181 -0.00173 0.02315 -0.00452 0.0345 C -0.00589 0.0514 -0.00676 0.07616 -0.01058 0.09098 C -0.0111 0.09769 -0.01128 0.1044 -0.01197 0.11112 C -0.01214 0.1132 -0.01336 0.11505 -0.01353 0.11714 C -0.01492 0.13403 -0.01666 0.16783 -0.01666 0.16783 C -0.01614 0.19167 -0.01753 0.24491 -0.01058 0.27478 C -0.00989 0.28218 -0.00798 0.28959 -0.00747 0.297 C -0.00433 0.34399 -0.00954 0.32223 -0.00452 0.34144 C -0.00399 0.34746 -0.00329 0.35371 -0.00294 0.35973 C -0.00225 0.36853 -0.00208 0.37709 -0.00138 0.38589 C -0.00052 0.39561 0.00209 0.4044 0.00313 0.41413 C 0.00556 0.43728 0.00313 0.4257 0.00608 0.43843 C 0.00661 0.44653 0.00695 0.45464 0.00765 0.46274 C 0.00869 0.47385 0.01337 0.48403 0.01528 0.49491 C 0.01772 0.50903 0.01667 0.50024 0.01667 0.5213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243 -0.02592 C 0.04514 -0.01967 0.04844 -0.0243 0.04497 -0.00972 L 0.04497 -0.00949 C 0.04045 -0.00416 0.04271 -0.00741 0.03889 0.00023 C 0.03716 0.00949 0.03438 0.02847 0.03438 0.02871 C 0.0349 0.05347 0.0349 0.07824 0.03577 0.10324 C 0.03611 0.11435 0.04132 0.12709 0.04341 0.13773 C 0.04896 0.16644 0.06736 0.20278 0.08282 0.22454 C 0.08681 0.24005 0.09723 0.24769 0.104 0.26088 C 0.10799 0.26852 0.11337 0.27408 0.11771 0.28102 C 0.12622 0.29514 0.13802 0.30949 0.14948 0.31945 C 0.15278 0.33218 0.16424 0.34398 0.17223 0.35185 C 0.17605 0.35949 0.17969 0.36181 0.18577 0.36597 C 0.18907 0.37222 0.19844 0.38079 0.204 0.38403 C 0.20695 0.38588 0.2132 0.3882 0.2132 0.38843 C 0.22813 0.4081 0.26268 0.40533 0.27986 0.40625 C 0.29358 0.4081 0.30695 0.41204 0.32066 0.41435 C 0.32865 0.41806 0.33646 0.41898 0.34497 0.42037 C 0.34896 0.42593 0.35313 0.42616 0.35851 0.42847 C 0.36233 0.43357 0.36632 0.43426 0.37066 0.43866 C 0.37518 0.44329 0.379 0.44954 0.38438 0.45278 C 0.39948 0.46181 0.41285 0.46158 0.42986 0.46297 C 0.43403 0.46667 0.43681 0.4706 0.44045 0.475 C 0.44219 0.48287 0.44427 0.48472 0.44948 0.48912 C 0.45157 0.49746 0.45486 0.51273 0.4632 0.51343 C 0.47118 0.51412 0.47934 0.51343 0.48733 0.51343 " pathEditMode="relative" rAng="0" ptsTypes="fFffffff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96296E-6 C -0.00886 0.02639 -0.01216 0.05347 -0.01997 0.08032 C -0.02066 0.09097 -0.02171 0.10139 -0.02205 0.11203 C -0.02396 0.16967 -0.01632 0.25671 -0.03612 0.3199 C -0.03941 0.33078 -0.04271 0.34352 -0.05 0.35162 C -0.05278 0.36018 -0.05573 0.36921 -0.06007 0.37685 C -0.06268 0.38148 -0.06858 0.38588 -0.07205 0.38981 C -0.07483 0.39861 -0.07917 0.40578 -0.08421 0.41319 C -0.0941 0.42708 -0.09601 0.44097 -0.11389 0.44676 C -0.11962 0.45301 -0.12639 0.45926 -0.13403 0.46157 C -0.1415 0.4699 -0.14983 0.475 -0.16007 0.4787 C -0.16702 0.48611 -0.17674 0.48588 -0.18612 0.48935 C -0.19237 0.49583 -0.19566 0.49699 -0.204 0.49977 C -0.21337 0.50972 -0.23681 0.51296 -0.25 0.51666 C -0.26007 0.51967 -0.26945 0.52615 -0.28004 0.52963 C -0.30018 0.53611 -0.31928 0.5412 -0.34011 0.54444 C -0.34601 0.54861 -0.34896 0.55277 -0.35591 0.55486 C -0.35834 0.55764 -0.36129 0.56203 -0.36598 0.56134 C -0.37014 0.56088 -0.37778 0.55717 -0.37778 0.5574 C -0.37917 0.55555 -0.38039 0.55393 -0.38195 0.55301 C -0.38386 0.55162 -0.38785 0.55069 -0.38785 0.55092 " pathEditMode="relative" rAng="0" ptsTypes="ffff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846" y="272578"/>
            <a:ext cx="2952328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 вращается вокруг Солнца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889" y="476672"/>
            <a:ext cx="2952328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– столица России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5926" y="1124743"/>
            <a:ext cx="169218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Буквы  ю, и, р - гласные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4198" y="272578"/>
            <a:ext cx="256946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Белки, кошки и орлы умеют летать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850" y="1124744"/>
            <a:ext cx="327636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Лиственница, пихта, ель – хвойные деревья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15" y="1844824"/>
            <a:ext cx="362392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Сорока, воробей, щука - птицы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988840"/>
            <a:ext cx="306034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Париж  и Лондон – столицы государств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78134" y="1125420"/>
            <a:ext cx="295232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 наступила, грачи прилетели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47132" y="2753343"/>
            <a:ext cx="0" cy="41046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Истинное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8124" y="292494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Ложное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7081" y="3696048"/>
            <a:ext cx="1825606" cy="2304256"/>
            <a:chOff x="410321" y="3942295"/>
            <a:chExt cx="1825606" cy="2304256"/>
          </a:xfrm>
        </p:grpSpPr>
        <p:sp>
          <p:nvSpPr>
            <p:cNvPr id="17" name="Овальная выноска 16"/>
            <p:cNvSpPr/>
            <p:nvPr/>
          </p:nvSpPr>
          <p:spPr>
            <a:xfrm rot="10138721">
              <a:off x="410321" y="3942295"/>
              <a:ext cx="1825606" cy="2304256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4217260"/>
              <a:ext cx="14401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Определи какие суждения истинные, а какие - ложные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67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0.00365 0.00509 -0.00434 0.00949 -0.0059 0.0162 C -0.00695 0.02037 -0.00903 0.02847 -0.00903 0.02847 C -0.01406 0.08726 -0.01215 0.06944 -0.01354 0.17592 C -0.0132 0.19722 -0.01893 0.24699 -0.0059 0.27291 C -0.00399 0.28611 0.00191 0.31203 0.0092 0.32129 C 0.01198 0.33194 0.0151 0.33958 0.02135 0.34745 C 0.02309 0.35509 0.02552 0.35578 0.02882 0.3618 C 0.03298 0.36944 0.03611 0.37731 0.04097 0.38402 C 0.0434 0.39351 0.05347 0.40902 0.0592 0.4162 C 0.06198 0.42708 0.05851 0.41875 0.06528 0.4243 C 0.07135 0.42939 0.0651 0.42801 0.07135 0.43449 C 0.07257 0.43588 0.0743 0.43564 0.07587 0.43634 C 0.08437 0.44004 0.09323 0.44259 0.10156 0.44652 C 0.10416 0.44629 0.13923 0.44375 0.14548 0.44259 C 0.15208 0.44143 0.15173 0.43588 0.1592 0.4324 C 0.17101 0.42685 0.1783 0.41551 0.18489 0.40208 C 0.1875 0.41226 0.18333 0.42083 0.18333 0.4324 C 0.18333 0.43449 0.18489 0.42638 0.18489 0.4263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5.18519E-6 C -0.00938 0.06157 -0.00174 0.00578 -0.00452 0.15763 C -0.00486 0.17661 -0.00747 0.19999 -0.01216 0.21828 C -0.01441 0.22684 -0.01598 0.23564 -0.01823 0.24444 C -0.01875 0.24652 -0.0198 0.25069 -0.0198 0.25069 C -0.02118 0.26481 -0.02344 0.27615 -0.02431 0.29096 C -0.02657 0.33008 -0.02327 0.31388 -0.02726 0.33124 C -0.0283 0.37245 -0.02726 0.42291 -0.04393 0.46064 C -0.04618 0.46573 -0.05851 0.47036 -0.06372 0.47684 C -0.06528 0.48379 -0.06667 0.48888 -0.0698 0.49513 C -0.07257 0.5067 -0.07171 0.51735 -0.08039 0.52129 C -0.0823 0.52407 -0.08559 0.52569 -0.08646 0.52939 C -0.0882 0.53657 -0.08941 0.55161 -0.08941 0.55161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3889E-18 -3.33333E-6 C -0.0059 0.00741 -0.01007 0.0162 -0.01528 0.0243 C -0.02153 0.03403 -0.01771 0.02708 -0.02431 0.03426 C -0.02865 0.03889 -0.03229 0.04537 -0.03646 0.05046 C -0.0382 0.05741 -0.04167 0.06018 -0.04392 0.06667 C -0.04948 0.08333 -0.04392 0.0743 -0.05 0.08287 C -0.05278 0.09745 -0.05434 0.1125 -0.06059 0.12523 C -0.0658 0.15231 -0.07309 0.17893 -0.07882 0.20602 C -0.0809 0.2162 -0.08386 0.22639 -0.08646 0.23634 C -0.08802 0.24213 -0.09097 0.2544 -0.09097 0.2544 C -0.09149 0.27014 -0.09254 0.28542 -0.09254 0.30069 C -0.09254 0.33704 -0.09201 0.37384 -0.09097 0.41018 C -0.09097 0.41227 -0.08976 0.41412 -0.08941 0.4162 C -0.08698 0.42893 -0.08455 0.4581 -0.07431 0.46273 C -0.07292 0.46134 -0.06771 0.45717 -0.06667 0.45463 C -0.0658 0.45278 -0.06615 0.45023 -0.06528 0.44838 C -0.06406 0.4456 -0.05972 0.43842 -0.05764 0.43842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47 0.04745 C -0.00591 0.04884 -0.00382 0.04931 -0.00296 0.05139 C -0.00174 0.0544 -0.00209 0.05833 -0.00139 0.06158 C -0.00018 0.06806 0.00034 0.06783 0.00312 0.07361 C 0.00607 0.09259 0.01215 0.1081 0.01684 0.12616 C 0.02048 0.14028 0.02274 0.15625 0.02899 0.16875 C 0.03177 0.19352 0.03524 0.21991 0.04114 0.24352 C 0.04218 0.26435 0.04097 0.28565 0.04409 0.30602 C 0.04791 0.33125 0.05208 0.35741 0.05468 0.38287 C 0.05659 0.40116 0.05763 0.4257 0.0684 0.43935 C 0.07152 0.45301 0.06736 0.43843 0.07291 0.44954 C 0.0776 0.45903 0.07638 0.45903 0.0835 0.46574 C 0.08958 0.47824 0.09479 0.48843 0.10173 0.5 C 0.10382 0.50347 0.10347 0.50949 0.10625 0.51204 C 0.11388 0.51945 0.13472 0.52107 0.14253 0.52222 C 0.15121 0.52523 0.15954 0.52662 0.1684 0.52824 C 0.17361 0.53056 0.18958 0.5382 0.18958 0.52616 " pathEditMode="relative" rAng="0" ptsTypes="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61111E-6 3.7037E-6 C -0.00329 0.02963 -0.01267 0.05787 -0.01822 0.08703 C -0.021 0.12315 -0.02291 0.16273 -0.01076 0.19606 C -0.00902 0.20764 -0.00659 0.22569 8.61111E-6 0.23449 C 0.00469 0.25509 -0.00277 0.22453 0.00452 0.24653 C 0.01007 0.26342 0.00417 0.25463 0.0106 0.26273 C 0.01303 0.27291 0.01962 0.27662 0.02414 0.28495 C 0.02987 0.2956 0.03299 0.30208 0.0408 0.30926 C 0.0441 0.32199 0.05139 0.32731 0.05903 0.33541 C 0.06007 0.33657 0.06372 0.34259 0.06511 0.34352 C 0.06719 0.3449 0.07518 0.34815 0.07865 0.34953 C 0.08247 0.35463 0.08577 0.35532 0.0908 0.35764 C 0.09341 0.36111 0.09549 0.36528 0.09844 0.36782 C 0.10001 0.36921 0.10157 0.37014 0.10296 0.37176 C 0.10695 0.37592 0.10782 0.38426 0.11198 0.38796 C 0.11511 0.39074 0.11806 0.39328 0.12119 0.39606 C 0.12379 0.39838 0.1257 0.40231 0.12865 0.40416 C 0.1316 0.40602 0.13785 0.4081 0.13785 0.4081 C 0.14393 0.41666 0.15521 0.41875 0.16355 0.42222 C 0.17692 0.42153 0.19757 0.42893 0.20903 0.41435 C 0.20695 0.40625 0.20869 0.40972 0.20452 0.40416 L 0.20452 0.42037 " pathEditMode="relative" ptsTypes="fffffff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22222E-6 5.55556E-6 C -0.00103 0.01181 -0.00173 0.02315 -0.00452 0.0345 C -0.00589 0.0514 -0.00676 0.07616 -0.01058 0.09098 C -0.0111 0.09769 -0.01128 0.1044 -0.01197 0.11112 C -0.01214 0.1132 -0.01336 0.11505 -0.01353 0.11714 C -0.01492 0.13403 -0.01666 0.16783 -0.01666 0.16783 C -0.01614 0.19167 -0.01753 0.24491 -0.01058 0.27478 C -0.00989 0.28218 -0.00798 0.28959 -0.00747 0.297 C -0.00433 0.34399 -0.00954 0.32223 -0.00452 0.34144 C -0.00399 0.34746 -0.00329 0.35371 -0.00294 0.35973 C -0.00225 0.36853 -0.00208 0.37709 -0.00138 0.38589 C -0.00052 0.39561 0.00209 0.4044 0.00313 0.41413 C 0.00556 0.43728 0.00313 0.4257 0.00608 0.43843 C 0.00661 0.44653 0.00695 0.45464 0.00765 0.46274 C 0.00869 0.47385 0.01337 0.48403 0.01528 0.49491 C 0.01772 0.50903 0.01667 0.50024 0.01667 0.5213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243 -0.02592 C 0.04514 -0.01967 0.04844 -0.0243 0.04497 -0.00972 L 0.04497 -0.00949 C 0.04045 -0.00416 0.04271 -0.00741 0.03889 0.00023 C 0.03716 0.00949 0.03438 0.02847 0.03438 0.02871 C 0.0349 0.05347 0.0349 0.07824 0.03577 0.10324 C 0.03611 0.11435 0.04132 0.12709 0.04341 0.13773 C 0.04896 0.16644 0.06736 0.20278 0.08282 0.22454 C 0.08681 0.24005 0.09723 0.24769 0.104 0.26088 C 0.10799 0.26852 0.11337 0.27408 0.11771 0.28102 C 0.12622 0.29514 0.13802 0.30949 0.14948 0.31945 C 0.15278 0.33218 0.16424 0.34398 0.17223 0.35185 C 0.17605 0.35949 0.17969 0.36181 0.18577 0.36597 C 0.18907 0.37222 0.19844 0.38079 0.204 0.38403 C 0.20695 0.38588 0.2132 0.3882 0.2132 0.38843 C 0.22813 0.4081 0.26268 0.40533 0.27986 0.40625 C 0.29358 0.4081 0.30695 0.41204 0.32066 0.41435 C 0.32865 0.41806 0.33646 0.41898 0.34497 0.42037 C 0.34896 0.42593 0.35313 0.42616 0.35851 0.42847 C 0.36233 0.43357 0.36632 0.43426 0.37066 0.43866 C 0.37518 0.44329 0.379 0.44954 0.38438 0.45278 C 0.39948 0.46181 0.41285 0.46158 0.42986 0.46297 C 0.43403 0.46667 0.43681 0.4706 0.44045 0.475 C 0.44219 0.48287 0.44427 0.48472 0.44948 0.48912 C 0.45157 0.49746 0.45486 0.51273 0.4632 0.51343 C 0.47118 0.51412 0.47934 0.51343 0.48733 0.51343 " pathEditMode="relative" rAng="0" ptsTypes="fFffffff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96296E-6 C -0.00886 0.02639 -0.01216 0.05347 -0.01997 0.08032 C -0.02066 0.09097 -0.02171 0.10139 -0.02205 0.11203 C -0.02396 0.16967 -0.01632 0.25671 -0.03612 0.3199 C -0.03941 0.33078 -0.04271 0.34352 -0.05 0.35162 C -0.05278 0.36018 -0.05573 0.36921 -0.06007 0.37685 C -0.06268 0.38148 -0.06858 0.38588 -0.07205 0.38981 C -0.07483 0.39861 -0.07917 0.40578 -0.08421 0.41319 C -0.0941 0.42708 -0.09601 0.44097 -0.11389 0.44676 C -0.11962 0.45301 -0.12639 0.45926 -0.13403 0.46157 C -0.1415 0.4699 -0.14983 0.475 -0.16007 0.4787 C -0.16702 0.48611 -0.17674 0.48588 -0.18612 0.48935 C -0.19237 0.49583 -0.19566 0.49699 -0.204 0.49977 C -0.21337 0.50972 -0.23681 0.51296 -0.25 0.51666 C -0.26007 0.51967 -0.26945 0.52615 -0.28004 0.52963 C -0.30018 0.53611 -0.31928 0.5412 -0.34011 0.54444 C -0.34601 0.54861 -0.34896 0.55277 -0.35591 0.55486 C -0.35834 0.55764 -0.36129 0.56203 -0.36598 0.56134 C -0.37014 0.56088 -0.37778 0.55717 -0.37778 0.5574 C -0.37917 0.55555 -0.38039 0.55393 -0.38195 0.55301 C -0.38386 0.55162 -0.38785 0.55069 -0.38785 0.55092 " pathEditMode="relative" rAng="0" ptsTypes="ffff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272578"/>
            <a:ext cx="2952328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Планеты вращаются вокруг Солнца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6899" y="476672"/>
            <a:ext cx="2952328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Бабочки, муравьи, жуки - это насекомые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124743"/>
            <a:ext cx="169218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Буквы  п, ю, и, р - согласные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72578"/>
            <a:ext cx="256946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Все волки и все кошки – это дикие животные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155" y="1342509"/>
            <a:ext cx="282036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Берёза, липа, дуб – лиственные деревья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15" y="2193620"/>
            <a:ext cx="362392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Щука, карась, воробей, - рыбы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988840"/>
            <a:ext cx="306034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Л.Н.Толстой</a:t>
            </a:r>
            <a:r>
              <a:rPr lang="ru-RU" dirty="0" smtClean="0"/>
              <a:t> – великий русский писатель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1125420"/>
            <a:ext cx="295232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Сказку о царе </a:t>
            </a:r>
            <a:r>
              <a:rPr lang="ru-RU" dirty="0" err="1" smtClean="0"/>
              <a:t>Салтане</a:t>
            </a:r>
            <a:r>
              <a:rPr lang="ru-RU" dirty="0" smtClean="0"/>
              <a:t> написал  </a:t>
            </a:r>
            <a:r>
              <a:rPr lang="ru-RU" dirty="0" err="1" smtClean="0"/>
              <a:t>М.Ю.Лермонтов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47132" y="2753343"/>
            <a:ext cx="0" cy="41046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Истинное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8124" y="292494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Ложное суждение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7081" y="3696048"/>
            <a:ext cx="1825606" cy="2304256"/>
            <a:chOff x="410321" y="3942295"/>
            <a:chExt cx="1825606" cy="2304256"/>
          </a:xfrm>
        </p:grpSpPr>
        <p:sp>
          <p:nvSpPr>
            <p:cNvPr id="17" name="Овальная выноска 16"/>
            <p:cNvSpPr/>
            <p:nvPr/>
          </p:nvSpPr>
          <p:spPr>
            <a:xfrm rot="10138721">
              <a:off x="410321" y="3942295"/>
              <a:ext cx="1825606" cy="2304256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4217260"/>
              <a:ext cx="14401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Определи какие суждения истинные, а какие - ложные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4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0.00365 0.00509 -0.00434 0.00949 -0.0059 0.0162 C -0.00695 0.02037 -0.00903 0.02847 -0.00903 0.02847 C -0.01406 0.08726 -0.01215 0.06944 -0.01354 0.17592 C -0.0132 0.19722 -0.01893 0.24699 -0.0059 0.27291 C -0.00399 0.28611 0.00191 0.31203 0.0092 0.32129 C 0.01198 0.33194 0.0151 0.33958 0.02135 0.34745 C 0.02309 0.35509 0.02552 0.35578 0.02882 0.3618 C 0.03298 0.36944 0.03611 0.37731 0.04097 0.38402 C 0.0434 0.39351 0.05347 0.40902 0.0592 0.4162 C 0.06198 0.42708 0.05851 0.41875 0.06528 0.4243 C 0.07135 0.42939 0.0651 0.42801 0.07135 0.43449 C 0.07257 0.43588 0.0743 0.43564 0.07587 0.43634 C 0.08437 0.44004 0.09323 0.44259 0.10156 0.44652 C 0.10416 0.44629 0.13923 0.44375 0.14548 0.44259 C 0.15208 0.44143 0.15173 0.43588 0.1592 0.4324 C 0.17101 0.42685 0.1783 0.41551 0.18489 0.40208 C 0.1875 0.41226 0.18333 0.42083 0.18333 0.4324 C 0.18333 0.43449 0.18489 0.42638 0.18489 0.4263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5.18519E-6 C -0.00938 0.06157 -0.00174 0.00578 -0.00452 0.15763 C -0.00486 0.17661 -0.00747 0.19999 -0.01216 0.21828 C -0.01441 0.22684 -0.01598 0.23564 -0.01823 0.24444 C -0.01875 0.24652 -0.0198 0.25069 -0.0198 0.25069 C -0.02118 0.26481 -0.02344 0.27615 -0.02431 0.29096 C -0.02657 0.33008 -0.02327 0.31388 -0.02726 0.33124 C -0.0283 0.37245 -0.02726 0.42291 -0.04393 0.46064 C -0.04618 0.46573 -0.05851 0.47036 -0.06372 0.47684 C -0.06528 0.48379 -0.06667 0.48888 -0.0698 0.49513 C -0.07257 0.5067 -0.07171 0.51735 -0.08039 0.52129 C -0.0823 0.52407 -0.08559 0.52569 -0.08646 0.52939 C -0.0882 0.53657 -0.08941 0.55161 -0.08941 0.55161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3889E-18 -3.33333E-6 C -0.0059 0.00741 -0.01007 0.0162 -0.01528 0.0243 C -0.02153 0.03403 -0.01771 0.02708 -0.02431 0.03426 C -0.02865 0.03889 -0.03229 0.04537 -0.03646 0.05046 C -0.0382 0.05741 -0.04167 0.06018 -0.04392 0.06667 C -0.04948 0.08333 -0.04392 0.0743 -0.05 0.08287 C -0.05278 0.09745 -0.05434 0.1125 -0.06059 0.12523 C -0.0658 0.15231 -0.07309 0.17893 -0.07882 0.20602 C -0.0809 0.2162 -0.08386 0.22639 -0.08646 0.23634 C -0.08802 0.24213 -0.09097 0.2544 -0.09097 0.2544 C -0.09149 0.27014 -0.09254 0.28542 -0.09254 0.30069 C -0.09254 0.33704 -0.09201 0.37384 -0.09097 0.41018 C -0.09097 0.41227 -0.08976 0.41412 -0.08941 0.4162 C -0.08698 0.42893 -0.08455 0.4581 -0.07431 0.46273 C -0.07292 0.46134 -0.06771 0.45717 -0.06667 0.45463 C -0.0658 0.45278 -0.06615 0.45023 -0.06528 0.44838 C -0.06406 0.4456 -0.05972 0.43842 -0.05764 0.43842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47 0.04745 C -0.00591 0.04884 -0.00382 0.04931 -0.00296 0.05139 C -0.00174 0.0544 -0.00209 0.05833 -0.00139 0.06158 C -0.00018 0.06806 0.00034 0.06783 0.00312 0.07361 C 0.00607 0.09259 0.01215 0.1081 0.01684 0.12616 C 0.02048 0.14028 0.02274 0.15625 0.02899 0.16875 C 0.03177 0.19352 0.03524 0.21991 0.04114 0.24352 C 0.04218 0.26435 0.04097 0.28565 0.04409 0.30602 C 0.04791 0.33125 0.05208 0.35741 0.05468 0.38287 C 0.05659 0.40116 0.05763 0.4257 0.0684 0.43935 C 0.07152 0.45301 0.06736 0.43843 0.07291 0.44954 C 0.0776 0.45903 0.07638 0.45903 0.0835 0.46574 C 0.08958 0.47824 0.09479 0.48843 0.10173 0.5 C 0.10382 0.50347 0.10347 0.50949 0.10625 0.51204 C 0.11388 0.51945 0.13472 0.52107 0.14253 0.52222 C 0.15121 0.52523 0.15954 0.52662 0.1684 0.52824 C 0.17361 0.53056 0.18958 0.5382 0.18958 0.52616 " pathEditMode="relative" rAng="0" ptsTypes="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61111E-6 3.7037E-6 C -0.00329 0.02963 -0.01267 0.05787 -0.01822 0.08703 C -0.021 0.12315 -0.02291 0.16273 -0.01076 0.19606 C -0.00902 0.20764 -0.00659 0.22569 8.61111E-6 0.23449 C 0.00469 0.25509 -0.00277 0.22453 0.00452 0.24653 C 0.01007 0.26342 0.00417 0.25463 0.0106 0.26273 C 0.01303 0.27291 0.01962 0.27662 0.02414 0.28495 C 0.02987 0.2956 0.03299 0.30208 0.0408 0.30926 C 0.0441 0.32199 0.05139 0.32731 0.05903 0.33541 C 0.06007 0.33657 0.06372 0.34259 0.06511 0.34352 C 0.06719 0.3449 0.07518 0.34815 0.07865 0.34953 C 0.08247 0.35463 0.08577 0.35532 0.0908 0.35764 C 0.09341 0.36111 0.09549 0.36528 0.09844 0.36782 C 0.10001 0.36921 0.10157 0.37014 0.10296 0.37176 C 0.10695 0.37592 0.10782 0.38426 0.11198 0.38796 C 0.11511 0.39074 0.11806 0.39328 0.12119 0.39606 C 0.12379 0.39838 0.1257 0.40231 0.12865 0.40416 C 0.1316 0.40602 0.13785 0.4081 0.13785 0.4081 C 0.14393 0.41666 0.15521 0.41875 0.16355 0.42222 C 0.17692 0.42153 0.19757 0.42893 0.20903 0.41435 C 0.20695 0.40625 0.20869 0.40972 0.20452 0.40416 L 0.20452 0.42037 " pathEditMode="relative" ptsTypes="fffffff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22222E-6 5.55556E-6 C -0.00103 0.01181 -0.00173 0.02315 -0.00452 0.0345 C -0.00589 0.0514 -0.00676 0.07616 -0.01058 0.09098 C -0.0111 0.09769 -0.01128 0.1044 -0.01197 0.11112 C -0.01214 0.1132 -0.01336 0.11505 -0.01353 0.11714 C -0.01492 0.13403 -0.01666 0.16783 -0.01666 0.16783 C -0.01614 0.19167 -0.01753 0.24491 -0.01058 0.27478 C -0.00989 0.28218 -0.00798 0.28959 -0.00747 0.297 C -0.00433 0.34399 -0.00954 0.32223 -0.00452 0.34144 C -0.00399 0.34746 -0.00329 0.35371 -0.00294 0.35973 C -0.00225 0.36853 -0.00208 0.37709 -0.00138 0.38589 C -0.00052 0.39561 0.00209 0.4044 0.00313 0.41413 C 0.00556 0.43728 0.00313 0.4257 0.00608 0.43843 C 0.00661 0.44653 0.00695 0.45464 0.00765 0.46274 C 0.00869 0.47385 0.01337 0.48403 0.01528 0.49491 C 0.01772 0.50903 0.01667 0.50024 0.01667 0.5213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243 -0.02592 C 0.04514 -0.01967 0.04844 -0.0243 0.04497 -0.00972 L 0.04497 -0.00949 C 0.04045 -0.00416 0.04271 -0.00741 0.03889 0.00023 C 0.03716 0.00949 0.03438 0.02847 0.03438 0.02871 C 0.0349 0.05347 0.0349 0.07824 0.03577 0.10324 C 0.03611 0.11435 0.04132 0.12709 0.04341 0.13773 C 0.04896 0.16644 0.06736 0.20278 0.08282 0.22454 C 0.08681 0.24005 0.09723 0.24769 0.104 0.26088 C 0.10799 0.26852 0.11337 0.27408 0.11771 0.28102 C 0.12622 0.29514 0.13802 0.30949 0.14948 0.31945 C 0.15278 0.33218 0.16424 0.34398 0.17223 0.35185 C 0.17605 0.35949 0.17969 0.36181 0.18577 0.36597 C 0.18907 0.37222 0.19844 0.38079 0.204 0.38403 C 0.20695 0.38588 0.2132 0.3882 0.2132 0.38843 C 0.22813 0.4081 0.26268 0.40533 0.27986 0.40625 C 0.29358 0.4081 0.30695 0.41204 0.32066 0.41435 C 0.32865 0.41806 0.33646 0.41898 0.34497 0.42037 C 0.34896 0.42593 0.35313 0.42616 0.35851 0.42847 C 0.36233 0.43357 0.36632 0.43426 0.37066 0.43866 C 0.37518 0.44329 0.379 0.44954 0.38438 0.45278 C 0.39948 0.46181 0.41285 0.46158 0.42986 0.46297 C 0.43403 0.46667 0.43681 0.4706 0.44045 0.475 C 0.44219 0.48287 0.44427 0.48472 0.44948 0.48912 C 0.45157 0.49746 0.45486 0.51273 0.4632 0.51343 C 0.47118 0.51412 0.47934 0.51343 0.48733 0.51343 " pathEditMode="relative" rAng="0" ptsTypes="fFffffff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96296E-6 C -0.00886 0.02639 -0.01216 0.05347 -0.01997 0.08032 C -0.02066 0.09097 -0.02171 0.10139 -0.02205 0.11203 C -0.02396 0.16967 -0.01632 0.25671 -0.03612 0.3199 C -0.03941 0.33078 -0.04271 0.34352 -0.05 0.35162 C -0.05278 0.36018 -0.05573 0.36921 -0.06007 0.37685 C -0.06268 0.38148 -0.06858 0.38588 -0.07205 0.38981 C -0.07483 0.39861 -0.07917 0.40578 -0.08421 0.41319 C -0.0941 0.42708 -0.09601 0.44097 -0.11389 0.44676 C -0.11962 0.45301 -0.12639 0.45926 -0.13403 0.46157 C -0.1415 0.4699 -0.14983 0.475 -0.16007 0.4787 C -0.16702 0.48611 -0.17674 0.48588 -0.18612 0.48935 C -0.19237 0.49583 -0.19566 0.49699 -0.204 0.49977 C -0.21337 0.50972 -0.23681 0.51296 -0.25 0.51666 C -0.26007 0.51967 -0.26945 0.52615 -0.28004 0.52963 C -0.30018 0.53611 -0.31928 0.5412 -0.34011 0.54444 C -0.34601 0.54861 -0.34896 0.55277 -0.35591 0.55486 C -0.35834 0.55764 -0.36129 0.56203 -0.36598 0.56134 C -0.37014 0.56088 -0.37778 0.55717 -0.37778 0.5574 C -0.37917 0.55555 -0.38039 0.55393 -0.38195 0.55301 C -0.38386 0.55162 -0.38785 0.55069 -0.38785 0.55092 " pathEditMode="relative" rAng="0" ptsTypes="ffff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39" y="9321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</a:rPr>
              <a:t>Найди ложь</a:t>
            </a: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22" y="707212"/>
            <a:ext cx="8722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Составьте 5 ложных высказываний, пользуясь текстом </a:t>
            </a:r>
            <a:r>
              <a:rPr lang="ru-RU" sz="2400" dirty="0" smtClean="0"/>
              <a:t>стихотворения  </a:t>
            </a:r>
            <a:r>
              <a:rPr lang="ru-RU" sz="2400" dirty="0"/>
              <a:t>С.Я Маршака Я </a:t>
            </a:r>
            <a:r>
              <a:rPr lang="ru-RU" sz="2400" dirty="0" smtClean="0"/>
              <a:t>ВИДЕЛ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и отрывком из </a:t>
            </a:r>
            <a:r>
              <a:rPr lang="ru-RU" sz="2400" dirty="0" smtClean="0"/>
              <a:t>стихотворения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К.И.Чуковского ПЕРЕПУТАНИЦА.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1753" y="238401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Максимальная оценка  в этом конкурсе – 2 балла</a:t>
            </a:r>
            <a:endParaRPr lang="ru-RU" sz="28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2" y="2996952"/>
            <a:ext cx="26883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600" dirty="0" smtClean="0">
                <a:solidFill>
                  <a:srgbClr val="CC0000"/>
                </a:solidFill>
              </a:rPr>
              <a:t>РАЗМИНКА</a:t>
            </a:r>
            <a:endParaRPr lang="ru-RU" sz="4000" b="1" spc="600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6" y="9685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Представитель одной из команд выбирает </a:t>
            </a:r>
          </a:p>
          <a:p>
            <a:pPr algn="ctr"/>
            <a:r>
              <a:rPr lang="ru-RU" sz="2400" b="1" dirty="0" smtClean="0"/>
              <a:t>фрукт или ягодку и читает вопрос.</a:t>
            </a:r>
          </a:p>
          <a:p>
            <a:pPr algn="ctr"/>
            <a:r>
              <a:rPr lang="ru-RU" sz="2400" b="1" dirty="0" smtClean="0"/>
              <a:t>Затем тоже самое делает представитель другой команды.</a:t>
            </a:r>
            <a:endParaRPr lang="ru-RU" sz="24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40" y="1830650"/>
            <a:ext cx="5486400" cy="4791075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97" y="2915882"/>
            <a:ext cx="1704975" cy="1657350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376">
            <a:off x="1514312" y="2452421"/>
            <a:ext cx="3076575" cy="238125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050836" y="4240052"/>
            <a:ext cx="522894" cy="1004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65" y="2927479"/>
            <a:ext cx="1504950" cy="1685925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96" y="3351106"/>
            <a:ext cx="1524000" cy="1466850"/>
          </a:xfrm>
          <a:prstGeom prst="rect">
            <a:avLst/>
          </a:prstGeom>
        </p:spPr>
      </p:pic>
      <p:pic>
        <p:nvPicPr>
          <p:cNvPr id="7" name="Рисунок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12" y="3549913"/>
            <a:ext cx="1504950" cy="1352550"/>
          </a:xfrm>
          <a:prstGeom prst="rect">
            <a:avLst/>
          </a:prstGeom>
        </p:spPr>
      </p:pic>
      <p:pic>
        <p:nvPicPr>
          <p:cNvPr id="3" name="Рисунок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4280862"/>
            <a:ext cx="1447800" cy="1371600"/>
          </a:xfrm>
          <a:prstGeom prst="rect">
            <a:avLst/>
          </a:prstGeom>
        </p:spPr>
      </p:pic>
      <p:pic>
        <p:nvPicPr>
          <p:cNvPr id="4" name="Рисунок 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96" y="3843965"/>
            <a:ext cx="1257300" cy="962025"/>
          </a:xfrm>
          <a:prstGeom prst="rect">
            <a:avLst/>
          </a:prstGeom>
        </p:spPr>
      </p:pic>
      <p:pic>
        <p:nvPicPr>
          <p:cNvPr id="6" name="Рисунок 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06" y="4400726"/>
            <a:ext cx="1181100" cy="1123950"/>
          </a:xfrm>
          <a:prstGeom prst="rect">
            <a:avLst/>
          </a:prstGeom>
        </p:spPr>
      </p:pic>
      <p:pic>
        <p:nvPicPr>
          <p:cNvPr id="13" name="Рисунок 1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3" y="4084531"/>
            <a:ext cx="1600200" cy="1485900"/>
          </a:xfrm>
          <a:prstGeom prst="rect">
            <a:avLst/>
          </a:prstGeom>
        </p:spPr>
      </p:pic>
      <p:pic>
        <p:nvPicPr>
          <p:cNvPr id="18" name="Рисунок 1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48" y="4255981"/>
            <a:ext cx="1352550" cy="1314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48264" y="58052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Следующий </a:t>
            </a:r>
            <a:r>
              <a:rPr lang="ru-RU" dirty="0" smtClean="0">
                <a:hlinkClick r:id="rId23" action="ppaction://hlinksldjump"/>
              </a:rPr>
              <a:t>конкурс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9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613"/>
            <a:ext cx="7926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Стихотворение </a:t>
            </a:r>
            <a:r>
              <a:rPr lang="ru-RU" sz="2400" b="1" i="1" dirty="0" smtClean="0"/>
              <a:t>Самуила Яковлевича Маршака </a:t>
            </a:r>
          </a:p>
          <a:p>
            <a:pPr algn="ctr"/>
            <a:r>
              <a:rPr lang="ru-RU" sz="2800" b="1" i="1" dirty="0" smtClean="0"/>
              <a:t>Я видел.</a:t>
            </a:r>
          </a:p>
          <a:p>
            <a:r>
              <a:rPr lang="ru-RU" sz="2800" dirty="0" smtClean="0"/>
              <a:t>Пример: </a:t>
            </a:r>
            <a:r>
              <a:rPr lang="ru-RU" sz="2800" dirty="0" smtClean="0">
                <a:solidFill>
                  <a:srgbClr val="FF0000"/>
                </a:solidFill>
              </a:rPr>
              <a:t>Я видел собаку в брюках на коне.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770" y="216061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8237" y="1700808"/>
            <a:ext cx="66195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Я видел озеро в огне,</a:t>
            </a:r>
            <a:br>
              <a:rPr lang="ru-RU" sz="3200" dirty="0"/>
            </a:br>
            <a:r>
              <a:rPr lang="ru-RU" sz="3200" dirty="0"/>
              <a:t>Собаку в брюках на коне,</a:t>
            </a:r>
            <a:br>
              <a:rPr lang="ru-RU" sz="3200" dirty="0"/>
            </a:br>
            <a:r>
              <a:rPr lang="ru-RU" sz="3200" dirty="0"/>
              <a:t>На доме шляпу вместо крыши,</a:t>
            </a:r>
            <a:br>
              <a:rPr lang="ru-RU" sz="3200" dirty="0"/>
            </a:br>
            <a:r>
              <a:rPr lang="ru-RU" sz="3200" dirty="0"/>
              <a:t>Котов, которых ловят мыши.</a:t>
            </a:r>
          </a:p>
          <a:p>
            <a:r>
              <a:rPr lang="ru-RU" sz="3200" dirty="0"/>
              <a:t>Я видел утку и лису,</a:t>
            </a:r>
            <a:br>
              <a:rPr lang="ru-RU" sz="3200" dirty="0"/>
            </a:br>
            <a:r>
              <a:rPr lang="ru-RU" sz="3200" dirty="0"/>
              <a:t>Что пироги пекли в лесу,</a:t>
            </a:r>
            <a:br>
              <a:rPr lang="ru-RU" sz="3200" dirty="0"/>
            </a:br>
            <a:r>
              <a:rPr lang="ru-RU" sz="3200" dirty="0"/>
              <a:t>Как медвежонок туфли мерил</a:t>
            </a:r>
            <a:br>
              <a:rPr lang="ru-RU" sz="3200" dirty="0"/>
            </a:br>
            <a:r>
              <a:rPr lang="ru-RU" sz="3200" dirty="0"/>
              <a:t>И как дурак всему поверил!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917744"/>
            <a:ext cx="3571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40" y="942656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полю гуляют, жабы по небу летают,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Мыши кошку изловили - в мышеловку посадили!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лисички взяли спички,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морю синему пошли 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Море синее зажгли!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Море пламенем горит! Выбежал из моря кит: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"Эй, пожарные, бегите, помогите, помогите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!«</a:t>
            </a:r>
          </a:p>
          <a:p>
            <a:pPr algn="ctr">
              <a:lnSpc>
                <a:spcPct val="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18" y="260647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Отрывок из стихотворения </a:t>
            </a:r>
            <a:r>
              <a:rPr lang="ru-RU" sz="2400" b="1" i="1" dirty="0" smtClean="0"/>
              <a:t>Корнея </a:t>
            </a:r>
            <a:r>
              <a:rPr lang="ru-RU" sz="2400" b="1" i="1" dirty="0" err="1" smtClean="0"/>
              <a:t>Ивановича.Чуковского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Перепутаница</a:t>
            </a:r>
            <a:r>
              <a:rPr lang="ru-RU" sz="2400" b="1" i="1" dirty="0" smtClean="0"/>
              <a:t>.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43642"/>
            <a:ext cx="2749673" cy="2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35108" y="18864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Разрежь  фигуры одной прямой линией на части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394" y="5482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4 части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5386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3 части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90621" y="5570821"/>
            <a:ext cx="165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5 частей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0" y="1484784"/>
            <a:ext cx="3318748" cy="3537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48" y="548680"/>
            <a:ext cx="4300547" cy="558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13" y="548680"/>
            <a:ext cx="4122859" cy="46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59632" y="2606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Разрежь  фигуры одной прямой линией на части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329" y="58173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4 части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64288" y="63040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3 части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5632724"/>
            <a:ext cx="165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5 частей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21" y="1669450"/>
            <a:ext cx="5107464" cy="4421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8019"/>
            <a:ext cx="4527787" cy="642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1212507"/>
            <a:ext cx="3651264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042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600" dirty="0" smtClean="0">
                <a:solidFill>
                  <a:srgbClr val="C00000"/>
                </a:solidFill>
              </a:rPr>
              <a:t>Кто больше</a:t>
            </a:r>
            <a:endParaRPr lang="ru-RU" sz="4000" b="1" spc="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71291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Используя буквы слова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ИНФОРМАТИКА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Составьте как можно больше различных слов (существительные нарицательные в единственном числе)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653136"/>
            <a:ext cx="1876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Вот и закончилась наша викторина.</a:t>
            </a:r>
          </a:p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Пришло время подвести итоги и поздравить победителей.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8052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 свидания!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2857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663589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На озере росли лилии. Каждый день их </a:t>
            </a:r>
            <a:r>
              <a:rPr lang="ru-RU" sz="3600" dirty="0" smtClean="0"/>
              <a:t>число   </a:t>
            </a:r>
            <a:r>
              <a:rPr lang="ru-RU" sz="3600" dirty="0"/>
              <a:t>удваивалось и на 20-ый день заросло все озеро. На </a:t>
            </a:r>
            <a:r>
              <a:rPr lang="ru-RU" sz="3600" dirty="0" smtClean="0"/>
              <a:t>какой </a:t>
            </a:r>
            <a:r>
              <a:rPr lang="ru-RU" sz="3600" dirty="0"/>
              <a:t>день заросла половина озера?</a:t>
            </a:r>
          </a:p>
          <a:p>
            <a:r>
              <a:rPr lang="ru-RU" dirty="0"/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066" y="514333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Ответ: на 19 день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57222"/>
            <a:ext cx="2152650" cy="169545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" y="0"/>
            <a:ext cx="1524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692" y="1484784"/>
            <a:ext cx="6242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Сиропчик смотрит на запад, а Пилюлькин в это время смотрит на восток. Могут ли Сиропчик и Пилюлькин видеть друг друга?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01317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Ответ: могут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9"/>
            <a:ext cx="1504950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76675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3875" y="1364342"/>
            <a:ext cx="6610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Виктор родился 29 февраля. Свой День рождения он празднует только 29 февраля и никогда ни в какой в другой день. Вчера он праздновал  День рождения третий раз. Сколько лет Виктору?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131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Ответ: 12 лет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55561"/>
            <a:ext cx="2857500" cy="283845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2" y="332656"/>
            <a:ext cx="13525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62880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каждом из четырех углов комнаты  сидит кошка. Напротив каждой из этих кошек </a:t>
            </a:r>
            <a:r>
              <a:rPr lang="ru-RU" sz="3200" dirty="0" smtClean="0"/>
              <a:t>сидят </a:t>
            </a:r>
            <a:r>
              <a:rPr lang="ru-RU" sz="3200" dirty="0"/>
              <a:t>три кошки.             Сколько кошек в комнате?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7251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Ответ: 4 кошки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84004"/>
            <a:ext cx="2553072" cy="2131815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" y="142900"/>
            <a:ext cx="1600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666" y="1772816"/>
            <a:ext cx="709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Какая буква в русском алфавите идёт перед буквой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 </a:t>
            </a:r>
            <a:r>
              <a:rPr lang="ru-RU" sz="3200" dirty="0" smtClean="0">
                <a:latin typeface="Monotype Corsiva" pitchFamily="66" charset="0"/>
              </a:rPr>
              <a:t>?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буквы 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00"/>
                </a:solidFill>
              </a:rPr>
              <a:t>Ответ: Н – перед О; а после О - П</a:t>
            </a:r>
            <a:endParaRPr lang="ru-RU" sz="2800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56" y="3933056"/>
            <a:ext cx="2019143" cy="180020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22" y="-387424"/>
            <a:ext cx="30765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342560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Медведь, стоящий на четырёх лапах весит 600 кг.</a:t>
            </a:r>
          </a:p>
          <a:p>
            <a:r>
              <a:rPr lang="ru-RU" sz="3200" dirty="0" smtClean="0"/>
              <a:t>Сколько будет весить медведь, если встанет на две лапы?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0770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Ответ: 600 кг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6" y="4077072"/>
            <a:ext cx="2076450" cy="2057400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" y="-99392"/>
            <a:ext cx="15049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1759</TotalTime>
  <Words>1229</Words>
  <Application>Microsoft Office PowerPoint</Application>
  <PresentationFormat>Экран (4:3)</PresentationFormat>
  <Paragraphs>194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170</cp:revision>
  <dcterms:created xsi:type="dcterms:W3CDTF">2013-12-22T07:11:08Z</dcterms:created>
  <dcterms:modified xsi:type="dcterms:W3CDTF">2014-10-19T18:43:49Z</dcterms:modified>
</cp:coreProperties>
</file>