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74" r:id="rId10"/>
    <p:sldId id="267" r:id="rId11"/>
    <p:sldId id="268" r:id="rId12"/>
    <p:sldId id="275" r:id="rId13"/>
    <p:sldId id="269" r:id="rId14"/>
    <p:sldId id="277" r:id="rId15"/>
    <p:sldId id="270" r:id="rId16"/>
    <p:sldId id="276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9.wmf"/><Relationship Id="rId1" Type="http://schemas.openxmlformats.org/officeDocument/2006/relationships/image" Target="../media/image30.wmf"/><Relationship Id="rId5" Type="http://schemas.openxmlformats.org/officeDocument/2006/relationships/image" Target="../media/image20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35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0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7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19.wmf"/><Relationship Id="rId6" Type="http://schemas.openxmlformats.org/officeDocument/2006/relationships/image" Target="../media/image3.wmf"/><Relationship Id="rId5" Type="http://schemas.openxmlformats.org/officeDocument/2006/relationships/image" Target="../media/image22.wmf"/><Relationship Id="rId10" Type="http://schemas.openxmlformats.org/officeDocument/2006/relationships/image" Target="../media/image26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wmf"/><Relationship Id="rId7" Type="http://schemas.openxmlformats.org/officeDocument/2006/relationships/image" Target="../media/image25.wmf"/><Relationship Id="rId2" Type="http://schemas.openxmlformats.org/officeDocument/2006/relationships/image" Target="../media/image17.wmf"/><Relationship Id="rId1" Type="http://schemas.openxmlformats.org/officeDocument/2006/relationships/image" Target="../media/image19.wmf"/><Relationship Id="rId6" Type="http://schemas.openxmlformats.org/officeDocument/2006/relationships/image" Target="../media/image3.wmf"/><Relationship Id="rId5" Type="http://schemas.openxmlformats.org/officeDocument/2006/relationships/image" Target="../media/image22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E616-4F05-419B-9D69-DCE7E4EA89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AC85-E068-4704-8266-E84A6F6C2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CAC85-E068-4704-8266-E84A6F6C27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НАДЕЖДА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411"/>
            <a:ext cx="9144000" cy="68784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 smtClean="0">
                <a:latin typeface="Arial Narrow" pitchFamily="34" charset="0"/>
              </a:rPr>
              <a:t/>
            </a:r>
            <a:br>
              <a:rPr lang="en-US" sz="4800" b="1" dirty="0" smtClean="0">
                <a:latin typeface="Arial Narrow" pitchFamily="34" charset="0"/>
              </a:rPr>
            </a:br>
            <a:r>
              <a:rPr lang="ru-RU" sz="4800" b="1" dirty="0" smtClean="0">
                <a:latin typeface="Arial Narrow" pitchFamily="34" charset="0"/>
              </a:rPr>
              <a:t>Построения циркулем и линейкой.</a:t>
            </a:r>
            <a:br>
              <a:rPr lang="ru-RU" sz="48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Геометрия 7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ru-RU" sz="2800" b="1" dirty="0" smtClean="0">
                <a:latin typeface="Arial Narrow" pitchFamily="34" charset="0"/>
              </a:rPr>
              <a:t>Выполнила: учитель математики </a:t>
            </a:r>
            <a:br>
              <a:rPr lang="ru-RU" sz="2800" b="1" dirty="0" smtClean="0">
                <a:latin typeface="Arial Narrow" pitchFamily="34" charset="0"/>
              </a:rPr>
            </a:br>
            <a:r>
              <a:rPr lang="ru-RU" sz="2800" b="1" dirty="0" smtClean="0">
                <a:latin typeface="Arial Narrow" pitchFamily="34" charset="0"/>
              </a:rPr>
              <a:t>                              </a:t>
            </a:r>
            <a:r>
              <a:rPr lang="en-US" sz="2800" b="1" dirty="0" smtClean="0">
                <a:latin typeface="Arial Narrow" pitchFamily="34" charset="0"/>
              </a:rPr>
              <a:t>   </a:t>
            </a:r>
            <a:r>
              <a:rPr lang="ru-RU" sz="2800" b="1" smtClean="0">
                <a:latin typeface="Arial Narrow" pitchFamily="34" charset="0"/>
              </a:rPr>
              <a:t>  </a:t>
            </a:r>
            <a:r>
              <a:rPr lang="ru-RU" sz="2800" b="1" smtClean="0">
                <a:latin typeface="Arial Narrow" pitchFamily="34" charset="0"/>
              </a:rPr>
              <a:t>МКОУ </a:t>
            </a:r>
            <a:r>
              <a:rPr lang="ru-RU" sz="2800" b="1" dirty="0" smtClean="0">
                <a:latin typeface="Arial Narrow" pitchFamily="34" charset="0"/>
              </a:rPr>
              <a:t>«</a:t>
            </a:r>
            <a:r>
              <a:rPr lang="ru-RU" sz="2800" b="1" dirty="0" err="1" smtClean="0">
                <a:latin typeface="Arial Narrow" pitchFamily="34" charset="0"/>
              </a:rPr>
              <a:t>Дедиловская</a:t>
            </a:r>
            <a:r>
              <a:rPr lang="ru-RU" sz="2800" b="1" dirty="0" smtClean="0">
                <a:latin typeface="Arial Narrow" pitchFamily="34" charset="0"/>
              </a:rPr>
              <a:t> СОШ»</a:t>
            </a:r>
            <a:br>
              <a:rPr lang="ru-RU" sz="2800" b="1" dirty="0" smtClean="0">
                <a:latin typeface="Arial Narrow" pitchFamily="34" charset="0"/>
              </a:rPr>
            </a:br>
            <a:r>
              <a:rPr lang="ru-RU" sz="2800" b="1" dirty="0" smtClean="0">
                <a:latin typeface="Arial Narrow" pitchFamily="34" charset="0"/>
              </a:rPr>
              <a:t>                                    </a:t>
            </a:r>
            <a:r>
              <a:rPr lang="en-US" sz="2800" b="1" dirty="0" smtClean="0">
                <a:latin typeface="Arial Narrow" pitchFamily="34" charset="0"/>
              </a:rPr>
              <a:t>    </a:t>
            </a:r>
            <a:r>
              <a:rPr lang="ru-RU" sz="2800" b="1" dirty="0" smtClean="0">
                <a:latin typeface="Arial Narrow" pitchFamily="34" charset="0"/>
              </a:rPr>
              <a:t> Соловьева Надежда  Юрьевна.</a:t>
            </a:r>
            <a:endParaRPr lang="ru-RU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2195736" y="836712"/>
            <a:ext cx="1224136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195736" y="2564904"/>
            <a:ext cx="24482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940152" y="2564904"/>
            <a:ext cx="2304256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940152" y="908720"/>
            <a:ext cx="1224136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1331640" y="1628800"/>
            <a:ext cx="1728192" cy="1800200"/>
          </a:xfrm>
          <a:prstGeom prst="arc">
            <a:avLst>
              <a:gd name="adj1" fmla="val 16200000"/>
              <a:gd name="adj2" fmla="val 16176291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5076056" y="1700808"/>
            <a:ext cx="1728192" cy="1800200"/>
          </a:xfrm>
          <a:prstGeom prst="arc">
            <a:avLst>
              <a:gd name="adj1" fmla="val 16200000"/>
              <a:gd name="adj2" fmla="val 16176291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6156176" y="1844824"/>
            <a:ext cx="1296144" cy="1368152"/>
          </a:xfrm>
          <a:prstGeom prst="arc">
            <a:avLst>
              <a:gd name="adj1" fmla="val 16200000"/>
              <a:gd name="adj2" fmla="val 16112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516216" y="1916832"/>
            <a:ext cx="288032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1844824"/>
            <a:ext cx="288032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691680" y="2276872"/>
          <a:ext cx="560388" cy="442912"/>
        </p:xfrm>
        <a:graphic>
          <a:graphicData uri="http://schemas.openxmlformats.org/presentationml/2006/ole">
            <p:oleObj spid="_x0000_s25603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436096" y="2276872"/>
          <a:ext cx="561975" cy="503238"/>
        </p:xfrm>
        <a:graphic>
          <a:graphicData uri="http://schemas.openxmlformats.org/presentationml/2006/ole">
            <p:oleObj spid="_x0000_s25604" name="Формула" r:id="rId5" imgW="152280" imgH="17748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059832" y="2636912"/>
          <a:ext cx="436563" cy="442913"/>
        </p:xfrm>
        <a:graphic>
          <a:graphicData uri="http://schemas.openxmlformats.org/presentationml/2006/ole">
            <p:oleObj spid="_x0000_s25605" name="Формула" r:id="rId6" imgW="152280" imgH="16488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411760" y="1196752"/>
          <a:ext cx="581025" cy="449262"/>
        </p:xfrm>
        <a:graphic>
          <a:graphicData uri="http://schemas.openxmlformats.org/presentationml/2006/ole">
            <p:oleObj spid="_x0000_s25606" name="Формула" r:id="rId7" imgW="152280" imgH="17748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6804248" y="2636912"/>
          <a:ext cx="414338" cy="431800"/>
        </p:xfrm>
        <a:graphic>
          <a:graphicData uri="http://schemas.openxmlformats.org/presentationml/2006/ole">
            <p:oleObj spid="_x0000_s25607" name="Формула" r:id="rId8" imgW="164880" imgH="164880" progId="Equation.3">
              <p:embed/>
            </p:oleObj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5608" name="Формула" r:id="rId9" imgW="114120" imgH="215640" progId="Equation.3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6228184" y="1268760"/>
          <a:ext cx="364232" cy="429656"/>
        </p:xfrm>
        <a:graphic>
          <a:graphicData uri="http://schemas.openxmlformats.org/presentationml/2006/ole">
            <p:oleObj spid="_x0000_s25611" name="Формула" r:id="rId10" imgW="152280" imgH="164880" progId="Equation.3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7884368" y="2636912"/>
          <a:ext cx="432048" cy="432048"/>
        </p:xfrm>
        <a:graphic>
          <a:graphicData uri="http://schemas.openxmlformats.org/presentationml/2006/ole">
            <p:oleObj spid="_x0000_s25612" name="Формула" r:id="rId11" imgW="203040" imgH="16488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27584" y="3573016"/>
            <a:ext cx="6947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Рассмотрим треугольники </a:t>
            </a:r>
            <a:r>
              <a:rPr lang="en-US" sz="2800" b="1" dirty="0" smtClean="0">
                <a:latin typeface="Arial Narrow" pitchFamily="34" charset="0"/>
              </a:rPr>
              <a:t>ABC </a:t>
            </a:r>
            <a:r>
              <a:rPr lang="ru-RU" sz="2800" b="1" dirty="0" smtClean="0">
                <a:latin typeface="Arial Narrow" pitchFamily="34" charset="0"/>
              </a:rPr>
              <a:t>и </a:t>
            </a:r>
            <a:r>
              <a:rPr lang="en-US" sz="2800" b="1" dirty="0" smtClean="0">
                <a:latin typeface="Arial Narrow" pitchFamily="34" charset="0"/>
              </a:rPr>
              <a:t>ODE</a:t>
            </a:r>
            <a:r>
              <a:rPr lang="ru-RU" sz="2800" b="1" dirty="0" smtClean="0">
                <a:latin typeface="Arial Narrow" pitchFamily="34" charset="0"/>
              </a:rPr>
              <a:t>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84" y="3933056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Отрезки </a:t>
            </a:r>
            <a:r>
              <a:rPr lang="en-US" sz="2800" b="1" dirty="0" smtClean="0">
                <a:latin typeface="Arial Narrow" pitchFamily="34" charset="0"/>
              </a:rPr>
              <a:t>AB </a:t>
            </a:r>
            <a:r>
              <a:rPr lang="ru-RU" sz="2800" b="1" dirty="0" smtClean="0">
                <a:latin typeface="Arial Narrow" pitchFamily="34" charset="0"/>
              </a:rPr>
              <a:t>и </a:t>
            </a:r>
            <a:r>
              <a:rPr lang="en-US" sz="2800" b="1" dirty="0" smtClean="0">
                <a:latin typeface="Arial Narrow" pitchFamily="34" charset="0"/>
              </a:rPr>
              <a:t>AC – </a:t>
            </a:r>
            <a:r>
              <a:rPr lang="ru-RU" sz="2800" b="1" dirty="0" smtClean="0">
                <a:latin typeface="Arial Narrow" pitchFamily="34" charset="0"/>
              </a:rPr>
              <a:t>радиусы окружности с центром А</a:t>
            </a:r>
            <a:r>
              <a:rPr lang="ru-RU" sz="2800" dirty="0" smtClean="0">
                <a:latin typeface="Arial Narrow" pitchFamily="34" charset="0"/>
              </a:rPr>
              <a:t>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4365104"/>
            <a:ext cx="774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OD </a:t>
            </a:r>
            <a:r>
              <a:rPr lang="ru-RU" sz="2800" b="1" dirty="0" smtClean="0">
                <a:latin typeface="Arial Narrow" pitchFamily="34" charset="0"/>
              </a:rPr>
              <a:t>и</a:t>
            </a:r>
            <a:r>
              <a:rPr lang="en-US" sz="2800" b="1" dirty="0" smtClean="0">
                <a:latin typeface="Arial Narrow" pitchFamily="34" charset="0"/>
              </a:rPr>
              <a:t> OE </a:t>
            </a:r>
            <a:r>
              <a:rPr lang="ru-RU" sz="2800" b="1" dirty="0" smtClean="0">
                <a:latin typeface="Arial Narrow" pitchFamily="34" charset="0"/>
              </a:rPr>
              <a:t>– радиусы окружности с центром О.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9592" y="4797152"/>
            <a:ext cx="8067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Так как </a:t>
            </a:r>
            <a:r>
              <a:rPr lang="en-US" sz="2800" b="1" dirty="0" smtClean="0">
                <a:latin typeface="Arial Narrow" pitchFamily="34" charset="0"/>
              </a:rPr>
              <a:t>AB = OD, AC = OE</a:t>
            </a:r>
            <a:r>
              <a:rPr lang="ru-RU" sz="2800" b="1" dirty="0" smtClean="0">
                <a:latin typeface="Arial Narrow" pitchFamily="34" charset="0"/>
              </a:rPr>
              <a:t>, </a:t>
            </a:r>
            <a:r>
              <a:rPr lang="en-US" sz="2800" b="1" dirty="0" smtClean="0">
                <a:latin typeface="Arial Narrow" pitchFamily="34" charset="0"/>
              </a:rPr>
              <a:t>BC = DE </a:t>
            </a:r>
            <a:r>
              <a:rPr lang="ru-RU" sz="2800" b="1" dirty="0" smtClean="0">
                <a:latin typeface="Arial Narrow" pitchFamily="34" charset="0"/>
              </a:rPr>
              <a:t>– по построению.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2" y="522920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Следовательно, </a:t>
            </a:r>
            <a:r>
              <a:rPr lang="el-GR" sz="2800" b="1" dirty="0" smtClean="0">
                <a:latin typeface="Arial Narrow" pitchFamily="34" charset="0"/>
              </a:rPr>
              <a:t>Δ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ABC = </a:t>
            </a:r>
            <a:r>
              <a:rPr lang="el-GR" sz="2800" b="1" dirty="0" smtClean="0">
                <a:latin typeface="Arial Narrow" pitchFamily="34" charset="0"/>
              </a:rPr>
              <a:t>Δ</a:t>
            </a:r>
            <a:r>
              <a:rPr lang="en-US" sz="2800" b="1" dirty="0" smtClean="0">
                <a:latin typeface="Arial Narrow" pitchFamily="34" charset="0"/>
              </a:rPr>
              <a:t>ODE</a:t>
            </a:r>
            <a:r>
              <a:rPr lang="ru-RU" sz="2800" b="1" dirty="0" smtClean="0">
                <a:latin typeface="Arial Narrow" pitchFamily="34" charset="0"/>
              </a:rPr>
              <a:t> – по третьему признаку равенства треугольников. </a:t>
            </a:r>
            <a:endParaRPr lang="ru-RU" sz="2800" b="1" dirty="0">
              <a:latin typeface="Arial Narrow" pitchFamily="34" charset="0"/>
            </a:endParaRPr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613" name="Формула" r:id="rId12" imgW="114120" imgH="21564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971600" y="61653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Поэтому ∟</a:t>
            </a:r>
            <a:r>
              <a:rPr lang="en-US" sz="2800" b="1" dirty="0" smtClean="0">
                <a:latin typeface="Arial Narrow" pitchFamily="34" charset="0"/>
              </a:rPr>
              <a:t>DOE = </a:t>
            </a:r>
            <a:r>
              <a:rPr lang="ru-RU" sz="2800" b="1" dirty="0" smtClean="0">
                <a:latin typeface="Arial Narrow" pitchFamily="34" charset="0"/>
              </a:rPr>
              <a:t>∟</a:t>
            </a:r>
            <a:r>
              <a:rPr lang="en-US" sz="2800" b="1" dirty="0" smtClean="0">
                <a:latin typeface="Arial Narrow" pitchFamily="34" charset="0"/>
              </a:rPr>
              <a:t>BAC</a:t>
            </a:r>
            <a:r>
              <a:rPr lang="ru-RU" sz="2800" b="1" dirty="0" smtClean="0">
                <a:latin typeface="Arial Narrow" pitchFamily="34" charset="0"/>
              </a:rPr>
              <a:t>, то есть ∟ </a:t>
            </a:r>
            <a:r>
              <a:rPr lang="en-US" sz="2800" b="1" dirty="0" smtClean="0">
                <a:latin typeface="Arial Narrow" pitchFamily="34" charset="0"/>
              </a:rPr>
              <a:t>MOE = </a:t>
            </a:r>
            <a:r>
              <a:rPr lang="ru-RU" sz="2800" b="1" dirty="0" smtClean="0">
                <a:latin typeface="Arial Narrow" pitchFamily="34" charset="0"/>
              </a:rPr>
              <a:t>∟</a:t>
            </a:r>
            <a:r>
              <a:rPr lang="en-US" sz="2800" b="1" dirty="0" smtClean="0">
                <a:latin typeface="Arial Narrow" pitchFamily="34" charset="0"/>
              </a:rPr>
              <a:t>A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Задача. </a:t>
            </a:r>
            <a:r>
              <a:rPr lang="ru-RU" sz="4000" b="1" dirty="0" smtClean="0">
                <a:solidFill>
                  <a:srgbClr val="00B050"/>
                </a:solidFill>
                <a:latin typeface="Arial Narrow" pitchFamily="34" charset="0"/>
              </a:rPr>
              <a:t>Построить биссектрису данного угла.</a:t>
            </a:r>
            <a:endParaRPr lang="ru-RU" sz="40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31640" y="1988840"/>
            <a:ext cx="1584176" cy="1224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31640" y="3212976"/>
            <a:ext cx="1872208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5580112" y="3861048"/>
            <a:ext cx="914400" cy="914400"/>
          </a:xfrm>
          <a:prstGeom prst="arc">
            <a:avLst>
              <a:gd name="adj1" fmla="val 16200000"/>
              <a:gd name="adj2" fmla="val 162747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67544" y="2420888"/>
            <a:ext cx="1763688" cy="1728192"/>
          </a:xfrm>
          <a:prstGeom prst="arc">
            <a:avLst>
              <a:gd name="adj1" fmla="val 16200000"/>
              <a:gd name="adj2" fmla="val 1596597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51720" y="2708920"/>
            <a:ext cx="144016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5508104" y="306896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1043608" y="1916832"/>
            <a:ext cx="1872208" cy="1728192"/>
          </a:xfrm>
          <a:prstGeom prst="arc">
            <a:avLst>
              <a:gd name="adj1" fmla="val 16200000"/>
              <a:gd name="adj2" fmla="val 1588177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1043608" y="2780928"/>
            <a:ext cx="1872208" cy="1728192"/>
          </a:xfrm>
          <a:prstGeom prst="arc">
            <a:avLst>
              <a:gd name="adj1" fmla="val 16200000"/>
              <a:gd name="adj2" fmla="val 1610955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03648" y="3212976"/>
            <a:ext cx="18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115616" y="2636912"/>
          <a:ext cx="560388" cy="442913"/>
        </p:xfrm>
        <a:graphic>
          <a:graphicData uri="http://schemas.openxmlformats.org/presentationml/2006/ole">
            <p:oleObj spid="_x0000_s26627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995857" y="3636299"/>
          <a:ext cx="436562" cy="442912"/>
        </p:xfrm>
        <a:graphic>
          <a:graphicData uri="http://schemas.openxmlformats.org/presentationml/2006/ole">
            <p:oleObj spid="_x0000_s26628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26630" name="Rectangle 10"/>
          <p:cNvGraphicFramePr>
            <a:graphicFrameLocks/>
          </p:cNvGraphicFramePr>
          <p:nvPr/>
        </p:nvGraphicFramePr>
        <p:xfrm>
          <a:off x="1739900" y="1612900"/>
          <a:ext cx="6096000" cy="4064000"/>
        </p:xfrm>
        <a:graphic>
          <a:graphicData uri="http://schemas.openxmlformats.org/presentationml/2006/ole">
            <p:oleObj spid="_x0000_s26630" name="Формула" r:id="rId6" imgW="0" imgH="0" progId="Equation.3">
              <p:embed/>
            </p:oleObj>
          </a:graphicData>
        </a:graphic>
      </p:graphicFrame>
      <p:graphicFrame>
        <p:nvGraphicFramePr>
          <p:cNvPr id="26631" name="Object 6"/>
          <p:cNvGraphicFramePr>
            <a:graphicFrameLocks noChangeAspect="1"/>
          </p:cNvGraphicFramePr>
          <p:nvPr/>
        </p:nvGraphicFramePr>
        <p:xfrm>
          <a:off x="1835696" y="2204864"/>
          <a:ext cx="581025" cy="449263"/>
        </p:xfrm>
        <a:graphic>
          <a:graphicData uri="http://schemas.openxmlformats.org/presentationml/2006/ole">
            <p:oleObj spid="_x0000_s26631" name="Формула" r:id="rId7" imgW="152280" imgH="177480" progId="Equation.3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683568" y="2996952"/>
          <a:ext cx="334963" cy="431800"/>
        </p:xfrm>
        <a:graphic>
          <a:graphicData uri="http://schemas.openxmlformats.org/presentationml/2006/ole">
            <p:oleObj spid="_x0000_s26633" name="Формула" r:id="rId8" imgW="139680" imgH="16488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91881" y="191683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Проведем окружность произвольного радиуса с центром в вершине угла А.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2852936"/>
            <a:ext cx="525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Она пересекает стороны угла в точках В и С.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371703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Построим окружности радиуса ВС с центрами в точках В и С.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5896" y="46531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Они пересекутся в точках Е и Т.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5" y="5301208"/>
            <a:ext cx="820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Проведем луч АЕ, который и будет биссектрисой данного угла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843808" y="2780928"/>
          <a:ext cx="437129" cy="442590"/>
        </p:xfrm>
        <a:graphic>
          <a:graphicData uri="http://schemas.openxmlformats.org/presentationml/2006/ole">
            <p:oleObj spid="_x0000_s26635" name="Формула" r:id="rId9" imgW="152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331640" y="1988840"/>
            <a:ext cx="1584176" cy="1224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31640" y="3212976"/>
            <a:ext cx="1872208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5580112" y="3861048"/>
            <a:ext cx="914400" cy="914400"/>
          </a:xfrm>
          <a:prstGeom prst="arc">
            <a:avLst>
              <a:gd name="adj1" fmla="val 16200000"/>
              <a:gd name="adj2" fmla="val 162747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67544" y="2420888"/>
            <a:ext cx="1763688" cy="1728192"/>
          </a:xfrm>
          <a:prstGeom prst="arc">
            <a:avLst>
              <a:gd name="adj1" fmla="val 16200000"/>
              <a:gd name="adj2" fmla="val 1596597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51720" y="2708920"/>
            <a:ext cx="144016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5508104" y="306896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1043608" y="1916832"/>
            <a:ext cx="1872208" cy="1728192"/>
          </a:xfrm>
          <a:prstGeom prst="arc">
            <a:avLst>
              <a:gd name="adj1" fmla="val 16200000"/>
              <a:gd name="adj2" fmla="val 1588177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1187624" y="2780928"/>
            <a:ext cx="1872208" cy="1728192"/>
          </a:xfrm>
          <a:prstGeom prst="arc">
            <a:avLst>
              <a:gd name="adj1" fmla="val 16200000"/>
              <a:gd name="adj2" fmla="val 1610955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99592" y="2996952"/>
          <a:ext cx="560388" cy="442913"/>
        </p:xfrm>
        <a:graphic>
          <a:graphicData uri="http://schemas.openxmlformats.org/presentationml/2006/ole">
            <p:oleObj spid="_x0000_s30722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995857" y="3636299"/>
          <a:ext cx="436562" cy="442912"/>
        </p:xfrm>
        <a:graphic>
          <a:graphicData uri="http://schemas.openxmlformats.org/presentationml/2006/ole">
            <p:oleObj spid="_x0000_s30723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26629" name="Rectangle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24" name="Формула" r:id="rId6" imgW="0" imgH="0" progId="Equation.3">
              <p:embed/>
            </p:oleObj>
          </a:graphicData>
        </a:graphic>
      </p:graphicFrame>
      <p:graphicFrame>
        <p:nvGraphicFramePr>
          <p:cNvPr id="26630" name="Rectangle 10"/>
          <p:cNvGraphicFramePr>
            <a:graphicFrameLocks/>
          </p:cNvGraphicFramePr>
          <p:nvPr/>
        </p:nvGraphicFramePr>
        <p:xfrm>
          <a:off x="1739900" y="1612900"/>
          <a:ext cx="6096000" cy="4064000"/>
        </p:xfrm>
        <a:graphic>
          <a:graphicData uri="http://schemas.openxmlformats.org/presentationml/2006/ole">
            <p:oleObj spid="_x0000_s30725" name="Формула" r:id="rId7" imgW="0" imgH="0" progId="Equation.3">
              <p:embed/>
            </p:oleObj>
          </a:graphicData>
        </a:graphic>
      </p:graphicFrame>
      <p:graphicFrame>
        <p:nvGraphicFramePr>
          <p:cNvPr id="26631" name="Object 6"/>
          <p:cNvGraphicFramePr>
            <a:graphicFrameLocks noChangeAspect="1"/>
          </p:cNvGraphicFramePr>
          <p:nvPr/>
        </p:nvGraphicFramePr>
        <p:xfrm>
          <a:off x="1835696" y="2204864"/>
          <a:ext cx="581025" cy="449263"/>
        </p:xfrm>
        <a:graphic>
          <a:graphicData uri="http://schemas.openxmlformats.org/presentationml/2006/ole">
            <p:oleObj spid="_x0000_s30726" name="Формула" r:id="rId8" imgW="152280" imgH="17748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27" name="Формула" r:id="rId9" imgW="0" imgH="0" progId="Equation.3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915816" y="2780928"/>
          <a:ext cx="366260" cy="432048"/>
        </p:xfrm>
        <a:graphic>
          <a:graphicData uri="http://schemas.openxmlformats.org/presentationml/2006/ole">
            <p:oleObj spid="_x0000_s30728" name="Формула" r:id="rId10" imgW="152280" imgH="16488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63888" y="1556792"/>
            <a:ext cx="398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AE </a:t>
            </a:r>
            <a:r>
              <a:rPr lang="ru-RU" sz="2400" b="1" dirty="0" smtClean="0">
                <a:latin typeface="Arial Narrow" pitchFamily="34" charset="0"/>
              </a:rPr>
              <a:t>– общая сторона;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7647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Рассмотрим треугольники</a:t>
            </a:r>
            <a:r>
              <a:rPr lang="en-US" sz="2400" b="1" dirty="0" smtClean="0">
                <a:latin typeface="Arial Narrow" pitchFamily="34" charset="0"/>
              </a:rPr>
              <a:t> ACE  </a:t>
            </a:r>
            <a:r>
              <a:rPr lang="ru-RU" sz="2400" b="1" dirty="0" smtClean="0">
                <a:latin typeface="Arial Narrow" pitchFamily="34" charset="0"/>
              </a:rPr>
              <a:t>и </a:t>
            </a:r>
            <a:r>
              <a:rPr lang="en-US" sz="2400" b="1" dirty="0" smtClean="0">
                <a:latin typeface="Arial Narrow" pitchFamily="34" charset="0"/>
              </a:rPr>
              <a:t>ABE</a:t>
            </a:r>
            <a:r>
              <a:rPr lang="ru-RU" sz="2400" b="1" dirty="0" smtClean="0">
                <a:latin typeface="Arial Narrow" pitchFamily="34" charset="0"/>
              </a:rPr>
              <a:t>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22768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AC = AB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- как радиусы окружности;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120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635896" y="292494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CE = BE </a:t>
            </a:r>
            <a:r>
              <a:rPr lang="ru-RU" sz="2400" b="1" dirty="0" smtClean="0">
                <a:latin typeface="Arial Narrow" pitchFamily="34" charset="0"/>
              </a:rPr>
              <a:t> - по построению.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3573016"/>
            <a:ext cx="532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Следовательно, </a:t>
            </a:r>
            <a:r>
              <a:rPr lang="en-US" sz="2400" b="1" dirty="0" smtClean="0">
                <a:latin typeface="Arial Narrow" pitchFamily="34" charset="0"/>
              </a:rPr>
              <a:t>Δ ACE = </a:t>
            </a:r>
            <a:r>
              <a:rPr lang="el-GR" sz="2400" b="1" dirty="0" smtClean="0">
                <a:latin typeface="Arial Narrow" pitchFamily="34" charset="0"/>
              </a:rPr>
              <a:t>Δ</a:t>
            </a:r>
            <a:r>
              <a:rPr lang="en-US" sz="2400" b="1" dirty="0" smtClean="0">
                <a:latin typeface="Arial Narrow" pitchFamily="34" charset="0"/>
              </a:rPr>
              <a:t>ABE</a:t>
            </a:r>
            <a:r>
              <a:rPr lang="ru-RU" sz="2400" b="1" dirty="0" smtClean="0">
                <a:latin typeface="Arial Narrow" pitchFamily="34" charset="0"/>
              </a:rPr>
              <a:t> равны по третьему признаку равенства треугольников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5896" y="494116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Отсюда, ∟</a:t>
            </a:r>
            <a:r>
              <a:rPr lang="en-US" sz="2400" b="1" dirty="0" smtClean="0">
                <a:latin typeface="Arial Narrow" pitchFamily="34" charset="0"/>
              </a:rPr>
              <a:t>CAE = </a:t>
            </a:r>
            <a:r>
              <a:rPr lang="ru-RU" sz="2400" b="1" dirty="0" smtClean="0">
                <a:latin typeface="Arial Narrow" pitchFamily="34" charset="0"/>
              </a:rPr>
              <a:t>∟</a:t>
            </a:r>
            <a:r>
              <a:rPr lang="en-US" sz="2400" b="1" dirty="0" smtClean="0">
                <a:latin typeface="Arial Narrow" pitchFamily="34" charset="0"/>
              </a:rPr>
              <a:t>BAE.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63887" y="5733257"/>
            <a:ext cx="468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Луч АЕ – биссектриса данного угла.</a:t>
            </a:r>
            <a:endParaRPr lang="ru-RU" sz="2400" b="1" dirty="0">
              <a:latin typeface="Arial Narrow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03648" y="3068960"/>
            <a:ext cx="151216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979712" y="2636912"/>
            <a:ext cx="93610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195736" y="3068960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6561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 Narrow" pitchFamily="34" charset="0"/>
              </a:rPr>
              <a:t>Задача</a:t>
            </a:r>
            <a:r>
              <a:rPr lang="ru-RU" sz="3100" b="1" i="1" dirty="0" smtClean="0">
                <a:latin typeface="Arial Narrow" pitchFamily="34" charset="0"/>
              </a:rPr>
              <a:t>.  </a:t>
            </a:r>
            <a:r>
              <a:rPr lang="ru-RU" sz="3100" b="1" i="1" dirty="0" smtClean="0">
                <a:solidFill>
                  <a:srgbClr val="00B050"/>
                </a:solidFill>
                <a:latin typeface="Arial Narrow" pitchFamily="34" charset="0"/>
              </a:rPr>
              <a:t>Даны прямая и точка на ней. Построить прямую, проходящую через данную точку и перпендикулярную к данной прямой.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1640" y="3645024"/>
            <a:ext cx="266429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35696" y="3645024"/>
            <a:ext cx="64807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539552" y="2276872"/>
            <a:ext cx="2592288" cy="2736304"/>
          </a:xfrm>
          <a:prstGeom prst="arc">
            <a:avLst>
              <a:gd name="adj1" fmla="val 15864496"/>
              <a:gd name="adj2" fmla="val 1574163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83768" y="3645024"/>
            <a:ext cx="64807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>
            <a:off x="1835696" y="2276872"/>
            <a:ext cx="2592288" cy="2736304"/>
          </a:xfrm>
          <a:prstGeom prst="arc">
            <a:avLst>
              <a:gd name="adj1" fmla="val 15864496"/>
              <a:gd name="adj2" fmla="val 15741636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483768" y="2276872"/>
            <a:ext cx="0" cy="2808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7984" y="1700808"/>
            <a:ext cx="478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На лучах прямой а, исходящих из точки М,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2636912"/>
            <a:ext cx="472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отложим равные отрезки МА и МВ.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3212976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Построим окружности с </a:t>
            </a:r>
          </a:p>
          <a:p>
            <a:r>
              <a:rPr lang="ru-RU" sz="2400" b="1" dirty="0" smtClean="0">
                <a:latin typeface="Arial Narrow" pitchFamily="34" charset="0"/>
              </a:rPr>
              <a:t>центрами А и В радиуса АВ.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414908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Они пересекаются в точках: </a:t>
            </a:r>
            <a:r>
              <a:rPr lang="en-US" sz="2400" b="1" dirty="0" smtClean="0">
                <a:latin typeface="Arial Narrow" pitchFamily="34" charset="0"/>
              </a:rPr>
              <a:t>P </a:t>
            </a:r>
            <a:r>
              <a:rPr lang="ru-RU" sz="2400" b="1" dirty="0" smtClean="0">
                <a:latin typeface="Arial Narrow" pitchFamily="34" charset="0"/>
              </a:rPr>
              <a:t>и </a:t>
            </a:r>
            <a:r>
              <a:rPr lang="en-US" sz="2400" b="1" dirty="0" smtClean="0">
                <a:latin typeface="Arial Narrow" pitchFamily="34" charset="0"/>
              </a:rPr>
              <a:t>Q.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976" y="4797152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Проведем прямую через точку М  и одну из этих точек.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5733256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</a:t>
            </a:r>
            <a:r>
              <a:rPr lang="ru-RU" sz="2400" b="1" dirty="0" smtClean="0">
                <a:latin typeface="Arial Narrow" pitchFamily="34" charset="0"/>
              </a:rPr>
              <a:t>Р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- искомая прямая.</a:t>
            </a: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555776" y="3645024"/>
          <a:ext cx="453394" cy="432048"/>
        </p:xfrm>
        <a:graphic>
          <a:graphicData uri="http://schemas.openxmlformats.org/presentationml/2006/ole">
            <p:oleObj spid="_x0000_s33794" name="Формула" r:id="rId4" imgW="203040" imgH="16488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259632" y="3140968"/>
          <a:ext cx="560387" cy="442913"/>
        </p:xfrm>
        <a:graphic>
          <a:graphicData uri="http://schemas.openxmlformats.org/presentationml/2006/ole">
            <p:oleObj spid="_x0000_s33795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195736" y="1844824"/>
          <a:ext cx="504055" cy="420046"/>
        </p:xfrm>
        <a:graphic>
          <a:graphicData uri="http://schemas.openxmlformats.org/presentationml/2006/ole">
            <p:oleObj spid="_x0000_s33797" name="Формула" r:id="rId6" imgW="152280" imgH="16488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2267744" y="4941168"/>
          <a:ext cx="621061" cy="576064"/>
        </p:xfrm>
        <a:graphic>
          <a:graphicData uri="http://schemas.openxmlformats.org/presentationml/2006/ole">
            <p:oleObj spid="_x0000_s33798" name="Формула" r:id="rId7" imgW="152280" imgH="203040" progId="Equation.3">
              <p:embed/>
            </p:oleObj>
          </a:graphicData>
        </a:graphic>
      </p:graphicFrame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3203848" y="3140968"/>
          <a:ext cx="436562" cy="442912"/>
        </p:xfrm>
        <a:graphic>
          <a:graphicData uri="http://schemas.openxmlformats.org/presentationml/2006/ole">
            <p:oleObj spid="_x0000_s33799" name="Формула" r:id="rId8" imgW="152280" imgH="164880" progId="Equation.3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 flipH="1">
            <a:off x="3995935" y="3212976"/>
            <a:ext cx="42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 Narrow" pitchFamily="34" charset="0"/>
              </a:rPr>
              <a:t>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31640" y="2780928"/>
            <a:ext cx="266429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07704" y="2780928"/>
            <a:ext cx="64807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1979712" y="1412776"/>
            <a:ext cx="2592288" cy="2736304"/>
          </a:xfrm>
          <a:prstGeom prst="arc">
            <a:avLst>
              <a:gd name="adj1" fmla="val 15864496"/>
              <a:gd name="adj2" fmla="val 1574163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55776" y="2780928"/>
            <a:ext cx="64807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>
            <a:off x="683568" y="1412776"/>
            <a:ext cx="2592288" cy="2736304"/>
          </a:xfrm>
          <a:prstGeom prst="arc">
            <a:avLst>
              <a:gd name="adj1" fmla="val 15864496"/>
              <a:gd name="adj2" fmla="val 15741636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627784" y="1628800"/>
            <a:ext cx="0" cy="11521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76056" y="5013176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MP</a:t>
            </a:r>
            <a:r>
              <a:rPr lang="ru-RU" sz="2800" b="1" dirty="0" smtClean="0">
                <a:latin typeface="Arial Narrow" pitchFamily="34" charset="0"/>
              </a:rPr>
              <a:t> искомая прямая.</a:t>
            </a:r>
            <a:endParaRPr lang="ru-RU" sz="2800" b="1" dirty="0">
              <a:latin typeface="Arial Narrow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979712" y="1628800"/>
            <a:ext cx="648072" cy="115212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627784" y="1556792"/>
            <a:ext cx="648072" cy="12961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79712" y="2708920"/>
            <a:ext cx="648072" cy="12241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1115616" y="2276872"/>
          <a:ext cx="560387" cy="442912"/>
        </p:xfrm>
        <a:graphic>
          <a:graphicData uri="http://schemas.openxmlformats.org/presentationml/2006/ole">
            <p:oleObj spid="_x0000_s34818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3347864" y="2276872"/>
          <a:ext cx="436562" cy="442912"/>
        </p:xfrm>
        <a:graphic>
          <a:graphicData uri="http://schemas.openxmlformats.org/presentationml/2006/ole">
            <p:oleObj spid="_x0000_s34819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699792" y="2780928"/>
          <a:ext cx="454025" cy="431800"/>
        </p:xfrm>
        <a:graphic>
          <a:graphicData uri="http://schemas.openxmlformats.org/presentationml/2006/ole">
            <p:oleObj spid="_x0000_s34820" name="Формула" r:id="rId6" imgW="203040" imgH="16488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483768" y="980728"/>
          <a:ext cx="504825" cy="420688"/>
        </p:xfrm>
        <a:graphic>
          <a:graphicData uri="http://schemas.openxmlformats.org/presentationml/2006/ole">
            <p:oleObj spid="_x0000_s34821" name="Формула" r:id="rId7" imgW="152280" imgH="16488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267744" y="4149080"/>
          <a:ext cx="620712" cy="574675"/>
        </p:xfrm>
        <a:graphic>
          <a:graphicData uri="http://schemas.openxmlformats.org/presentationml/2006/ole">
            <p:oleObj spid="_x0000_s34822" name="Формула" r:id="rId8" imgW="152280" imgH="20304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03848" y="404664"/>
            <a:ext cx="5940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Рассмотрим </a:t>
            </a:r>
            <a:r>
              <a:rPr lang="el-GR" sz="2800" b="1" dirty="0" smtClean="0">
                <a:latin typeface="Arial Narrow" pitchFamily="34" charset="0"/>
              </a:rPr>
              <a:t>Δ</a:t>
            </a:r>
            <a:r>
              <a:rPr lang="ru-RU" sz="2800" b="1" dirty="0" smtClean="0">
                <a:latin typeface="Arial Narrow" pitchFamily="34" charset="0"/>
              </a:rPr>
              <a:t> РАВ – равнобедренный, </a:t>
            </a:r>
          </a:p>
          <a:p>
            <a:r>
              <a:rPr lang="ru-RU" sz="2800" b="1" dirty="0" smtClean="0">
                <a:latin typeface="Arial Narrow" pitchFamily="34" charset="0"/>
              </a:rPr>
              <a:t>АР = ВР по построению.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1556792"/>
            <a:ext cx="445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РМ – медиана</a:t>
            </a:r>
            <a:r>
              <a:rPr lang="el-GR" sz="2800" b="1" dirty="0" smtClean="0">
                <a:latin typeface="Arial Narrow" pitchFamily="34" charset="0"/>
              </a:rPr>
              <a:t> Δ</a:t>
            </a:r>
            <a:r>
              <a:rPr lang="ru-RU" sz="2800" b="1" dirty="0" smtClean="0">
                <a:latin typeface="Arial Narrow" pitchFamily="34" charset="0"/>
              </a:rPr>
              <a:t> РАВ</a:t>
            </a:r>
            <a:r>
              <a:rPr lang="ru-RU" dirty="0" smtClean="0"/>
              <a:t>, 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004049" y="2348880"/>
            <a:ext cx="4139952" cy="188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Так как в равнобедренном треугольнике медиана является и биссектрисой и высотой, то  </a:t>
            </a:r>
            <a:endParaRPr lang="ru-RU" sz="2800" b="1" dirty="0">
              <a:latin typeface="Arial Narrow" pitchFamily="34" charset="0"/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5148064" y="4365104"/>
          <a:ext cx="2376264" cy="432048"/>
        </p:xfrm>
        <a:graphic>
          <a:graphicData uri="http://schemas.openxmlformats.org/presentationml/2006/ole">
            <p:oleObj spid="_x0000_s34823" name="Формула" r:id="rId9" imgW="545760" imgH="177480" progId="Equation.3">
              <p:embed/>
            </p:oleObj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 flipV="1">
            <a:off x="2627784" y="2852936"/>
            <a:ext cx="648072" cy="108012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flipH="1">
            <a:off x="3851920" y="2348880"/>
            <a:ext cx="42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 Narrow" pitchFamily="34" charset="0"/>
              </a:rPr>
              <a:t>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0849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Задача. </a:t>
            </a:r>
            <a:r>
              <a:rPr lang="ru-RU" b="1" dirty="0" smtClean="0">
                <a:solidFill>
                  <a:srgbClr val="00B050"/>
                </a:solidFill>
                <a:latin typeface="Arial Narrow" pitchFamily="34" charset="0"/>
              </a:rPr>
              <a:t>Построить серединный отрезок.</a:t>
            </a:r>
            <a:endParaRPr lang="ru-RU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251520" y="2420888"/>
            <a:ext cx="2592288" cy="2808312"/>
          </a:xfrm>
          <a:prstGeom prst="arc">
            <a:avLst>
              <a:gd name="adj1" fmla="val 15864496"/>
              <a:gd name="adj2" fmla="val 1574163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1547664" y="2420888"/>
            <a:ext cx="2520280" cy="2808312"/>
          </a:xfrm>
          <a:prstGeom prst="arc">
            <a:avLst>
              <a:gd name="adj1" fmla="val 15864496"/>
              <a:gd name="adj2" fmla="val 1574163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47664" y="3861048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95736" y="2348880"/>
            <a:ext cx="0" cy="302433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1772816"/>
            <a:ext cx="360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АВ – данный отрезок.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2420888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Построим окружности с центрами А и В радиуса АВ.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3356992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Они пересекаются в точках: </a:t>
            </a:r>
            <a:r>
              <a:rPr lang="en-US" sz="2400" b="1" dirty="0" smtClean="0">
                <a:latin typeface="Arial Narrow" pitchFamily="34" charset="0"/>
              </a:rPr>
              <a:t>P </a:t>
            </a:r>
            <a:r>
              <a:rPr lang="ru-RU" sz="2400" b="1" dirty="0" smtClean="0">
                <a:latin typeface="Arial Narrow" pitchFamily="34" charset="0"/>
              </a:rPr>
              <a:t>и </a:t>
            </a:r>
            <a:r>
              <a:rPr lang="en-US" sz="2400" b="1" dirty="0" smtClean="0">
                <a:latin typeface="Arial Narrow" pitchFamily="34" charset="0"/>
              </a:rPr>
              <a:t>Q.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008" y="3933056"/>
            <a:ext cx="420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Проведем прямую </a:t>
            </a:r>
            <a:r>
              <a:rPr lang="en-US" sz="2400" b="1" dirty="0" smtClean="0">
                <a:latin typeface="Arial Narrow" pitchFamily="34" charset="0"/>
              </a:rPr>
              <a:t>PQ.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4509120"/>
            <a:ext cx="4170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Точка О пересечения этой прямой с отрезком АВ и есть </a:t>
            </a:r>
          </a:p>
          <a:p>
            <a:r>
              <a:rPr lang="ru-RU" sz="2400" b="1" dirty="0" smtClean="0">
                <a:latin typeface="Arial Narrow" pitchFamily="34" charset="0"/>
              </a:rPr>
              <a:t>середина отрезка АВ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2769" name="Object 3"/>
          <p:cNvGraphicFramePr>
            <a:graphicFrameLocks noChangeAspect="1"/>
          </p:cNvGraphicFramePr>
          <p:nvPr/>
        </p:nvGraphicFramePr>
        <p:xfrm>
          <a:off x="971600" y="3501008"/>
          <a:ext cx="560387" cy="442912"/>
        </p:xfrm>
        <a:graphic>
          <a:graphicData uri="http://schemas.openxmlformats.org/presentationml/2006/ole">
            <p:oleObj spid="_x0000_s32769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2915816" y="3501008"/>
          <a:ext cx="436563" cy="442912"/>
        </p:xfrm>
        <a:graphic>
          <a:graphicData uri="http://schemas.openxmlformats.org/presentationml/2006/ole">
            <p:oleObj spid="_x0000_s32770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907704" y="1988840"/>
          <a:ext cx="566738" cy="504825"/>
        </p:xfrm>
        <a:graphic>
          <a:graphicData uri="http://schemas.openxmlformats.org/presentationml/2006/ole">
            <p:oleObj spid="_x0000_s32771" name="Формула" r:id="rId6" imgW="152280" imgH="16488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07704" y="5229200"/>
          <a:ext cx="619125" cy="574675"/>
        </p:xfrm>
        <a:graphic>
          <a:graphicData uri="http://schemas.openxmlformats.org/presentationml/2006/ole">
            <p:oleObj spid="_x0000_s32772" name="Формула" r:id="rId7" imgW="152280" imgH="20304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195736" y="3356992"/>
          <a:ext cx="503238" cy="503238"/>
        </p:xfrm>
        <a:graphic>
          <a:graphicData uri="http://schemas.openxmlformats.org/presentationml/2006/ole">
            <p:oleObj spid="_x0000_s32773" name="Формула" r:id="rId8" imgW="1522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19" grpId="0"/>
      <p:bldP spid="2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Дуга 4"/>
          <p:cNvSpPr/>
          <p:nvPr/>
        </p:nvSpPr>
        <p:spPr>
          <a:xfrm>
            <a:off x="323528" y="1268760"/>
            <a:ext cx="2592288" cy="2664296"/>
          </a:xfrm>
          <a:prstGeom prst="arc">
            <a:avLst>
              <a:gd name="adj1" fmla="val 15864496"/>
              <a:gd name="adj2" fmla="val 1574163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1547664" y="1268760"/>
            <a:ext cx="2592288" cy="2664296"/>
          </a:xfrm>
          <a:prstGeom prst="arc">
            <a:avLst>
              <a:gd name="adj1" fmla="val 15864496"/>
              <a:gd name="adj2" fmla="val 1574163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47664" y="256490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9952" y="404664"/>
            <a:ext cx="389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Треугольники </a:t>
            </a:r>
            <a:r>
              <a:rPr lang="en-US" sz="2400" b="1" dirty="0" smtClean="0">
                <a:latin typeface="Arial Narrow" pitchFamily="34" charset="0"/>
              </a:rPr>
              <a:t>APQ </a:t>
            </a:r>
            <a:r>
              <a:rPr lang="ru-RU" sz="2400" b="1" dirty="0" smtClean="0">
                <a:latin typeface="Arial Narrow" pitchFamily="34" charset="0"/>
              </a:rPr>
              <a:t>и </a:t>
            </a:r>
            <a:r>
              <a:rPr lang="en-US" sz="2400" b="1" dirty="0" smtClean="0">
                <a:latin typeface="Arial Narrow" pitchFamily="34" charset="0"/>
              </a:rPr>
              <a:t>BPQ </a:t>
            </a:r>
            <a:r>
              <a:rPr lang="ru-RU" sz="2400" b="1" dirty="0" smtClean="0">
                <a:latin typeface="Arial Narrow" pitchFamily="34" charset="0"/>
              </a:rPr>
              <a:t>равны по третьему признаку равенства треугольников.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976" y="1844824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 = AQ, BP = </a:t>
            </a:r>
            <a:r>
              <a:rPr lang="ru-RU" sz="2400" b="1" dirty="0" smtClean="0">
                <a:latin typeface="Arial Narrow" pitchFamily="34" charset="0"/>
              </a:rPr>
              <a:t>В</a:t>
            </a:r>
            <a:r>
              <a:rPr lang="en-US" sz="2400" b="1" dirty="0" smtClean="0">
                <a:latin typeface="Arial Narrow" pitchFamily="34" charset="0"/>
              </a:rPr>
              <a:t>Q </a:t>
            </a:r>
            <a:r>
              <a:rPr lang="ru-RU" sz="2400" b="1" dirty="0" smtClean="0">
                <a:latin typeface="Arial Narrow" pitchFamily="34" charset="0"/>
              </a:rPr>
              <a:t> - как радиусы окружностей, </a:t>
            </a:r>
            <a:r>
              <a:rPr lang="en-US" sz="2400" b="1" dirty="0" smtClean="0">
                <a:latin typeface="Arial Narrow" pitchFamily="34" charset="0"/>
              </a:rPr>
              <a:t>PQ</a:t>
            </a:r>
            <a:r>
              <a:rPr lang="ru-RU" sz="2400" b="1" dirty="0" smtClean="0">
                <a:latin typeface="Arial Narrow" pitchFamily="34" charset="0"/>
              </a:rPr>
              <a:t> – общая по построению.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32849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∟</a:t>
            </a:r>
            <a:r>
              <a:rPr lang="ru-RU" sz="2400" b="1" dirty="0" smtClean="0">
                <a:latin typeface="Arial Narrow" pitchFamily="34" charset="0"/>
              </a:rPr>
              <a:t>1 = </a:t>
            </a:r>
            <a:r>
              <a:rPr lang="en-US" sz="2400" b="1" dirty="0" smtClean="0">
                <a:latin typeface="Arial Narrow" pitchFamily="34" charset="0"/>
              </a:rPr>
              <a:t>∟</a:t>
            </a:r>
            <a:r>
              <a:rPr lang="ru-RU" sz="2400" b="1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3933056"/>
            <a:ext cx="47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Следовательно, отрезок Р</a:t>
            </a:r>
            <a:r>
              <a:rPr lang="en-US" sz="2400" b="1" dirty="0" smtClean="0">
                <a:latin typeface="Arial Narrow" pitchFamily="34" charset="0"/>
              </a:rPr>
              <a:t>O –</a:t>
            </a:r>
            <a:r>
              <a:rPr lang="ru-RU" sz="2400" b="1" dirty="0" smtClean="0">
                <a:latin typeface="Arial Narrow" pitchFamily="34" charset="0"/>
              </a:rPr>
              <a:t> биссектриса равнобедренного </a:t>
            </a:r>
            <a:r>
              <a:rPr lang="el-GR" sz="2400" b="1" dirty="0" smtClean="0">
                <a:latin typeface="Arial Narrow" pitchFamily="34" charset="0"/>
              </a:rPr>
              <a:t>Δ</a:t>
            </a:r>
            <a:r>
              <a:rPr lang="ru-RU" sz="2400" b="1" dirty="0" smtClean="0">
                <a:latin typeface="Arial Narrow" pitchFamily="34" charset="0"/>
              </a:rPr>
              <a:t>АРВ, значит и медиана.</a:t>
            </a: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971600" y="2204864"/>
          <a:ext cx="560387" cy="442913"/>
        </p:xfrm>
        <a:graphic>
          <a:graphicData uri="http://schemas.openxmlformats.org/presentationml/2006/ole">
            <p:oleObj spid="_x0000_s31746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2987824" y="2204864"/>
          <a:ext cx="436562" cy="442912"/>
        </p:xfrm>
        <a:graphic>
          <a:graphicData uri="http://schemas.openxmlformats.org/presentationml/2006/ole">
            <p:oleObj spid="_x0000_s31747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907704" y="836712"/>
          <a:ext cx="567679" cy="504056"/>
        </p:xfrm>
        <a:graphic>
          <a:graphicData uri="http://schemas.openxmlformats.org/presentationml/2006/ole">
            <p:oleObj spid="_x0000_s31750" name="Формула" r:id="rId6" imgW="152280" imgH="164880" progId="Equation.3">
              <p:embed/>
            </p:oleObj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flipV="1">
            <a:off x="1547664" y="1484784"/>
            <a:ext cx="648072" cy="108012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195736" y="1484784"/>
            <a:ext cx="720080" cy="108012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47664" y="2564904"/>
            <a:ext cx="648072" cy="122413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95736" y="1484784"/>
            <a:ext cx="0" cy="23042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195736" y="2564904"/>
            <a:ext cx="720080" cy="122413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07704" y="3068960"/>
            <a:ext cx="7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1     2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139952" y="5301208"/>
            <a:ext cx="483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Точка О – середина отрезка АВ.</a:t>
            </a: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123728" y="2132856"/>
          <a:ext cx="504055" cy="504056"/>
        </p:xfrm>
        <a:graphic>
          <a:graphicData uri="http://schemas.openxmlformats.org/presentationml/2006/ole">
            <p:oleObj spid="_x0000_s31751" name="Формула" r:id="rId7" imgW="152280" imgH="17748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979712" y="4005064"/>
          <a:ext cx="619125" cy="574675"/>
        </p:xfrm>
        <a:graphic>
          <a:graphicData uri="http://schemas.openxmlformats.org/presentationml/2006/ole">
            <p:oleObj spid="_x0000_s31752" name="Формула" r:id="rId8" imgW="152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НАДЕЖДА\Pictures\математ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4509120"/>
            <a:ext cx="8748464" cy="10081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http://images.yandex.ru/yandsearch?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8476" y="324433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2900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http://edu.znate.ru/docs/653/index-20374.html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49289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http://masterotvetov.com/matematika/106874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54868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Учеб. Для 7 -9 </a:t>
            </a:r>
            <a:r>
              <a:rPr lang="ru-RU" sz="3600" dirty="0" err="1" smtClean="0">
                <a:latin typeface="Arial Narrow" pitchFamily="34" charset="0"/>
              </a:rPr>
              <a:t>кл</a:t>
            </a:r>
            <a:r>
              <a:rPr lang="ru-RU" sz="3600" dirty="0" smtClean="0">
                <a:latin typeface="Arial Narrow" pitchFamily="34" charset="0"/>
              </a:rPr>
              <a:t>. </a:t>
            </a:r>
            <a:r>
              <a:rPr lang="ru-RU" sz="3600" dirty="0" err="1" smtClean="0">
                <a:latin typeface="Arial Narrow" pitchFamily="34" charset="0"/>
              </a:rPr>
              <a:t>общеобразоват</a:t>
            </a:r>
            <a:r>
              <a:rPr lang="ru-RU" sz="3600" dirty="0" smtClean="0">
                <a:latin typeface="Arial Narrow" pitchFamily="34" charset="0"/>
              </a:rPr>
              <a:t>. учреждений / Л.С. </a:t>
            </a:r>
            <a:r>
              <a:rPr lang="ru-RU" sz="3600" dirty="0" err="1" smtClean="0">
                <a:latin typeface="Arial Narrow" pitchFamily="34" charset="0"/>
              </a:rPr>
              <a:t>Атанасян</a:t>
            </a:r>
            <a:r>
              <a:rPr lang="ru-RU" sz="3600" dirty="0" smtClean="0">
                <a:latin typeface="Arial Narrow" pitchFamily="34" charset="0"/>
              </a:rPr>
              <a:t>, В.Ф. Бутузов, С.Б. Кадомцев и др. – 10-е изд. – М.: Просвещение. 2010. 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b="1" i="1" dirty="0" smtClean="0">
                <a:solidFill>
                  <a:srgbClr val="00B0F0"/>
                </a:solidFill>
                <a:latin typeface="Arial Narrow" pitchFamily="34" charset="0"/>
              </a:rPr>
              <a:t>Окружностью</a:t>
            </a:r>
            <a:r>
              <a:rPr lang="ru-RU" sz="3600" b="1" i="1" dirty="0" smtClean="0">
                <a:latin typeface="Arial Narrow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</a:rPr>
              <a:t>называется геометрическая фигура, состоящая из всех точек, расположенных на заданном расстоянии от данной точки.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3968" y="234888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355976" y="2276872"/>
          <a:ext cx="432048" cy="592956"/>
        </p:xfrm>
        <a:graphic>
          <a:graphicData uri="http://schemas.openxmlformats.org/presentationml/2006/ole">
            <p:oleObj spid="_x0000_s2053" name="Формула" r:id="rId4" imgW="152280" imgH="177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5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843808" y="1340768"/>
          <a:ext cx="498475" cy="442913"/>
        </p:xfrm>
        <a:graphic>
          <a:graphicData uri="http://schemas.openxmlformats.org/presentationml/2006/ole">
            <p:oleObj spid="_x0000_s2056" name="Формула" r:id="rId6" imgW="152280" imgH="16488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148064" y="980728"/>
          <a:ext cx="360362" cy="365125"/>
        </p:xfrm>
        <a:graphic>
          <a:graphicData uri="http://schemas.openxmlformats.org/presentationml/2006/ole">
            <p:oleObj spid="_x0000_s2057" name="Формула" r:id="rId7" imgW="152280" imgH="16488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067944" y="3501008"/>
          <a:ext cx="543571" cy="504205"/>
        </p:xfrm>
        <a:graphic>
          <a:graphicData uri="http://schemas.openxmlformats.org/presentationml/2006/ole">
            <p:oleObj spid="_x0000_s2058" name="Формула" r:id="rId8" imgW="152280" imgH="177480" progId="Equation.3">
              <p:embed/>
            </p:oleObj>
          </a:graphicData>
        </a:graphic>
      </p:graphicFrame>
      <p:sp>
        <p:nvSpPr>
          <p:cNvPr id="15" name="Дуга 14"/>
          <p:cNvSpPr/>
          <p:nvPr/>
        </p:nvSpPr>
        <p:spPr>
          <a:xfrm>
            <a:off x="3347864" y="1124744"/>
            <a:ext cx="2088232" cy="2304256"/>
          </a:xfrm>
          <a:prstGeom prst="arc">
            <a:avLst>
              <a:gd name="adj1" fmla="val 16200000"/>
              <a:gd name="adj2" fmla="val 15836281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355976" y="1484784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419872" y="1772816"/>
            <a:ext cx="874641" cy="5655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55976" y="2348880"/>
            <a:ext cx="0" cy="10801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104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О – центр окружности,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ОК – радиус окружности,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АВ – хорда.</a:t>
            </a:r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Arial Narrow" pitchFamily="34" charset="0"/>
              </a:rPr>
              <a:t>Хордой </a:t>
            </a:r>
            <a:r>
              <a:rPr lang="ru-RU" sz="3600" b="1" dirty="0" smtClean="0">
                <a:latin typeface="Arial Narrow" pitchFamily="34" charset="0"/>
              </a:rPr>
              <a:t>называется отрезок, соединяющий две точки окружности</a:t>
            </a:r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АТ – диаметр окружности.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95936" y="1916832"/>
          <a:ext cx="561975" cy="576263"/>
        </p:xfrm>
        <a:graphic>
          <a:graphicData uri="http://schemas.openxmlformats.org/presentationml/2006/ole">
            <p:oleObj spid="_x0000_s3074" name="Формула" r:id="rId4" imgW="152280" imgH="177480" progId="Equation.3">
              <p:embed/>
            </p:oleObj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4211960" y="177281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283968" y="980728"/>
            <a:ext cx="648072" cy="793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04048" y="404664"/>
          <a:ext cx="442590" cy="442590"/>
        </p:xfrm>
        <a:graphic>
          <a:graphicData uri="http://schemas.openxmlformats.org/presentationml/2006/ole">
            <p:oleObj spid="_x0000_s3075" name="Формула" r:id="rId5" imgW="164880" imgH="16488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059832" y="2636912"/>
          <a:ext cx="360040" cy="365281"/>
        </p:xfrm>
        <a:graphic>
          <a:graphicData uri="http://schemas.openxmlformats.org/presentationml/2006/ole">
            <p:oleObj spid="_x0000_s3076" name="Формула" r:id="rId6" imgW="152280" imgH="1648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275856" y="260648"/>
          <a:ext cx="499060" cy="442590"/>
        </p:xfrm>
        <a:graphic>
          <a:graphicData uri="http://schemas.openxmlformats.org/presentationml/2006/ole">
            <p:oleObj spid="_x0000_s3077" name="Формула" r:id="rId7" imgW="152280" imgH="16488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220072" y="2348880"/>
          <a:ext cx="393948" cy="432048"/>
        </p:xfrm>
        <a:graphic>
          <a:graphicData uri="http://schemas.openxmlformats.org/presentationml/2006/ole">
            <p:oleObj spid="_x0000_s3078" name="Формула" r:id="rId8" imgW="139680" imgH="164880" progId="Equation.3">
              <p:embed/>
            </p:oleObj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3347864" y="1052736"/>
            <a:ext cx="0" cy="158417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19872" y="980728"/>
            <a:ext cx="1656184" cy="15841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3059832" y="692696"/>
            <a:ext cx="2304256" cy="2304256"/>
          </a:xfrm>
          <a:prstGeom prst="arc">
            <a:avLst>
              <a:gd name="adj1" fmla="val 16200000"/>
              <a:gd name="adj2" fmla="val 158362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724128" cy="61786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Любые две точки окружности делят ее на две части. </a:t>
            </a:r>
            <a:r>
              <a:rPr lang="en-US" sz="3600" b="1" dirty="0" smtClean="0">
                <a:latin typeface="Arial Narrow" pitchFamily="34" charset="0"/>
              </a:rPr>
              <a:t/>
            </a:r>
            <a:br>
              <a:rPr lang="en-US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Каждая из этих частей называется </a:t>
            </a:r>
            <a:r>
              <a:rPr lang="ru-RU" sz="3600" b="1" i="1" dirty="0" smtClean="0">
                <a:solidFill>
                  <a:srgbClr val="00B0F0"/>
                </a:solidFill>
                <a:latin typeface="Arial Narrow" pitchFamily="34" charset="0"/>
              </a:rPr>
              <a:t>дугой</a:t>
            </a:r>
            <a:r>
              <a:rPr lang="ru-RU" sz="3600" b="1" dirty="0" smtClean="0">
                <a:latin typeface="Arial Narrow" pitchFamily="34" charset="0"/>
              </a:rPr>
              <a:t> </a:t>
            </a:r>
            <a:r>
              <a:rPr lang="ru-RU" sz="3600" b="1" i="1" dirty="0" smtClean="0">
                <a:solidFill>
                  <a:srgbClr val="00B0F0"/>
                </a:solidFill>
                <a:latin typeface="Arial Narrow" pitchFamily="34" charset="0"/>
              </a:rPr>
              <a:t>окружности</a:t>
            </a:r>
            <a:r>
              <a:rPr lang="ru-RU" sz="3600" b="1" dirty="0" smtClean="0">
                <a:latin typeface="Arial Narrow" pitchFamily="34" charset="0"/>
              </a:rPr>
              <a:t>.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en-US" sz="3600" b="1" i="1" dirty="0" smtClean="0">
                <a:latin typeface="Arial Narrow" pitchFamily="34" charset="0"/>
              </a:rPr>
              <a:t>ACB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ru-RU" sz="3600" b="1" dirty="0" smtClean="0">
                <a:latin typeface="Arial Narrow" pitchFamily="34" charset="0"/>
              </a:rPr>
              <a:t>и </a:t>
            </a:r>
            <a:r>
              <a:rPr lang="en-US" sz="3600" b="1" i="1" dirty="0" smtClean="0">
                <a:latin typeface="Arial Narrow" pitchFamily="34" charset="0"/>
              </a:rPr>
              <a:t>ADB</a:t>
            </a:r>
            <a:r>
              <a:rPr lang="ru-RU" sz="3600" b="1" dirty="0" smtClean="0">
                <a:latin typeface="Arial Narrow" pitchFamily="34" charset="0"/>
              </a:rPr>
              <a:t> – дуги, ограниченные точками</a:t>
            </a:r>
            <a:r>
              <a:rPr lang="en-US" sz="3600" b="1" dirty="0" smtClean="0">
                <a:latin typeface="Arial Narrow" pitchFamily="34" charset="0"/>
              </a:rPr>
              <a:t/>
            </a:r>
            <a:br>
              <a:rPr lang="en-US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latin typeface="Arial Narrow" pitchFamily="34" charset="0"/>
              </a:rPr>
              <a:t>A</a:t>
            </a:r>
            <a:r>
              <a:rPr lang="ru-RU" sz="3600" b="1" dirty="0" smtClean="0">
                <a:latin typeface="Arial Narrow" pitchFamily="34" charset="0"/>
              </a:rPr>
              <a:t> и </a:t>
            </a:r>
            <a:r>
              <a:rPr lang="en-US" sz="3600" b="1" dirty="0" smtClean="0">
                <a:latin typeface="Arial Narrow" pitchFamily="34" charset="0"/>
              </a:rPr>
              <a:t>B</a:t>
            </a:r>
            <a:r>
              <a:rPr lang="ru-RU" sz="3600" b="1" dirty="0" smtClean="0">
                <a:latin typeface="Arial Narrow" pitchFamily="34" charset="0"/>
              </a:rPr>
              <a:t>.</a:t>
            </a:r>
            <a:endParaRPr lang="ru-RU" sz="3600" b="1" dirty="0">
              <a:latin typeface="Arial Narrow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55576" y="1700808"/>
          <a:ext cx="504056" cy="509327"/>
        </p:xfrm>
        <a:graphic>
          <a:graphicData uri="http://schemas.openxmlformats.org/presentationml/2006/ole">
            <p:oleObj spid="_x0000_s4099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131840" y="1916832"/>
          <a:ext cx="498600" cy="504056"/>
        </p:xfrm>
        <a:graphic>
          <a:graphicData uri="http://schemas.openxmlformats.org/presentationml/2006/ole">
            <p:oleObj spid="_x0000_s4100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907704" y="1124744"/>
          <a:ext cx="570270" cy="527796"/>
        </p:xfrm>
        <a:graphic>
          <a:graphicData uri="http://schemas.openxmlformats.org/presentationml/2006/ole">
            <p:oleObj spid="_x0000_s4101" name="Формула" r:id="rId6" imgW="152280" imgH="17748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835696" y="3861048"/>
          <a:ext cx="468313" cy="466725"/>
        </p:xfrm>
        <a:graphic>
          <a:graphicData uri="http://schemas.openxmlformats.org/presentationml/2006/ole">
            <p:oleObj spid="_x0000_s4102" name="Формула" r:id="rId7" imgW="164880" imgH="164880" progId="Equation.3">
              <p:embed/>
            </p:oleObj>
          </a:graphicData>
        </a:graphic>
      </p:graphicFrame>
      <p:sp>
        <p:nvSpPr>
          <p:cNvPr id="16" name="Дуга 15"/>
          <p:cNvSpPr/>
          <p:nvPr/>
        </p:nvSpPr>
        <p:spPr>
          <a:xfrm>
            <a:off x="1043608" y="1700808"/>
            <a:ext cx="2088232" cy="2088232"/>
          </a:xfrm>
          <a:prstGeom prst="arc">
            <a:avLst>
              <a:gd name="adj1" fmla="val 12925075"/>
              <a:gd name="adj2" fmla="val 20773537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043608" y="1700808"/>
            <a:ext cx="2088232" cy="2088232"/>
          </a:xfrm>
          <a:prstGeom prst="arc">
            <a:avLst>
              <a:gd name="adj1" fmla="val 20954603"/>
              <a:gd name="adj2" fmla="val 12914985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6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НАДЕЖДА\Pictures\математ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59626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Для изображения окружности на чертеже пользуются циркулем.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/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Чтобы провести окружность на местности, пользуются веревкой.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/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Часть плоскости, ограниченная окружностью, называется кругом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pic>
        <p:nvPicPr>
          <p:cNvPr id="5124" name="Picture 4" descr="http://festival.1september.ru/articles/411631/Image5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736304" cy="1951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1944216" cy="2384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043608" y="4941168"/>
            <a:ext cx="1512168" cy="1584176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НАДЕЖДА\Pictures\математ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В геометрии выделяют задачи на построение, которые решаются с помощью двух инструментов – циркуля и линейки.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paintingclinic.narod.ru/fo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508104" cy="413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Задача. </a:t>
            </a:r>
            <a:r>
              <a:rPr lang="ru-RU" sz="3600" b="1" dirty="0" smtClean="0">
                <a:solidFill>
                  <a:srgbClr val="00B050"/>
                </a:solidFill>
                <a:latin typeface="Arial Narrow" pitchFamily="34" charset="0"/>
              </a:rPr>
              <a:t>На данном луче от его начала отложить отрезок, равный данному.</a:t>
            </a:r>
            <a:endParaRPr lang="ru-RU" sz="36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7584" y="2348880"/>
            <a:ext cx="1296144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55576" y="2492896"/>
            <a:ext cx="2441577" cy="870791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79712" y="4005064"/>
            <a:ext cx="2225553" cy="792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979712" y="4293096"/>
            <a:ext cx="1368152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11560" y="2780928"/>
          <a:ext cx="580256" cy="520948"/>
        </p:xfrm>
        <a:graphic>
          <a:graphicData uri="http://schemas.openxmlformats.org/presentationml/2006/ole">
            <p:oleObj spid="_x0000_s21506" name="Формула" r:id="rId4" imgW="152280" imgH="17748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131840" y="1988840"/>
          <a:ext cx="580256" cy="448940"/>
        </p:xfrm>
        <a:graphic>
          <a:graphicData uri="http://schemas.openxmlformats.org/presentationml/2006/ole">
            <p:oleObj spid="_x0000_s21507" name="Формула" r:id="rId5" imgW="152280" imgH="17748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95536" y="1988840"/>
          <a:ext cx="560992" cy="442590"/>
        </p:xfrm>
        <a:graphic>
          <a:graphicData uri="http://schemas.openxmlformats.org/presentationml/2006/ole">
            <p:oleObj spid="_x0000_s21508" name="Формула" r:id="rId6" imgW="152280" imgH="16488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267744" y="1988840"/>
          <a:ext cx="436240" cy="442590"/>
        </p:xfrm>
        <a:graphic>
          <a:graphicData uri="http://schemas.openxmlformats.org/presentationml/2006/ole">
            <p:oleObj spid="_x0000_s21509" name="Формула" r:id="rId7" imgW="152280" imgH="16488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475656" y="4869160"/>
          <a:ext cx="581025" cy="520700"/>
        </p:xfrm>
        <a:graphic>
          <a:graphicData uri="http://schemas.openxmlformats.org/presentationml/2006/ole">
            <p:oleObj spid="_x0000_s21510" name="Формула" r:id="rId8" imgW="152280" imgH="17748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275856" y="3645024"/>
          <a:ext cx="414606" cy="432048"/>
        </p:xfrm>
        <a:graphic>
          <a:graphicData uri="http://schemas.openxmlformats.org/presentationml/2006/ole">
            <p:oleObj spid="_x0000_s21511" name="Формула" r:id="rId9" imgW="164880" imgH="164880" progId="Equation.3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995936" y="4077072"/>
          <a:ext cx="579438" cy="447675"/>
        </p:xfrm>
        <a:graphic>
          <a:graphicData uri="http://schemas.openxmlformats.org/presentationml/2006/ole">
            <p:oleObj spid="_x0000_s21512" name="Формула" r:id="rId10" imgW="152280" imgH="177480" progId="Equation.3">
              <p:embed/>
            </p:oleObj>
          </a:graphicData>
        </a:graphic>
      </p:graphicFrame>
      <p:sp>
        <p:nvSpPr>
          <p:cNvPr id="16" name="Дуга 15"/>
          <p:cNvSpPr/>
          <p:nvPr/>
        </p:nvSpPr>
        <p:spPr>
          <a:xfrm>
            <a:off x="827584" y="3356992"/>
            <a:ext cx="2592288" cy="2736304"/>
          </a:xfrm>
          <a:prstGeom prst="arc">
            <a:avLst>
              <a:gd name="adj1" fmla="val 16200000"/>
              <a:gd name="adj2" fmla="val 159488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72000" y="2060848"/>
            <a:ext cx="492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Луч ОС и отрезок АВ, 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2708920"/>
            <a:ext cx="6140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Построим окружность</a:t>
            </a:r>
          </a:p>
          <a:p>
            <a:r>
              <a:rPr lang="ru-RU" sz="3200" b="1" dirty="0" smtClean="0">
                <a:latin typeface="Arial Narrow" pitchFamily="34" charset="0"/>
              </a:rPr>
              <a:t> радиуса АВ  с центром О.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3861048"/>
            <a:ext cx="442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Окружность пересечет </a:t>
            </a:r>
          </a:p>
          <a:p>
            <a:r>
              <a:rPr lang="ru-RU" sz="3200" b="1" dirty="0" smtClean="0">
                <a:latin typeface="Arial Narrow" pitchFamily="34" charset="0"/>
              </a:rPr>
              <a:t>луч ОС в точке </a:t>
            </a:r>
            <a:r>
              <a:rPr lang="en-US" sz="3200" b="1" dirty="0" smtClean="0">
                <a:latin typeface="Arial Narrow" pitchFamily="34" charset="0"/>
              </a:rPr>
              <a:t>D</a:t>
            </a:r>
            <a:r>
              <a:rPr lang="ru-RU" sz="3200" b="1" dirty="0" smtClean="0">
                <a:latin typeface="Arial Narrow" pitchFamily="34" charset="0"/>
              </a:rPr>
              <a:t>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4941168"/>
            <a:ext cx="500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Отрезок </a:t>
            </a:r>
            <a:r>
              <a:rPr lang="en-US" sz="3200" b="1" dirty="0" smtClean="0">
                <a:latin typeface="Arial Narrow" pitchFamily="34" charset="0"/>
              </a:rPr>
              <a:t>OD </a:t>
            </a:r>
            <a:r>
              <a:rPr lang="ru-RU" sz="3200" b="1" dirty="0" smtClean="0">
                <a:latin typeface="Arial Narrow" pitchFamily="34" charset="0"/>
              </a:rPr>
              <a:t>– искомый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Задача</a:t>
            </a:r>
            <a:r>
              <a:rPr lang="ru-RU" sz="3600" b="1" dirty="0" smtClean="0">
                <a:latin typeface="Arial Narrow" pitchFamily="34" charset="0"/>
              </a:rPr>
              <a:t>.</a:t>
            </a:r>
            <a:r>
              <a:rPr lang="ru-RU" sz="3600" b="1" i="1" dirty="0" smtClean="0">
                <a:latin typeface="Arial Narrow" pitchFamily="34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Arial Narrow" pitchFamily="34" charset="0"/>
              </a:rPr>
              <a:t>Отложить от данного луча угол, равный данному.</a:t>
            </a:r>
            <a:r>
              <a:rPr lang="ru-RU" sz="3600" b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endParaRPr lang="ru-RU" sz="3600" b="1" i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43608" y="2348880"/>
            <a:ext cx="1224136" cy="172819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043608" y="4005064"/>
            <a:ext cx="2376264" cy="7200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43608" y="4941168"/>
            <a:ext cx="2376264" cy="7200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39552" y="3789040"/>
          <a:ext cx="560388" cy="442913"/>
        </p:xfrm>
        <a:graphic>
          <a:graphicData uri="http://schemas.openxmlformats.org/presentationml/2006/ole">
            <p:oleObj spid="_x0000_s24579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971600" y="4365104"/>
          <a:ext cx="562453" cy="504056"/>
        </p:xfrm>
        <a:graphic>
          <a:graphicData uri="http://schemas.openxmlformats.org/presentationml/2006/ole">
            <p:oleObj spid="_x0000_s24582" name="Формула" r:id="rId5" imgW="152280" imgH="177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95936" y="2564904"/>
            <a:ext cx="5148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Требуется построить угол,</a:t>
            </a:r>
          </a:p>
          <a:p>
            <a:r>
              <a:rPr lang="ru-RU" sz="3200" b="1" dirty="0" smtClean="0">
                <a:latin typeface="Arial Narrow" pitchFamily="34" charset="0"/>
              </a:rPr>
              <a:t> равный углу А, так, </a:t>
            </a:r>
          </a:p>
          <a:p>
            <a:r>
              <a:rPr lang="ru-RU" sz="3200" b="1" dirty="0" smtClean="0">
                <a:latin typeface="Arial Narrow" pitchFamily="34" charset="0"/>
              </a:rPr>
              <a:t>чтобы одна из сторон  </a:t>
            </a:r>
          </a:p>
          <a:p>
            <a:r>
              <a:rPr lang="ru-RU" sz="3200" b="1" dirty="0" smtClean="0">
                <a:latin typeface="Arial Narrow" pitchFamily="34" charset="0"/>
              </a:rPr>
              <a:t>совпала с лучом </a:t>
            </a:r>
            <a:r>
              <a:rPr lang="en-US" sz="3200" b="1" dirty="0" smtClean="0">
                <a:latin typeface="Arial Narrow" pitchFamily="34" charset="0"/>
              </a:rPr>
              <a:t>O</a:t>
            </a:r>
            <a:r>
              <a:rPr lang="ru-RU" sz="3200" b="1" dirty="0" smtClean="0">
                <a:latin typeface="Arial Narrow" pitchFamily="34" charset="0"/>
              </a:rPr>
              <a:t>М.</a:t>
            </a:r>
            <a:endParaRPr lang="ru-RU" sz="3200" b="1" dirty="0">
              <a:latin typeface="Arial Narrow" pitchFamily="34" charset="0"/>
            </a:endParaRP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131840" y="4365104"/>
          <a:ext cx="356483" cy="432047"/>
        </p:xfrm>
        <a:graphic>
          <a:graphicData uri="http://schemas.openxmlformats.org/presentationml/2006/ole">
            <p:oleObj spid="_x0000_s24584" name="Формула" r:id="rId6" imgW="20304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ДЕЖДА\Pictures\математ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2195736" y="836712"/>
            <a:ext cx="1224136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195736" y="2564904"/>
            <a:ext cx="24482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940152" y="2564904"/>
            <a:ext cx="2304256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940152" y="908720"/>
            <a:ext cx="1224136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1331640" y="1628800"/>
            <a:ext cx="1728192" cy="1800200"/>
          </a:xfrm>
          <a:prstGeom prst="arc">
            <a:avLst>
              <a:gd name="adj1" fmla="val 16200000"/>
              <a:gd name="adj2" fmla="val 16176291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5076056" y="1700808"/>
            <a:ext cx="1728192" cy="1800200"/>
          </a:xfrm>
          <a:prstGeom prst="arc">
            <a:avLst>
              <a:gd name="adj1" fmla="val 16200000"/>
              <a:gd name="adj2" fmla="val 16176291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6156176" y="1844824"/>
            <a:ext cx="1296144" cy="1368152"/>
          </a:xfrm>
          <a:prstGeom prst="arc">
            <a:avLst>
              <a:gd name="adj1" fmla="val 16200000"/>
              <a:gd name="adj2" fmla="val 16112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771800" y="1844824"/>
            <a:ext cx="288032" cy="7200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3645024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Проведем окружность произвольного радиуса с центром в вершине </a:t>
            </a:r>
            <a:r>
              <a:rPr lang="en-US" sz="2400" b="1" dirty="0" smtClean="0">
                <a:latin typeface="Arial Narrow" pitchFamily="34" charset="0"/>
              </a:rPr>
              <a:t>A</a:t>
            </a:r>
            <a:r>
              <a:rPr lang="ru-RU" sz="2400" b="1" dirty="0" smtClean="0">
                <a:latin typeface="Arial Narrow" pitchFamily="34" charset="0"/>
              </a:rPr>
              <a:t> данного угла</a:t>
            </a:r>
            <a:r>
              <a:rPr lang="ru-RU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4437112"/>
            <a:ext cx="713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Окружность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пересекает стороны угла в точках </a:t>
            </a:r>
            <a:r>
              <a:rPr lang="en-US" sz="2400" b="1" dirty="0" smtClean="0">
                <a:latin typeface="Arial Narrow" pitchFamily="34" charset="0"/>
              </a:rPr>
              <a:t>B</a:t>
            </a:r>
            <a:r>
              <a:rPr lang="ru-RU" sz="2400" b="1" dirty="0" smtClean="0">
                <a:latin typeface="Arial Narrow" pitchFamily="34" charset="0"/>
              </a:rPr>
              <a:t> и </a:t>
            </a:r>
            <a:r>
              <a:rPr lang="en-US" sz="2400" b="1" dirty="0" smtClean="0">
                <a:latin typeface="Arial Narrow" pitchFamily="34" charset="0"/>
              </a:rPr>
              <a:t>C</a:t>
            </a:r>
            <a:r>
              <a:rPr lang="ru-RU" sz="2400" b="1" dirty="0" smtClean="0">
                <a:latin typeface="Arial Narrow" pitchFamily="34" charset="0"/>
              </a:rPr>
              <a:t>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479715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Проведем окружность того же радиуса с центром данного луча ОМ.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3" y="522920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Она пересекает луч в точке</a:t>
            </a:r>
            <a:r>
              <a:rPr lang="en-US" sz="2400" b="1" dirty="0" smtClean="0">
                <a:latin typeface="Arial Narrow" pitchFamily="34" charset="0"/>
              </a:rPr>
              <a:t> D.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5733256"/>
            <a:ext cx="81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Построим окружность с центром </a:t>
            </a:r>
            <a:r>
              <a:rPr lang="en-US" sz="2400" b="1" dirty="0" smtClean="0">
                <a:latin typeface="Arial Narrow" pitchFamily="34" charset="0"/>
              </a:rPr>
              <a:t>D</a:t>
            </a:r>
            <a:r>
              <a:rPr lang="ru-RU" sz="2400" b="1" dirty="0" smtClean="0">
                <a:latin typeface="Arial Narrow" pitchFamily="34" charset="0"/>
              </a:rPr>
              <a:t>, радиус которой равен ВС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165304"/>
            <a:ext cx="8604448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Окружности пересекаются  в двух точках </a:t>
            </a:r>
            <a:r>
              <a:rPr lang="en-US" sz="2400" b="1" dirty="0" smtClean="0">
                <a:latin typeface="Arial Narrow" pitchFamily="34" charset="0"/>
              </a:rPr>
              <a:t>E</a:t>
            </a:r>
            <a:r>
              <a:rPr lang="ru-RU" sz="2400" b="1" dirty="0" smtClean="0">
                <a:latin typeface="Arial Narrow" pitchFamily="34" charset="0"/>
              </a:rPr>
              <a:t> и</a:t>
            </a:r>
            <a:r>
              <a:rPr lang="en-US" sz="2400" b="1" dirty="0" smtClean="0">
                <a:latin typeface="Arial Narrow" pitchFamily="34" charset="0"/>
              </a:rPr>
              <a:t> N</a:t>
            </a:r>
            <a:r>
              <a:rPr lang="ru-RU" sz="2400" b="1" dirty="0" smtClean="0">
                <a:latin typeface="Arial Narrow" pitchFamily="34" charset="0"/>
              </a:rPr>
              <a:t>.</a:t>
            </a:r>
            <a:endParaRPr lang="ru-RU" b="1" dirty="0">
              <a:latin typeface="Arial Narrow" pitchFamily="34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691680" y="2276872"/>
          <a:ext cx="560388" cy="442912"/>
        </p:xfrm>
        <a:graphic>
          <a:graphicData uri="http://schemas.openxmlformats.org/presentationml/2006/ole">
            <p:oleObj spid="_x0000_s29698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436096" y="2276872"/>
          <a:ext cx="561975" cy="503238"/>
        </p:xfrm>
        <a:graphic>
          <a:graphicData uri="http://schemas.openxmlformats.org/presentationml/2006/ole">
            <p:oleObj spid="_x0000_s29699" name="Формула" r:id="rId6" imgW="152280" imgH="17748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059832" y="2636912"/>
          <a:ext cx="436563" cy="442913"/>
        </p:xfrm>
        <a:graphic>
          <a:graphicData uri="http://schemas.openxmlformats.org/presentationml/2006/ole">
            <p:oleObj spid="_x0000_s29700" name="Формула" r:id="rId7" imgW="152280" imgH="16488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411760" y="1196752"/>
          <a:ext cx="581025" cy="449262"/>
        </p:xfrm>
        <a:graphic>
          <a:graphicData uri="http://schemas.openxmlformats.org/presentationml/2006/ole">
            <p:oleObj spid="_x0000_s29701" name="Формула" r:id="rId8" imgW="152280" imgH="17748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6804248" y="2636912"/>
          <a:ext cx="414338" cy="431800"/>
        </p:xfrm>
        <a:graphic>
          <a:graphicData uri="http://schemas.openxmlformats.org/presentationml/2006/ole">
            <p:oleObj spid="_x0000_s29702" name="Формула" r:id="rId9" imgW="164880" imgH="164880" progId="Equation.3">
              <p:embed/>
            </p:oleObj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9703" name="Формула" r:id="rId10" imgW="114120" imgH="215640" progId="Equation.3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-1" y="-1"/>
          <a:ext cx="0" cy="0"/>
        </p:xfrm>
        <a:graphic>
          <a:graphicData uri="http://schemas.openxmlformats.org/presentationml/2006/ole">
            <p:oleObj spid="_x0000_s29704" name="Формула" r:id="rId11" imgW="203040" imgH="164880" progId="Equation.3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6228184" y="1268760"/>
          <a:ext cx="364232" cy="429656"/>
        </p:xfrm>
        <a:graphic>
          <a:graphicData uri="http://schemas.openxmlformats.org/presentationml/2006/ole">
            <p:oleObj spid="_x0000_s29705" name="Формула" r:id="rId12" imgW="152280" imgH="164880" progId="Equation.3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7884368" y="2636912"/>
          <a:ext cx="432048" cy="432048"/>
        </p:xfrm>
        <a:graphic>
          <a:graphicData uri="http://schemas.openxmlformats.org/presentationml/2006/ole">
            <p:oleObj spid="_x0000_s29706" name="Формула" r:id="rId13" imgW="203040" imgH="164880" progId="Equation.3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6372200" y="3140968"/>
          <a:ext cx="520948" cy="457685"/>
        </p:xfrm>
        <a:graphic>
          <a:graphicData uri="http://schemas.openxmlformats.org/presentationml/2006/ole">
            <p:oleObj spid="_x0000_s29707" name="Формула" r:id="rId14" imgW="177480" imgH="17748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04248" y="61653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∟МОЕ – искомый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  <p:bldP spid="25" grpId="0"/>
      <p:bldP spid="26" grpId="0"/>
      <p:bldP spid="27" grpId="0"/>
      <p:bldP spid="28" grpId="0"/>
      <p:bldP spid="30" grpId="0"/>
      <p:bldP spid="31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634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 Построения циркулем и линейкой. Геометрия 7 класс                                 Выполнила: учитель математики                                     МКОУ «Дедиловская СОШ»                                          Соловьева Надежда  Юрьевна.</vt:lpstr>
      <vt:lpstr>     Окружностью называется геометрическая фигура, состоящая из всех точек, расположенных на заданном расстоянии от данной точки.</vt:lpstr>
      <vt:lpstr>О – центр окружности, ОК – радиус окружности, АВ – хорда. Хордой называется отрезок, соединяющий две точки окружности. АТ – диаметр окружности.  </vt:lpstr>
      <vt:lpstr>Любые две точки окружности делят ее на две части.  Каждая из этих частей называется дугой окружности. ACB и ADB – дуги, ограниченные точками  A и B.</vt:lpstr>
      <vt:lpstr>Для изображения окружности на чертеже пользуются циркулем.  Чтобы провести окружность на местности, пользуются веревкой.  Часть плоскости, ограниченная окружностью, называется кругом. </vt:lpstr>
      <vt:lpstr>В геометрии выделяют задачи на построение, которые решаются с помощью двух инструментов – циркуля и линейки. </vt:lpstr>
      <vt:lpstr>Задача. На данном луче от его начала отложить отрезок, равный данному.</vt:lpstr>
      <vt:lpstr>Задача. Отложить от данного луча угол, равный данному. </vt:lpstr>
      <vt:lpstr>Слайд 9</vt:lpstr>
      <vt:lpstr>Слайд 10</vt:lpstr>
      <vt:lpstr>Задача. Построить биссектрису данного угла.</vt:lpstr>
      <vt:lpstr>Слайд 12</vt:lpstr>
      <vt:lpstr>Задача.  Даны прямая и точка на ней. Построить прямую, проходящую через данную точку и перпендикулярную к данной прямой. </vt:lpstr>
      <vt:lpstr>Слайд 14</vt:lpstr>
      <vt:lpstr>Задача. Построить серединный отрезок.</vt:lpstr>
      <vt:lpstr>Слайд 16</vt:lpstr>
      <vt:lpstr>http://images.yandex.ru/yandsearch?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151</cp:revision>
  <dcterms:created xsi:type="dcterms:W3CDTF">2014-03-20T13:04:47Z</dcterms:created>
  <dcterms:modified xsi:type="dcterms:W3CDTF">2014-04-28T15:11:18Z</dcterms:modified>
</cp:coreProperties>
</file>