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73" r:id="rId3"/>
    <p:sldId id="266" r:id="rId4"/>
    <p:sldId id="271" r:id="rId5"/>
    <p:sldId id="265" r:id="rId6"/>
    <p:sldId id="275" r:id="rId7"/>
    <p:sldId id="276" r:id="rId8"/>
    <p:sldId id="257" r:id="rId9"/>
    <p:sldId id="258" r:id="rId10"/>
    <p:sldId id="259" r:id="rId11"/>
    <p:sldId id="260" r:id="rId12"/>
    <p:sldId id="262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71B4D5-4430-45DB-A13F-ECE9AFADD636}" type="datetimeFigureOut">
              <a:rPr lang="ru-RU" smtClean="0"/>
              <a:t>03.05.2013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98F38-F327-4BB3-8680-02BCAAD82C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31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98F38-F327-4BB3-8680-02BCAAD82CB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501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03.05.2013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714859" cy="5112568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ПРАВИЛЬНЫЕ </a:t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dirty="0">
                <a:solidFill>
                  <a:srgbClr val="FF0000"/>
                </a:solidFill>
              </a:rPr>
              <a:t/>
            </a:r>
            <a:br>
              <a:rPr lang="ru-RU" sz="6000" dirty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>МНОГОУГОЛЬНИКИ</a:t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>           </a:t>
            </a:r>
            <a:r>
              <a:rPr lang="ru-RU" sz="4000" b="1" dirty="0" smtClean="0">
                <a:solidFill>
                  <a:schemeClr val="tx1"/>
                </a:solidFill>
              </a:rPr>
              <a:t>(геометрия 9 класс)</a:t>
            </a:r>
            <a:br>
              <a:rPr lang="ru-RU" sz="4000" b="1" dirty="0" smtClean="0">
                <a:solidFill>
                  <a:schemeClr val="tx1"/>
                </a:solidFill>
              </a:rPr>
            </a:br>
            <a:r>
              <a:rPr lang="ru-RU" sz="4000" b="1" dirty="0" smtClean="0">
                <a:solidFill>
                  <a:schemeClr val="tx1"/>
                </a:solidFill>
              </a:rPr>
              <a:t>      </a:t>
            </a:r>
            <a:r>
              <a:rPr lang="ru-RU" sz="4000" b="1" dirty="0" err="1" smtClean="0">
                <a:solidFill>
                  <a:schemeClr val="tx1"/>
                </a:solidFill>
              </a:rPr>
              <a:t>ВолодИНА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</a:rPr>
              <a:t>н.л</a:t>
            </a:r>
            <a:r>
              <a:rPr lang="ru-RU" sz="4000" b="1" dirty="0" smtClean="0">
                <a:solidFill>
                  <a:schemeClr val="tx1"/>
                </a:solidFill>
              </a:rPr>
              <a:t>.</a:t>
            </a:r>
            <a:r>
              <a:rPr lang="ru-RU" sz="6000" b="1" dirty="0" smtClean="0">
                <a:solidFill>
                  <a:schemeClr val="tx1"/>
                </a:solidFill>
              </a:rPr>
              <a:t/>
            </a:r>
            <a:br>
              <a:rPr lang="ru-RU" sz="6000" b="1" dirty="0" smtClean="0">
                <a:solidFill>
                  <a:schemeClr val="tx1"/>
                </a:solidFill>
              </a:rPr>
            </a:br>
            <a:endParaRPr lang="ru-RU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20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1162050"/>
          </a:xfrm>
        </p:spPr>
        <p:txBody>
          <a:bodyPr>
            <a:noAutofit/>
          </a:bodyPr>
          <a:lstStyle/>
          <a:p>
            <a:pPr algn="ctr"/>
            <a:r>
              <a:rPr lang="ru-RU" sz="3600" i="1" dirty="0" smtClean="0"/>
              <a:t>Правильный четырёхугольник</a:t>
            </a:r>
            <a:endParaRPr lang="ru-RU" sz="3600" i="1" dirty="0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178696" cy="4691063"/>
          </a:xfrm>
        </p:spPr>
        <p:txBody>
          <a:bodyPr>
            <a:noAutofit/>
          </a:bodyPr>
          <a:lstStyle/>
          <a:p>
            <a:endParaRPr lang="ru-RU" sz="5400" b="1" u="sng" dirty="0" smtClean="0">
              <a:solidFill>
                <a:srgbClr val="C00000"/>
              </a:solidFill>
            </a:endParaRPr>
          </a:p>
          <a:p>
            <a:r>
              <a:rPr lang="ru-RU" sz="5400" b="1" u="sng" dirty="0" smtClean="0">
                <a:solidFill>
                  <a:srgbClr val="C00000"/>
                </a:solidFill>
              </a:rPr>
              <a:t>Квадрат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3563888" y="1340768"/>
            <a:ext cx="5340350" cy="450186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Все стороны равны.</a:t>
            </a:r>
          </a:p>
          <a:p>
            <a:pPr marL="0" indent="0">
              <a:buNone/>
            </a:pPr>
            <a:r>
              <a:rPr lang="ru-RU" dirty="0" smtClean="0"/>
              <a:t>Все углы по 90.⁰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302046" y="2636912"/>
            <a:ext cx="3366298" cy="32403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70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 14"/>
          <p:cNvSpPr>
            <a:spLocks noGrp="1"/>
          </p:cNvSpPr>
          <p:nvPr>
            <p:ph type="body" idx="2"/>
          </p:nvPr>
        </p:nvSpPr>
        <p:spPr>
          <a:xfrm>
            <a:off x="251520" y="116633"/>
            <a:ext cx="8280920" cy="1584176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/>
              <a:t>Правильный  </a:t>
            </a:r>
            <a:r>
              <a:rPr lang="ru-RU" sz="4800" b="1" dirty="0" smtClean="0"/>
              <a:t>пятиугольник</a:t>
            </a:r>
            <a:endParaRPr lang="ru-RU" sz="4800" b="1" dirty="0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28874" y="1496752"/>
            <a:ext cx="5340350" cy="48006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Все стороны  равны </a:t>
            </a:r>
          </a:p>
          <a:p>
            <a:pPr marL="0" indent="0">
              <a:buNone/>
            </a:pPr>
            <a:r>
              <a:rPr lang="ru-RU" dirty="0" smtClean="0"/>
              <a:t>Все углы по 108⁰</a:t>
            </a:r>
            <a:endParaRPr lang="ru-RU" dirty="0"/>
          </a:p>
        </p:txBody>
      </p:sp>
      <p:sp>
        <p:nvSpPr>
          <p:cNvPr id="17" name="Правильный пятиугольник 16"/>
          <p:cNvSpPr/>
          <p:nvPr/>
        </p:nvSpPr>
        <p:spPr>
          <a:xfrm>
            <a:off x="3995936" y="2708920"/>
            <a:ext cx="3600400" cy="2952328"/>
          </a:xfrm>
          <a:prstGeom prst="pent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358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179512" y="260649"/>
            <a:ext cx="8784976" cy="1008111"/>
          </a:xfrm>
        </p:spPr>
        <p:txBody>
          <a:bodyPr>
            <a:normAutofit/>
          </a:bodyPr>
          <a:lstStyle/>
          <a:p>
            <a:pPr algn="ctr"/>
            <a:r>
              <a:rPr lang="ru-RU" sz="4800" b="1" i="1" dirty="0" smtClean="0"/>
              <a:t>Правильный шестиугольник</a:t>
            </a:r>
            <a:endParaRPr lang="ru-RU" sz="4800" b="1" i="1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3449997" y="1196752"/>
            <a:ext cx="5340350" cy="48006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Все стороны равны</a:t>
            </a:r>
          </a:p>
          <a:p>
            <a:pPr marL="0" indent="0">
              <a:buNone/>
            </a:pPr>
            <a:r>
              <a:rPr lang="ru-RU" dirty="0" smtClean="0"/>
              <a:t>Все углы по 120⁰</a:t>
            </a:r>
            <a:endParaRPr lang="ru-RU" dirty="0"/>
          </a:p>
        </p:txBody>
      </p:sp>
      <p:sp>
        <p:nvSpPr>
          <p:cNvPr id="8" name="Шестиугольник 7"/>
          <p:cNvSpPr/>
          <p:nvPr/>
        </p:nvSpPr>
        <p:spPr>
          <a:xfrm>
            <a:off x="4067944" y="2708920"/>
            <a:ext cx="3816424" cy="3312368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30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ИТОГОВЫЕ 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531022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/>
              <a:t>1.Какой многоугольник называется правильным?</a:t>
            </a:r>
          </a:p>
          <a:p>
            <a:pPr marL="0" indent="0">
              <a:buNone/>
            </a:pPr>
            <a:r>
              <a:rPr lang="ru-RU" b="1" i="1" dirty="0" smtClean="0"/>
              <a:t>2.Существует ли правильный 10-угольник? 20-угольник?</a:t>
            </a:r>
          </a:p>
          <a:p>
            <a:pPr marL="0" indent="0">
              <a:buNone/>
            </a:pPr>
            <a:r>
              <a:rPr lang="ru-RU" b="1" i="1" dirty="0" smtClean="0"/>
              <a:t>3.Как построить правильный многоугольник?</a:t>
            </a:r>
          </a:p>
          <a:p>
            <a:pPr marL="0" indent="0">
              <a:buNone/>
            </a:pP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68090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dirty="0" smtClean="0"/>
              <a:t>Цели урока:</a:t>
            </a:r>
            <a:endParaRPr lang="ru-RU" sz="60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000" b="1" i="1" dirty="0" smtClean="0"/>
              <a:t>1.Повторить понятие многоугольника, формулу суммы углов выпуклого многоугольника.</a:t>
            </a:r>
          </a:p>
          <a:p>
            <a:pPr marL="0" indent="0">
              <a:buNone/>
            </a:pPr>
            <a:r>
              <a:rPr lang="ru-RU" sz="4000" b="1" i="1" dirty="0" smtClean="0"/>
              <a:t>2.Познакомить с правильными многоугольниками, научить строить правильные многоугольники.</a:t>
            </a:r>
          </a:p>
          <a:p>
            <a:pPr marL="0" indent="0">
              <a:buNone/>
            </a:pPr>
            <a:r>
              <a:rPr lang="ru-RU" sz="4000" b="1" i="1" dirty="0" smtClean="0"/>
              <a:t>3.Сформировать навыки решения задач по теме.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7865941"/>
      </p:ext>
    </p:extLst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УСТНЫЕ ВОПРОСЫ: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271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1. Чему равна сумма углов выпуклого многоугольника?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n – 2) ∙ 180</a:t>
            </a:r>
            <a:r>
              <a:rPr lang="en-US" b="1" dirty="0" smtClean="0">
                <a:solidFill>
                  <a:srgbClr val="FF0000"/>
                </a:solidFill>
                <a:latin typeface="Calibri"/>
              </a:rPr>
              <a:t>⁰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2</a:t>
            </a:r>
            <a:r>
              <a:rPr lang="ru-RU" b="1" dirty="0" smtClean="0">
                <a:solidFill>
                  <a:schemeClr val="tx1"/>
                </a:solidFill>
              </a:rPr>
              <a:t>. Как найти один угол шестиугольника, если все углы равны?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en-US" b="1" smtClean="0">
                <a:solidFill>
                  <a:srgbClr val="FF0000"/>
                </a:solidFill>
              </a:rPr>
              <a:t>6 – </a:t>
            </a:r>
            <a:r>
              <a:rPr lang="en-US" b="1" dirty="0">
                <a:solidFill>
                  <a:srgbClr val="FF0000"/>
                </a:solidFill>
              </a:rPr>
              <a:t>2) ∙ 180</a:t>
            </a:r>
            <a:r>
              <a:rPr lang="en-US" b="1" dirty="0" smtClean="0">
                <a:solidFill>
                  <a:srgbClr val="FF0000"/>
                </a:solidFill>
                <a:latin typeface="Calibri"/>
              </a:rPr>
              <a:t>⁰</a:t>
            </a:r>
            <a:r>
              <a:rPr lang="ru-RU" b="1" dirty="0" smtClean="0">
                <a:solidFill>
                  <a:srgbClr val="FF0000"/>
                </a:solidFill>
                <a:latin typeface="Calibri"/>
              </a:rPr>
              <a:t>/ 6 = 120⁰</a:t>
            </a:r>
            <a:endParaRPr lang="en-US" b="1" dirty="0">
              <a:solidFill>
                <a:srgbClr val="FF0000"/>
              </a:solidFill>
              <a:latin typeface="Calibri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3. Как найти угол </a:t>
            </a:r>
            <a:r>
              <a:rPr lang="en-US" b="1" dirty="0" smtClean="0">
                <a:solidFill>
                  <a:schemeClr val="tx1"/>
                </a:solidFill>
              </a:rPr>
              <a:t>n</a:t>
            </a:r>
            <a:r>
              <a:rPr lang="ru-RU" b="1" dirty="0" smtClean="0">
                <a:solidFill>
                  <a:schemeClr val="tx1"/>
                </a:solidFill>
              </a:rPr>
              <a:t>-угольника, если все углы равны? 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n – 2) ∙ 180</a:t>
            </a:r>
            <a:r>
              <a:rPr lang="en-US" b="1" dirty="0">
                <a:solidFill>
                  <a:srgbClr val="FF0000"/>
                </a:solidFill>
                <a:latin typeface="Calibri"/>
              </a:rPr>
              <a:t>⁰</a:t>
            </a:r>
            <a:r>
              <a:rPr lang="ru-RU" b="1" dirty="0">
                <a:solidFill>
                  <a:srgbClr val="FF0000"/>
                </a:solidFill>
                <a:latin typeface="Calibri"/>
              </a:rPr>
              <a:t>/ </a:t>
            </a:r>
            <a:r>
              <a:rPr lang="en-US" b="1" dirty="0">
                <a:solidFill>
                  <a:srgbClr val="FF0000"/>
                </a:solidFill>
                <a:latin typeface="Calibri"/>
              </a:rPr>
              <a:t>n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40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754760" cy="48006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Чему равна сумма углов треугольника?</a:t>
            </a:r>
          </a:p>
          <a:p>
            <a:endParaRPr lang="ru-RU" sz="4400" b="1" dirty="0">
              <a:solidFill>
                <a:schemeClr val="tx1"/>
              </a:solidFill>
            </a:endParaRPr>
          </a:p>
          <a:p>
            <a:r>
              <a:rPr lang="ru-RU" sz="7200" b="1" dirty="0">
                <a:solidFill>
                  <a:srgbClr val="C00000"/>
                </a:solidFill>
              </a:rPr>
              <a:t>180</a:t>
            </a:r>
            <a:r>
              <a:rPr lang="ru-RU" sz="7200" b="1" dirty="0">
                <a:solidFill>
                  <a:srgbClr val="C00000"/>
                </a:solidFill>
                <a:latin typeface="Calibri"/>
              </a:rPr>
              <a:t>⁰</a:t>
            </a:r>
            <a:endParaRPr lang="ru-RU" sz="7200" b="1" dirty="0">
              <a:solidFill>
                <a:srgbClr val="C00000"/>
              </a:solidFill>
            </a:endParaRPr>
          </a:p>
          <a:p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3995936" y="1772816"/>
            <a:ext cx="4574545" cy="2088232"/>
          </a:xfrm>
          <a:prstGeom prst="triangle">
            <a:avLst>
              <a:gd name="adj" fmla="val 718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44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Сумма углов многоугольника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 Чему равна сумма углов выпуклого четырёхугольника? 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        360</a:t>
            </a:r>
            <a:r>
              <a:rPr lang="ru-RU" sz="4000" b="1" dirty="0" smtClean="0">
                <a:solidFill>
                  <a:srgbClr val="FF0000"/>
                </a:solidFill>
                <a:latin typeface="Calibri"/>
              </a:rPr>
              <a:t>⁰</a:t>
            </a:r>
            <a:endParaRPr lang="ru-RU" sz="4000" b="1" dirty="0">
              <a:solidFill>
                <a:srgbClr val="FF0000"/>
              </a:solidFill>
            </a:endParaRP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2.Чему равна сумма углов выпуклого шестиугольника? 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        720</a:t>
            </a:r>
            <a:r>
              <a:rPr lang="ru-RU" sz="4000" b="1" dirty="0" smtClean="0">
                <a:solidFill>
                  <a:srgbClr val="FF0000"/>
                </a:solidFill>
                <a:latin typeface="Calibri"/>
              </a:rPr>
              <a:t>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7" name="Параллелограмм 6"/>
          <p:cNvSpPr/>
          <p:nvPr/>
        </p:nvSpPr>
        <p:spPr>
          <a:xfrm>
            <a:off x="4860032" y="2420888"/>
            <a:ext cx="1216152" cy="914400"/>
          </a:xfrm>
          <a:prstGeom prst="parallelogram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Шестиугольник 7"/>
          <p:cNvSpPr/>
          <p:nvPr/>
        </p:nvSpPr>
        <p:spPr>
          <a:xfrm>
            <a:off x="5468108" y="4509120"/>
            <a:ext cx="1984212" cy="1440160"/>
          </a:xfrm>
          <a:prstGeom prst="hex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72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Разделите многоугольники</a:t>
            </a:r>
            <a:br>
              <a:rPr lang="ru-RU" dirty="0" smtClean="0"/>
            </a:br>
            <a:r>
              <a:rPr lang="ru-RU" dirty="0" smtClean="0"/>
              <a:t>на две группы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2737" y="223229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>
            <a:off x="2872494" y="2018540"/>
            <a:ext cx="1483481" cy="13419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араллелограмм 8"/>
          <p:cNvSpPr/>
          <p:nvPr/>
        </p:nvSpPr>
        <p:spPr>
          <a:xfrm>
            <a:off x="4741168" y="2018540"/>
            <a:ext cx="1216152" cy="914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Шестиугольник 9"/>
          <p:cNvSpPr/>
          <p:nvPr/>
        </p:nvSpPr>
        <p:spPr>
          <a:xfrm>
            <a:off x="2907175" y="4242792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7452320" y="4642939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авильный пятиугольник 11"/>
          <p:cNvSpPr/>
          <p:nvPr/>
        </p:nvSpPr>
        <p:spPr>
          <a:xfrm>
            <a:off x="7144159" y="1996480"/>
            <a:ext cx="960120" cy="9144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Трапеция 12"/>
          <p:cNvSpPr/>
          <p:nvPr/>
        </p:nvSpPr>
        <p:spPr>
          <a:xfrm>
            <a:off x="4628673" y="4564748"/>
            <a:ext cx="914400" cy="12161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объединение 13"/>
          <p:cNvSpPr/>
          <p:nvPr/>
        </p:nvSpPr>
        <p:spPr>
          <a:xfrm>
            <a:off x="436146" y="4077072"/>
            <a:ext cx="1687582" cy="2088232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омб 14"/>
          <p:cNvSpPr/>
          <p:nvPr/>
        </p:nvSpPr>
        <p:spPr>
          <a:xfrm>
            <a:off x="5737135" y="3317540"/>
            <a:ext cx="914400" cy="151906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452320" y="3360440"/>
            <a:ext cx="12744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12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81444" y="404664"/>
            <a:ext cx="4290556" cy="1080120"/>
          </a:xfrm>
          <a:ln w="5715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3600" b="1" smtClean="0">
                <a:solidFill>
                  <a:srgbClr val="C00000"/>
                </a:solidFill>
              </a:rPr>
              <a:t>ПРАВИЛЬНЫЕ МНОГОУГОЛЬНИКИ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645025" y="404664"/>
            <a:ext cx="4292241" cy="1080120"/>
          </a:xfrm>
          <a:ln w="57150"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Произвольные многоугольники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251520" y="1677930"/>
            <a:ext cx="4290556" cy="4268186"/>
          </a:xfrm>
          <a:ln w="28575">
            <a:solidFill>
              <a:srgbClr val="C00000"/>
            </a:solidFill>
          </a:ln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662006" y="1655850"/>
            <a:ext cx="4288536" cy="4293430"/>
          </a:xfrm>
          <a:ln w="28575">
            <a:solidFill>
              <a:srgbClr val="002060"/>
            </a:solidFill>
          </a:ln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1772816"/>
            <a:ext cx="1417320" cy="136815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2151972" y="1847720"/>
            <a:ext cx="1872208" cy="1382929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авильный пятиугольник 10"/>
          <p:cNvSpPr/>
          <p:nvPr/>
        </p:nvSpPr>
        <p:spPr>
          <a:xfrm>
            <a:off x="470515" y="3812023"/>
            <a:ext cx="1343000" cy="1296144"/>
          </a:xfrm>
          <a:prstGeom prst="pentag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Шестиугольник 11"/>
          <p:cNvSpPr/>
          <p:nvPr/>
        </p:nvSpPr>
        <p:spPr>
          <a:xfrm>
            <a:off x="2555776" y="3573016"/>
            <a:ext cx="1440160" cy="1224136"/>
          </a:xfrm>
          <a:prstGeom prst="hexag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объединение 12"/>
          <p:cNvSpPr/>
          <p:nvPr/>
        </p:nvSpPr>
        <p:spPr>
          <a:xfrm>
            <a:off x="4967242" y="1847720"/>
            <a:ext cx="1083568" cy="1512168"/>
          </a:xfrm>
          <a:prstGeom prst="flowChartMerg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араллелограмм 14"/>
          <p:cNvSpPr/>
          <p:nvPr/>
        </p:nvSpPr>
        <p:spPr>
          <a:xfrm>
            <a:off x="6699737" y="1880928"/>
            <a:ext cx="1216152" cy="914400"/>
          </a:xfrm>
          <a:prstGeom prst="parallelogram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рапеция 15"/>
          <p:cNvSpPr/>
          <p:nvPr/>
        </p:nvSpPr>
        <p:spPr>
          <a:xfrm>
            <a:off x="4834880" y="4189076"/>
            <a:ext cx="914400" cy="1216152"/>
          </a:xfrm>
          <a:prstGeom prst="trapezoid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омб 16"/>
          <p:cNvSpPr/>
          <p:nvPr/>
        </p:nvSpPr>
        <p:spPr>
          <a:xfrm>
            <a:off x="7628348" y="4541132"/>
            <a:ext cx="914400" cy="1336140"/>
          </a:xfrm>
          <a:prstGeom prst="diamond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977880" y="3626732"/>
            <a:ext cx="1512168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ый треугольник 18"/>
          <p:cNvSpPr/>
          <p:nvPr/>
        </p:nvSpPr>
        <p:spPr>
          <a:xfrm>
            <a:off x="7714317" y="2996951"/>
            <a:ext cx="1161652" cy="1290563"/>
          </a:xfrm>
          <a:prstGeom prst="rt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4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22413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ОПРЕДЕЛЕНИЕ:</a:t>
            </a:r>
            <a:endParaRPr lang="ru-RU" sz="54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i="1" dirty="0" smtClean="0">
                <a:solidFill>
                  <a:srgbClr val="002060"/>
                </a:solidFill>
              </a:rPr>
              <a:t>Выпуклый многоугольник называется правильным, если у него все стороны равны и все углы равны</a:t>
            </a:r>
            <a:endParaRPr lang="ru-RU" sz="54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4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1513" y="188640"/>
            <a:ext cx="8458200" cy="520700"/>
          </a:xfrm>
        </p:spPr>
        <p:txBody>
          <a:bodyPr>
            <a:noAutofit/>
          </a:bodyPr>
          <a:lstStyle/>
          <a:p>
            <a:pPr algn="ctr"/>
            <a:r>
              <a:rPr lang="ru-RU" sz="3600" i="1" dirty="0" smtClean="0"/>
              <a:t>Правильный треугольник</a:t>
            </a:r>
            <a:endParaRPr lang="ru-RU" sz="3600" i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394720" cy="4691063"/>
          </a:xfrm>
        </p:spPr>
        <p:txBody>
          <a:bodyPr>
            <a:normAutofit/>
          </a:bodyPr>
          <a:lstStyle/>
          <a:p>
            <a:endParaRPr lang="ru-RU" sz="3200" b="1" u="sng" dirty="0" smtClean="0">
              <a:solidFill>
                <a:srgbClr val="C00000"/>
              </a:solidFill>
            </a:endParaRPr>
          </a:p>
          <a:p>
            <a:r>
              <a:rPr lang="ru-RU" sz="3200" b="1" u="sng" dirty="0" smtClean="0">
                <a:solidFill>
                  <a:srgbClr val="C00000"/>
                </a:solidFill>
              </a:rPr>
              <a:t>Равносторонний </a:t>
            </a:r>
          </a:p>
          <a:p>
            <a:r>
              <a:rPr lang="ru-RU" sz="3200" b="1" u="sng" dirty="0" smtClean="0">
                <a:solidFill>
                  <a:srgbClr val="C00000"/>
                </a:solidFill>
              </a:rPr>
              <a:t>треугольник</a:t>
            </a:r>
            <a:endParaRPr lang="ru-RU" sz="3200" b="1" u="sng" dirty="0">
              <a:solidFill>
                <a:srgbClr val="C0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563888" y="1196752"/>
            <a:ext cx="5340350" cy="48006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Все стороны равны.</a:t>
            </a:r>
          </a:p>
          <a:p>
            <a:pPr marL="0" indent="0">
              <a:buNone/>
            </a:pPr>
            <a:r>
              <a:rPr lang="ru-RU" dirty="0" smtClean="0"/>
              <a:t>Все углы по 60.⁰</a:t>
            </a:r>
            <a:endParaRPr lang="ru-RU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3995936" y="2276872"/>
            <a:ext cx="4248472" cy="34563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394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251</TotalTime>
  <Words>224</Words>
  <Application>Microsoft Office PowerPoint</Application>
  <PresentationFormat>Экран (4:3)</PresentationFormat>
  <Paragraphs>48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ПРАВИЛЬНЫЕ   МНОГОУГОЛЬНИКИ            (геометрия 9 класс)       ВолодИНА н.л. </vt:lpstr>
      <vt:lpstr>Цели урока:</vt:lpstr>
      <vt:lpstr>УСТНЫЕ ВОПРОСЫ:</vt:lpstr>
      <vt:lpstr>Презентация PowerPoint</vt:lpstr>
      <vt:lpstr>Сумма углов многоугольника</vt:lpstr>
      <vt:lpstr>Разделите многоугольники на две группы</vt:lpstr>
      <vt:lpstr>Презентация PowerPoint</vt:lpstr>
      <vt:lpstr>ОПРЕДЕЛЕНИЕ:</vt:lpstr>
      <vt:lpstr>Правильный треугольник</vt:lpstr>
      <vt:lpstr>Правильный четырёхугольник</vt:lpstr>
      <vt:lpstr>Презентация PowerPoint</vt:lpstr>
      <vt:lpstr>Презентация PowerPoint</vt:lpstr>
      <vt:lpstr>ИТОГОВЫЕ ВОПРОСЫ: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ПРАВИЛЬНЫЕ МНОГОУГОЛЬНИКИ</dc:title>
  <dc:creator>uzer1</dc:creator>
  <cp:lastModifiedBy>acer</cp:lastModifiedBy>
  <cp:revision>141</cp:revision>
  <dcterms:created xsi:type="dcterms:W3CDTF">2013-04-06T04:27:46Z</dcterms:created>
  <dcterms:modified xsi:type="dcterms:W3CDTF">2013-05-03T19:42:17Z</dcterms:modified>
</cp:coreProperties>
</file>