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290" r:id="rId5"/>
    <p:sldId id="293" r:id="rId6"/>
    <p:sldId id="258" r:id="rId7"/>
    <p:sldId id="278" r:id="rId8"/>
    <p:sldId id="270" r:id="rId9"/>
    <p:sldId id="279" r:id="rId10"/>
    <p:sldId id="280" r:id="rId11"/>
    <p:sldId id="281" r:id="rId12"/>
    <p:sldId id="283" r:id="rId13"/>
    <p:sldId id="269" r:id="rId14"/>
    <p:sldId id="282" r:id="rId15"/>
    <p:sldId id="286" r:id="rId16"/>
    <p:sldId id="287" r:id="rId17"/>
    <p:sldId id="289" r:id="rId18"/>
    <p:sldId id="288" r:id="rId19"/>
    <p:sldId id="261" r:id="rId20"/>
    <p:sldId id="26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8A5C2E"/>
    <a:srgbClr val="F8F7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6" autoAdjust="0"/>
  </p:normalViewPr>
  <p:slideViewPr>
    <p:cSldViewPr>
      <p:cViewPr varScale="1">
        <p:scale>
          <a:sx n="79" d="100"/>
          <a:sy n="79" d="100"/>
        </p:scale>
        <p:origin x="-146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027988" y="6237288"/>
            <a:ext cx="792162" cy="307975"/>
          </a:xfrm>
          <a:prstGeom prst="rect">
            <a:avLst/>
          </a:prstGeom>
          <a:solidFill>
            <a:srgbClr val="F8F7E4"/>
          </a:solidFill>
          <a:ln w="38100">
            <a:solidFill>
              <a:srgbClr val="8A5C2E"/>
            </a:solidFill>
          </a:ln>
        </p:spPr>
        <p:txBody>
          <a:bodyPr wrap="square" rtlCol="0">
            <a:spAutoFit/>
          </a:bodyPr>
          <a:lstStyle>
            <a:lvl1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ru-RU" sz="1400" b="1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4E963C5-A455-46C7-8E19-55458FAA4974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156150F-0C32-4DBC-ACF2-56D9A5561829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68E257-6B2C-42DC-B47B-E508AAB3FD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8A84D9-9F4E-4E24-BE32-686A92659F57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63F23E-A760-4E46-A6FB-0E3035EF8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C584E8F-2B69-4DD4-A17D-D01EF3242C80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9380F2-F4F5-4AEB-89F2-C41F04A72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AA42C33-DC18-4518-88D3-771D343ACA40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1F9571-45CB-4FD5-95A3-43F824F6E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66A65B-33FC-4967-BC9B-3D57D4FF687A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E2AE89B-16FC-4DB8-8448-B163B870B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792509-37FF-47F9-96A4-60345342D8EA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BA416C-5BC1-4EA3-804D-42917A6A91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4EBA74-DA11-45BC-A352-B3E8AE4DF1BD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A9F1001-6EA7-42F5-85B3-F415F65BD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E93FB0-4E29-44D6-BCDF-CCDB976F54EC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B81B64-501D-4C8D-8984-A8E2F0A7F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529888-882F-4BEC-83CB-B8F59CB82BD0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99CA9A-AD41-464E-A3D4-C10E06FCE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CD3D1C-1A7D-4D63-9EE3-EC21959EA18E}" type="datetimeFigureOut">
              <a:rPr lang="ru-RU"/>
              <a:pPr>
                <a:defRPr/>
              </a:pPr>
              <a:t>26.03.2012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7C27CD-9B78-424E-AB8F-FB348C463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8027988" y="6237288"/>
            <a:ext cx="792162" cy="307975"/>
          </a:xfrm>
          <a:prstGeom prst="rect">
            <a:avLst/>
          </a:prstGeom>
          <a:solidFill>
            <a:srgbClr val="F8F7E4"/>
          </a:solidFill>
          <a:ln w="38100">
            <a:solidFill>
              <a:srgbClr val="8A5C2E"/>
            </a:solidFill>
          </a:ln>
        </p:spPr>
        <p:txBody>
          <a:bodyPr>
            <a:spAutoFit/>
          </a:bodyPr>
          <a:lstStyle>
            <a:lvl1pPr marL="0" algn="ctr" defTabSz="914400" rtl="0" eaLnBrk="1" latinLnBrk="0" hangingPunct="1">
              <a:defRPr lang="ru-RU" sz="1400" b="1" kern="1200" smtClean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363DFE2-4379-4A73-8ED2-624337C891A4}" type="slidenum">
              <a:rPr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708400" y="333375"/>
            <a:ext cx="5183188" cy="306388"/>
          </a:xfrm>
          <a:prstGeom prst="rect">
            <a:avLst/>
          </a:prstGeom>
          <a:solidFill>
            <a:srgbClr val="F8F7E4"/>
          </a:solidFill>
          <a:ln w="38100">
            <a:solidFill>
              <a:srgbClr val="8A5C2E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8A5C2E"/>
                </a:solidFill>
                <a:latin typeface="Century Gothic" pitchFamily="34" charset="0"/>
                <a:cs typeface="+mn-cs"/>
              </a:rPr>
              <a:t>Аспектуальнось ИКТ в преподавании информатики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39750" y="6237288"/>
            <a:ext cx="4751388" cy="307975"/>
          </a:xfrm>
          <a:prstGeom prst="rect">
            <a:avLst/>
          </a:prstGeom>
          <a:solidFill>
            <a:srgbClr val="F8F7E4"/>
          </a:solidFill>
          <a:ln w="38100">
            <a:solidFill>
              <a:srgbClr val="8A5C2E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8A5C2E"/>
                </a:solidFill>
                <a:latin typeface="Century Gothic" pitchFamily="34" charset="0"/>
                <a:cs typeface="+mn-cs"/>
              </a:rPr>
              <a:t>Погребняк Любовь Алексеевна, МОУ «СОШ №14»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lyaksa.net/" TargetMode="External"/><Relationship Id="rId5" Type="http://schemas.openxmlformats.org/officeDocument/2006/relationships/hyperlink" Target="http://pedsovet.su/" TargetMode="External"/><Relationship Id="rId4" Type="http://schemas.openxmlformats.org/officeDocument/2006/relationships/hyperlink" Target="http://www.it-n.r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2627313" y="2349500"/>
            <a:ext cx="3600450" cy="461963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8A5C2E"/>
                </a:solidFill>
                <a:latin typeface="Century Gothic" pitchFamily="34" charset="0"/>
              </a:rPr>
              <a:t>ПРИМЕНИМЫ</a:t>
            </a:r>
          </a:p>
        </p:txBody>
      </p:sp>
      <p:sp>
        <p:nvSpPr>
          <p:cNvPr id="14339" name="Text Box 10"/>
          <p:cNvSpPr txBox="1">
            <a:spLocks noChangeArrowheads="1"/>
          </p:cNvSpPr>
          <p:nvPr/>
        </p:nvSpPr>
        <p:spPr bwMode="auto">
          <a:xfrm>
            <a:off x="611188" y="3213100"/>
            <a:ext cx="3744912" cy="2678113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Персональный компьютер</a:t>
            </a:r>
          </a:p>
          <a:p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Интерактивная доска</a:t>
            </a:r>
          </a:p>
          <a:p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Аудио-</a:t>
            </a:r>
          </a:p>
          <a:p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Видео-</a:t>
            </a:r>
          </a:p>
          <a:p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Фото-</a:t>
            </a:r>
          </a:p>
          <a:p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            оборудование</a:t>
            </a:r>
            <a:endParaRPr lang="ru-RU" sz="2000" b="1">
              <a:solidFill>
                <a:srgbClr val="8A5C2E"/>
              </a:solidFill>
              <a:latin typeface="Century Gothic" pitchFamily="34" charset="0"/>
            </a:endParaRP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4932363" y="3213100"/>
            <a:ext cx="3095625" cy="2678113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Мел</a:t>
            </a:r>
          </a:p>
          <a:p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Тряпка</a:t>
            </a:r>
          </a:p>
          <a:p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Ручка </a:t>
            </a:r>
          </a:p>
          <a:p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Бумага</a:t>
            </a:r>
          </a:p>
          <a:p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Клей</a:t>
            </a:r>
          </a:p>
          <a:p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Ножницы</a:t>
            </a:r>
          </a:p>
          <a:p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Фломастеры </a:t>
            </a:r>
          </a:p>
        </p:txBody>
      </p: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755650" y="836613"/>
            <a:ext cx="3095625" cy="12001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С </a:t>
            </a:r>
          </a:p>
          <a:p>
            <a:pPr algn="ctr"/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использованием ИКТ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4787900" y="836613"/>
            <a:ext cx="3095625" cy="12001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Без </a:t>
            </a:r>
          </a:p>
          <a:p>
            <a:pPr algn="ctr"/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использования </a:t>
            </a:r>
          </a:p>
          <a:p>
            <a:pPr algn="ctr"/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ИКТ</a:t>
            </a:r>
          </a:p>
        </p:txBody>
      </p:sp>
    </p:spTree>
  </p:cSld>
  <p:clrMapOvr>
    <a:masterClrMapping/>
  </p:clrMapOvr>
  <p:transition advTm="2015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090613"/>
            <a:ext cx="6108700" cy="466090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5364163" y="4076700"/>
            <a:ext cx="3455987" cy="8318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8A5C2E"/>
                </a:solidFill>
                <a:latin typeface="Century Gothic" pitchFamily="34" charset="0"/>
              </a:rPr>
              <a:t>Контрольно – тестовые оболочки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716463" y="836613"/>
            <a:ext cx="4248150" cy="8318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8A5C2E"/>
                </a:solidFill>
                <a:latin typeface="Century Gothic" pitchFamily="34" charset="0"/>
              </a:rPr>
              <a:t>СРЕДСТВО ДИАГНОСТИКИ И    КОНТРОЛЯ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323850" y="765175"/>
            <a:ext cx="3744913" cy="585788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8A5C2E"/>
                </a:solidFill>
                <a:latin typeface="Century Gothic" pitchFamily="34" charset="0"/>
              </a:rPr>
              <a:t>Направление 1</a:t>
            </a:r>
          </a:p>
        </p:txBody>
      </p:sp>
    </p:spTree>
  </p:cSld>
  <p:clrMapOvr>
    <a:masterClrMapping/>
  </p:clrMapOvr>
  <p:transition advTm="2003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81075"/>
            <a:ext cx="6191250" cy="47434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4716463" y="836613"/>
            <a:ext cx="4248150" cy="8318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8A5C2E"/>
                </a:solidFill>
                <a:latin typeface="Century Gothic" pitchFamily="34" charset="0"/>
              </a:rPr>
              <a:t>СРЕДСТВО ДЛЯ ПОДГОТОВКИ К ЕГЭ И ГИА </a:t>
            </a: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787900" y="4076700"/>
            <a:ext cx="4032250" cy="8318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8A5C2E"/>
                </a:solidFill>
                <a:latin typeface="Century Gothic" pitchFamily="34" charset="0"/>
              </a:rPr>
              <a:t>Интерактивное (on-line) тестирование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395288" y="836613"/>
            <a:ext cx="3744912" cy="585787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8A5C2E"/>
                </a:solidFill>
                <a:latin typeface="Century Gothic" pitchFamily="34" charset="0"/>
              </a:rPr>
              <a:t>Направление 1</a:t>
            </a:r>
          </a:p>
        </p:txBody>
      </p:sp>
    </p:spTree>
  </p:cSld>
  <p:clrMapOvr>
    <a:masterClrMapping/>
  </p:clrMapOvr>
  <p:transition advTm="2003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12875"/>
            <a:ext cx="6573838" cy="4176713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5867400" y="836613"/>
            <a:ext cx="3097213" cy="8318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8A5C2E"/>
                </a:solidFill>
                <a:latin typeface="Century Gothic" pitchFamily="34" charset="0"/>
              </a:rPr>
              <a:t>ИСТОЧНИК  </a:t>
            </a:r>
          </a:p>
          <a:p>
            <a:pPr algn="ctr"/>
            <a:r>
              <a:rPr lang="ru-RU" sz="2400" b="1" i="1">
                <a:solidFill>
                  <a:srgbClr val="8A5C2E"/>
                </a:solidFill>
                <a:latin typeface="Century Gothic" pitchFamily="34" charset="0"/>
              </a:rPr>
              <a:t>ЦОР</a:t>
            </a:r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23850" y="908050"/>
            <a:ext cx="3744913" cy="585788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8A5C2E"/>
                </a:solidFill>
                <a:latin typeface="Century Gothic" pitchFamily="34" charset="0"/>
              </a:rPr>
              <a:t>Направление 1</a:t>
            </a:r>
          </a:p>
        </p:txBody>
      </p:sp>
    </p:spTree>
  </p:cSld>
  <p:clrMapOvr>
    <a:masterClrMapping/>
  </p:clrMapOvr>
  <p:transition advTm="2003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3"/>
          <p:cNvSpPr txBox="1">
            <a:spLocks noChangeArrowheads="1"/>
          </p:cNvSpPr>
          <p:nvPr/>
        </p:nvSpPr>
        <p:spPr bwMode="auto">
          <a:xfrm>
            <a:off x="1908175" y="836613"/>
            <a:ext cx="5184775" cy="523875"/>
          </a:xfrm>
          <a:prstGeom prst="rect">
            <a:avLst/>
          </a:prstGeom>
          <a:solidFill>
            <a:srgbClr val="F8F7E4"/>
          </a:solidFill>
          <a:ln w="50800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8A5C2E"/>
                </a:solidFill>
                <a:latin typeface="Century Gothic" pitchFamily="34" charset="0"/>
              </a:rPr>
              <a:t>Использование ЦОРов</a:t>
            </a:r>
          </a:p>
        </p:txBody>
      </p:sp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579438" y="4233863"/>
            <a:ext cx="5721350" cy="338137"/>
          </a:xfrm>
          <a:prstGeom prst="rect">
            <a:avLst/>
          </a:prstGeom>
          <a:solidFill>
            <a:srgbClr val="F8F7E4"/>
          </a:solidFill>
          <a:ln w="50800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8A5C2E"/>
                </a:solidFill>
                <a:latin typeface="Calibri" pitchFamily="34" charset="0"/>
              </a:rPr>
              <a:t>при закреплении изложенного материала  —  тренинг ЗУНов </a:t>
            </a:r>
          </a:p>
        </p:txBody>
      </p:sp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571500" y="2949575"/>
            <a:ext cx="5657850" cy="338138"/>
          </a:xfrm>
          <a:prstGeom prst="rect">
            <a:avLst/>
          </a:prstGeom>
          <a:solidFill>
            <a:srgbClr val="F8F7E4"/>
          </a:solidFill>
          <a:ln w="50800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8A5C2E"/>
                </a:solidFill>
                <a:latin typeface="Calibri" pitchFamily="34" charset="0"/>
              </a:rPr>
              <a:t>при изложении нового материала  —  визуализация знаний</a:t>
            </a: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787400" y="1638300"/>
            <a:ext cx="7693025" cy="338138"/>
          </a:xfrm>
          <a:prstGeom prst="rect">
            <a:avLst/>
          </a:prstGeom>
          <a:solidFill>
            <a:srgbClr val="F8F7E4"/>
          </a:solidFill>
          <a:ln w="50800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8A5C2E"/>
                </a:solidFill>
                <a:latin typeface="Calibri" pitchFamily="34" charset="0"/>
              </a:rPr>
              <a:t>при проведении практических работ  —  освоение программных продуктов</a:t>
            </a:r>
          </a:p>
        </p:txBody>
      </p:sp>
      <p:sp>
        <p:nvSpPr>
          <p:cNvPr id="25606" name="Text Box 11"/>
          <p:cNvSpPr txBox="1">
            <a:spLocks noChangeArrowheads="1"/>
          </p:cNvSpPr>
          <p:nvPr/>
        </p:nvSpPr>
        <p:spPr bwMode="auto">
          <a:xfrm>
            <a:off x="539750" y="3595688"/>
            <a:ext cx="5403850" cy="338137"/>
          </a:xfrm>
          <a:prstGeom prst="rect">
            <a:avLst/>
          </a:prstGeom>
          <a:solidFill>
            <a:srgbClr val="F8F7E4"/>
          </a:solidFill>
          <a:ln w="50800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8A5C2E"/>
                </a:solidFill>
                <a:latin typeface="Calibri" pitchFamily="34" charset="0"/>
              </a:rPr>
              <a:t>при контроле и проверке — тестирование с оцениванием</a:t>
            </a:r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696913" y="2298700"/>
            <a:ext cx="6675437" cy="338138"/>
          </a:xfrm>
          <a:prstGeom prst="rect">
            <a:avLst/>
          </a:prstGeom>
          <a:solidFill>
            <a:srgbClr val="F8F7E4"/>
          </a:solidFill>
          <a:ln w="50800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8A5C2E"/>
                </a:solidFill>
                <a:latin typeface="Calibri" pitchFamily="34" charset="0"/>
              </a:rPr>
              <a:t>при организации самостоятельной работы учащихся — тренинг ЗУНов </a:t>
            </a:r>
          </a:p>
        </p:txBody>
      </p:sp>
      <p:sp>
        <p:nvSpPr>
          <p:cNvPr id="25608" name="Text Box 11"/>
          <p:cNvSpPr txBox="1">
            <a:spLocks noChangeArrowheads="1"/>
          </p:cNvSpPr>
          <p:nvPr/>
        </p:nvSpPr>
        <p:spPr bwMode="auto">
          <a:xfrm>
            <a:off x="688975" y="4868863"/>
            <a:ext cx="6611938" cy="338137"/>
          </a:xfrm>
          <a:prstGeom prst="rect">
            <a:avLst/>
          </a:prstGeom>
          <a:solidFill>
            <a:srgbClr val="F8F7E4"/>
          </a:solidFill>
          <a:ln w="50800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8A5C2E"/>
                </a:solidFill>
                <a:latin typeface="Calibri" pitchFamily="34" charset="0"/>
              </a:rPr>
              <a:t>при проведении уроков по методу проектов — освоение новых знаний</a:t>
            </a:r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822325" y="5467350"/>
            <a:ext cx="7693025" cy="338138"/>
          </a:xfrm>
          <a:prstGeom prst="rect">
            <a:avLst/>
          </a:prstGeom>
          <a:solidFill>
            <a:srgbClr val="F8F7E4"/>
          </a:solidFill>
          <a:ln w="50800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8A5C2E"/>
                </a:solidFill>
                <a:latin typeface="Calibri" pitchFamily="34" charset="0"/>
              </a:rPr>
              <a:t>при тренировке способностей учащегося —  внимания, памяти, мышления</a:t>
            </a:r>
          </a:p>
        </p:txBody>
      </p:sp>
      <p:pic>
        <p:nvPicPr>
          <p:cNvPr id="25610" name="Picture 9" descr="J02321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2492375"/>
            <a:ext cx="228123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93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133600"/>
            <a:ext cx="4951412" cy="3598863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700213"/>
            <a:ext cx="3675063" cy="2592387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5795963" y="4076700"/>
            <a:ext cx="3024187" cy="8318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8A5C2E"/>
                </a:solidFill>
                <a:latin typeface="Century Gothic" pitchFamily="34" charset="0"/>
              </a:rPr>
              <a:t>Электронная почта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39750" y="836613"/>
            <a:ext cx="3744913" cy="585787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8A5C2E"/>
                </a:solidFill>
                <a:latin typeface="Century Gothic" pitchFamily="34" charset="0"/>
              </a:rPr>
              <a:t>Направление 1</a:t>
            </a: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5435600" y="1628775"/>
            <a:ext cx="3384550" cy="12001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8A5C2E"/>
                </a:solidFill>
                <a:latin typeface="Century Gothic" pitchFamily="34" charset="0"/>
              </a:rPr>
              <a:t>СРЕДСТВО ДИСТАНЦИОННОГО ДОСТУПА</a:t>
            </a:r>
          </a:p>
        </p:txBody>
      </p:sp>
    </p:spTree>
  </p:cSld>
  <p:clrMapOvr>
    <a:masterClrMapping/>
  </p:clrMapOvr>
  <p:transition advTm="2003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2852738"/>
            <a:ext cx="2628900" cy="2922587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5148263" y="1196975"/>
            <a:ext cx="3240087" cy="12001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8A5C2E"/>
                </a:solidFill>
                <a:latin typeface="Century Gothic" pitchFamily="34" charset="0"/>
              </a:rPr>
              <a:t>ДЛЯ ПОДГОТОВКИ УЧЕБНОГО МАТЕРИАЛА</a:t>
            </a:r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765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060575"/>
            <a:ext cx="3529012" cy="2587625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539750" y="908050"/>
            <a:ext cx="3744913" cy="585788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8A5C2E"/>
                </a:solidFill>
                <a:latin typeface="Century Gothic" pitchFamily="34" charset="0"/>
              </a:rPr>
              <a:t>Направление 2</a:t>
            </a:r>
          </a:p>
        </p:txBody>
      </p:sp>
    </p:spTree>
  </p:cSld>
  <p:clrMapOvr>
    <a:masterClrMapping/>
  </p:clrMapOvr>
  <p:transition advTm="2003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844675"/>
            <a:ext cx="4681537" cy="4065588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4787900" y="836613"/>
            <a:ext cx="3960813" cy="1570037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8A5C2E"/>
                </a:solidFill>
                <a:latin typeface="Century Gothic" pitchFamily="34" charset="0"/>
              </a:rPr>
              <a:t>ДЛЯ СИСТЕМАТЕЗАЦИИ И ПРЕДСТАВЛЕНИЯ МЕТОДИЧЕСКОГО МАТЕРИАЛА </a:t>
            </a: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23850" y="1052513"/>
            <a:ext cx="3744913" cy="585787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8A5C2E"/>
                </a:solidFill>
                <a:latin typeface="Century Gothic" pitchFamily="34" charset="0"/>
              </a:rPr>
              <a:t>Направление 2</a:t>
            </a:r>
          </a:p>
        </p:txBody>
      </p:sp>
    </p:spTree>
  </p:cSld>
  <p:clrMapOvr>
    <a:masterClrMapping/>
  </p:clrMapOvr>
  <p:transition advTm="2003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12875"/>
            <a:ext cx="5821362" cy="4170363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4859338" y="981075"/>
            <a:ext cx="3816350" cy="1570038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8A5C2E"/>
                </a:solidFill>
                <a:latin typeface="Century Gothic" pitchFamily="34" charset="0"/>
              </a:rPr>
              <a:t>ДЛЯ ОРГАНИЗАЦИИ КОЛЛЕКТИВНОЙ ИНФОРМАЦИОННОЙ ДЕЯТЕЛЬНОСТИ</a:t>
            </a:r>
          </a:p>
        </p:txBody>
      </p:sp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708275"/>
            <a:ext cx="3033713" cy="3032125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323850" y="908050"/>
            <a:ext cx="3744913" cy="585788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8A5C2E"/>
                </a:solidFill>
                <a:latin typeface="Century Gothic" pitchFamily="34" charset="0"/>
              </a:rPr>
              <a:t>Направление 2</a:t>
            </a:r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4427538" y="3357563"/>
            <a:ext cx="4321175" cy="15684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u="sng">
                <a:hlinkClick r:id="rId4"/>
              </a:rPr>
              <a:t>http://www.it-n.ru/</a:t>
            </a:r>
            <a:endParaRPr lang="ru-RU" sz="3200" u="sng"/>
          </a:p>
          <a:p>
            <a:r>
              <a:rPr lang="ru-RU" sz="3200" u="sng">
                <a:hlinkClick r:id="rId5"/>
              </a:rPr>
              <a:t>http://pedsovet.su/</a:t>
            </a:r>
            <a:endParaRPr lang="ru-RU" sz="3200" u="sng"/>
          </a:p>
          <a:p>
            <a:r>
              <a:rPr lang="ru-RU" sz="3200" u="sng">
                <a:hlinkClick r:id="rId6"/>
              </a:rPr>
              <a:t>http://www.klyaksa.net</a:t>
            </a:r>
            <a:endParaRPr lang="ru-RU" sz="3200" b="1" i="1">
              <a:solidFill>
                <a:srgbClr val="8A5C2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advTm="2003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908050"/>
            <a:ext cx="6372225" cy="4913313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5651500" y="1341438"/>
            <a:ext cx="3240088" cy="12001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8A5C2E"/>
                </a:solidFill>
                <a:latin typeface="Century Gothic" pitchFamily="34" charset="0"/>
              </a:rPr>
              <a:t>ДЛЯ УПРАВЛЕНИЯ УЧЕБНЫМ ПРОЦЕССОМ</a:t>
            </a: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068638"/>
            <a:ext cx="3600450" cy="294640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611188" y="836613"/>
            <a:ext cx="3744912" cy="585787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8A5C2E"/>
                </a:solidFill>
                <a:latin typeface="Century Gothic" pitchFamily="34" charset="0"/>
              </a:rPr>
              <a:t>Направление 2</a:t>
            </a:r>
          </a:p>
        </p:txBody>
      </p:sp>
    </p:spTree>
  </p:cSld>
  <p:clrMapOvr>
    <a:masterClrMapping/>
  </p:clrMapOvr>
  <p:transition advTm="2003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68"/>
          <p:cNvGraphicFramePr>
            <a:graphicFrameLocks noGrp="1"/>
          </p:cNvGraphicFramePr>
          <p:nvPr/>
        </p:nvGraphicFramePr>
        <p:xfrm>
          <a:off x="539750" y="1341438"/>
          <a:ext cx="8296275" cy="4573587"/>
        </p:xfrm>
        <a:graphic>
          <a:graphicData uri="http://schemas.openxmlformats.org/drawingml/2006/table">
            <a:tbl>
              <a:tblPr/>
              <a:tblGrid>
                <a:gridCol w="438150"/>
                <a:gridCol w="5121275"/>
                <a:gridCol w="1296988"/>
                <a:gridCol w="1439862"/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РЕСУРС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Среднее звено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Старшие классы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Учебные видеофильмы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CD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ROM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-энциклопедии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Обучающие программы на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CD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Компьютерные обучающие программы 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Тестирующие программы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A5C2E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Тематические компьютерные презентации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Интернет-ресурсы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(в т.ч. ЦОР)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A5C2E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anchor="ctr" horzOverflow="overflow">
                    <a:lnL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699E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7E4"/>
                    </a:solidFill>
                  </a:tcPr>
                </a:tc>
              </a:tr>
            </a:tbl>
          </a:graphicData>
        </a:graphic>
      </p:graphicFrame>
      <p:pic>
        <p:nvPicPr>
          <p:cNvPr id="31793" name="Picture 369" descr="J02321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04813"/>
            <a:ext cx="18018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81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9"/>
          <p:cNvSpPr txBox="1">
            <a:spLocks noChangeArrowheads="1"/>
          </p:cNvSpPr>
          <p:nvPr/>
        </p:nvSpPr>
        <p:spPr bwMode="auto">
          <a:xfrm>
            <a:off x="2555875" y="2205038"/>
            <a:ext cx="3311525" cy="461962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НАГЛЯДНОСТЬ</a:t>
            </a:r>
          </a:p>
        </p:txBody>
      </p: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755650" y="836613"/>
            <a:ext cx="3095625" cy="12001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С </a:t>
            </a:r>
          </a:p>
          <a:p>
            <a:pPr algn="ctr"/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использованием ИКТ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4787900" y="836613"/>
            <a:ext cx="3095625" cy="12001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Без </a:t>
            </a:r>
          </a:p>
          <a:p>
            <a:pPr algn="ctr"/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использования </a:t>
            </a:r>
          </a:p>
          <a:p>
            <a:pPr algn="ctr"/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ИКТ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4700" y="2852738"/>
            <a:ext cx="3503613" cy="31686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39750" y="2852738"/>
            <a:ext cx="3384550" cy="3240087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213100"/>
            <a:ext cx="2592388" cy="238760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</p:spTree>
  </p:cSld>
  <p:clrMapOvr>
    <a:masterClrMapping/>
  </p:clrMapOvr>
  <p:transition advTm="2015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6"/>
          <p:cNvSpPr txBox="1">
            <a:spLocks noChangeArrowheads="1"/>
          </p:cNvSpPr>
          <p:nvPr/>
        </p:nvSpPr>
        <p:spPr bwMode="auto">
          <a:xfrm>
            <a:off x="468313" y="692150"/>
            <a:ext cx="2736850" cy="1570038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8A5C2E"/>
                </a:solidFill>
                <a:latin typeface="Calibri" pitchFamily="34" charset="0"/>
              </a:rPr>
              <a:t>Прикладной характер </a:t>
            </a:r>
          </a:p>
          <a:p>
            <a:pPr algn="ctr"/>
            <a:r>
              <a:rPr lang="ru-RU" sz="3200" b="1">
                <a:solidFill>
                  <a:srgbClr val="8A5C2E"/>
                </a:solidFill>
                <a:latin typeface="Calibri" pitchFamily="34" charset="0"/>
              </a:rPr>
              <a:t>ИКТ</a:t>
            </a:r>
          </a:p>
        </p:txBody>
      </p:sp>
      <p:sp>
        <p:nvSpPr>
          <p:cNvPr id="32771" name="AutoShape 15"/>
          <p:cNvSpPr>
            <a:spLocks noChangeArrowheads="1"/>
          </p:cNvSpPr>
          <p:nvPr/>
        </p:nvSpPr>
        <p:spPr bwMode="auto">
          <a:xfrm rot="1733552">
            <a:off x="1446213" y="3594100"/>
            <a:ext cx="5349875" cy="649288"/>
          </a:xfrm>
          <a:prstGeom prst="flowChartTerminator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4B7000"/>
                </a:solidFill>
                <a:latin typeface="Calibri" pitchFamily="34" charset="0"/>
              </a:rPr>
              <a:t>ЛИТЕРАТУРА</a:t>
            </a:r>
          </a:p>
        </p:txBody>
      </p:sp>
      <p:sp>
        <p:nvSpPr>
          <p:cNvPr id="32772" name="AutoShape 15"/>
          <p:cNvSpPr>
            <a:spLocks noChangeArrowheads="1"/>
          </p:cNvSpPr>
          <p:nvPr/>
        </p:nvSpPr>
        <p:spPr bwMode="auto">
          <a:xfrm rot="5400000">
            <a:off x="2220913" y="3094038"/>
            <a:ext cx="5062537" cy="649287"/>
          </a:xfrm>
          <a:prstGeom prst="flowChartTerminator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4B7000"/>
                </a:solidFill>
                <a:latin typeface="Calibri" pitchFamily="34" charset="0"/>
              </a:rPr>
              <a:t>РУССКИЙ ЯЗЫК</a:t>
            </a:r>
          </a:p>
        </p:txBody>
      </p:sp>
      <p:sp>
        <p:nvSpPr>
          <p:cNvPr id="32773" name="AutoShape 12"/>
          <p:cNvSpPr>
            <a:spLocks noChangeArrowheads="1"/>
          </p:cNvSpPr>
          <p:nvPr/>
        </p:nvSpPr>
        <p:spPr bwMode="auto">
          <a:xfrm rot="3004082">
            <a:off x="2002631" y="2731294"/>
            <a:ext cx="4092575" cy="649288"/>
          </a:xfrm>
          <a:prstGeom prst="flowChartTerminator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4B7000"/>
                </a:solidFill>
                <a:latin typeface="Calibri" pitchFamily="34" charset="0"/>
              </a:rPr>
              <a:t>БИОЛОГИЯ</a:t>
            </a:r>
          </a:p>
        </p:txBody>
      </p:sp>
      <p:sp>
        <p:nvSpPr>
          <p:cNvPr id="32774" name="AutoShape 13"/>
          <p:cNvSpPr>
            <a:spLocks noChangeArrowheads="1"/>
          </p:cNvSpPr>
          <p:nvPr/>
        </p:nvSpPr>
        <p:spPr bwMode="auto">
          <a:xfrm rot="-3492465">
            <a:off x="3404394" y="2782094"/>
            <a:ext cx="4092575" cy="649287"/>
          </a:xfrm>
          <a:prstGeom prst="flowChartTerminator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4B7000"/>
                </a:solidFill>
                <a:latin typeface="Calibri" pitchFamily="34" charset="0"/>
              </a:rPr>
              <a:t>ГЕОГРАФИЯ</a:t>
            </a:r>
          </a:p>
        </p:txBody>
      </p:sp>
      <p:sp>
        <p:nvSpPr>
          <p:cNvPr id="32775" name="AutoShape 11"/>
          <p:cNvSpPr>
            <a:spLocks noChangeArrowheads="1"/>
          </p:cNvSpPr>
          <p:nvPr/>
        </p:nvSpPr>
        <p:spPr bwMode="auto">
          <a:xfrm rot="-1562391">
            <a:off x="3784600" y="3286125"/>
            <a:ext cx="4092575" cy="649288"/>
          </a:xfrm>
          <a:prstGeom prst="flowChartTerminator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400" b="1">
                <a:solidFill>
                  <a:srgbClr val="4B7000"/>
                </a:solidFill>
                <a:latin typeface="Calibri" pitchFamily="34" charset="0"/>
              </a:rPr>
              <a:t>ФИЗИКА</a:t>
            </a:r>
          </a:p>
        </p:txBody>
      </p:sp>
      <p:sp>
        <p:nvSpPr>
          <p:cNvPr id="32776" name="AutoShape 14"/>
          <p:cNvSpPr>
            <a:spLocks noChangeArrowheads="1"/>
          </p:cNvSpPr>
          <p:nvPr/>
        </p:nvSpPr>
        <p:spPr bwMode="auto">
          <a:xfrm>
            <a:off x="1476375" y="3860800"/>
            <a:ext cx="4967288" cy="649288"/>
          </a:xfrm>
          <a:prstGeom prst="flowChartTerminator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4B7000"/>
                </a:solidFill>
                <a:latin typeface="Calibri" pitchFamily="34" charset="0"/>
              </a:rPr>
              <a:t>ИЗОБРАЗИТЕЛЬНОЕ ИСКУССТВО</a:t>
            </a:r>
          </a:p>
        </p:txBody>
      </p:sp>
      <p:sp>
        <p:nvSpPr>
          <p:cNvPr id="32777" name="Text Box 7"/>
          <p:cNvSpPr txBox="1">
            <a:spLocks noChangeArrowheads="1"/>
          </p:cNvSpPr>
          <p:nvPr/>
        </p:nvSpPr>
        <p:spPr bwMode="auto">
          <a:xfrm>
            <a:off x="3851275" y="3068638"/>
            <a:ext cx="1868488" cy="2924175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600" b="1">
              <a:solidFill>
                <a:srgbClr val="4B7000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1600" b="1">
              <a:solidFill>
                <a:srgbClr val="4B7000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4B7000"/>
                </a:solidFill>
                <a:latin typeface="Calibri" pitchFamily="34" charset="0"/>
              </a:rPr>
              <a:t>ИКТ</a:t>
            </a:r>
          </a:p>
          <a:p>
            <a:pPr algn="ctr">
              <a:spcBef>
                <a:spcPct val="50000"/>
              </a:spcBef>
            </a:pPr>
            <a:endParaRPr lang="ru-RU" sz="3200" b="1">
              <a:solidFill>
                <a:srgbClr val="4B7000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ru-RU" sz="3200" b="1">
              <a:solidFill>
                <a:srgbClr val="4B7000"/>
              </a:solidFill>
              <a:latin typeface="Calibri" pitchFamily="34" charset="0"/>
            </a:endParaRPr>
          </a:p>
        </p:txBody>
      </p:sp>
      <p:pic>
        <p:nvPicPr>
          <p:cNvPr id="32778" name="Picture 17" descr="J0232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573463"/>
            <a:ext cx="23542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9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2555875" y="2205038"/>
            <a:ext cx="3311525" cy="461962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КАЧЕСТВО</a:t>
            </a:r>
          </a:p>
        </p:txBody>
      </p:sp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755650" y="836613"/>
            <a:ext cx="3095625" cy="12001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С </a:t>
            </a:r>
          </a:p>
          <a:p>
            <a:pPr algn="ctr"/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использованием ИКТ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4787900" y="836613"/>
            <a:ext cx="3095625" cy="12001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Без </a:t>
            </a:r>
          </a:p>
          <a:p>
            <a:pPr algn="ctr"/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использования </a:t>
            </a:r>
          </a:p>
          <a:p>
            <a:pPr algn="ctr"/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ИКТ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2852738"/>
            <a:ext cx="3384550" cy="3240087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429000"/>
            <a:ext cx="2276475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84213" y="2852738"/>
            <a:ext cx="3382962" cy="3240087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644900"/>
            <a:ext cx="2754312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15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2060575"/>
            <a:ext cx="3600450" cy="3760788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981075"/>
            <a:ext cx="4032250" cy="3027363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</p:spTree>
  </p:cSld>
  <p:clrMapOvr>
    <a:masterClrMapping/>
  </p:clrMapOvr>
  <p:transition advTm="2015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755650" y="4581525"/>
            <a:ext cx="3816350" cy="1076325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8A5C2E"/>
                </a:solidFill>
                <a:latin typeface="Century Gothic" pitchFamily="34" charset="0"/>
              </a:rPr>
              <a:t>компьютерную зрелость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627313" y="2924175"/>
            <a:ext cx="3816350" cy="1077913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8A5C2E"/>
                </a:solidFill>
                <a:latin typeface="Century Gothic" pitchFamily="34" charset="0"/>
              </a:rPr>
              <a:t>компьютерную компетентность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4500563" y="1052513"/>
            <a:ext cx="3816350" cy="1077912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8A5C2E"/>
                </a:solidFill>
                <a:latin typeface="Century Gothic" pitchFamily="34" charset="0"/>
              </a:rPr>
              <a:t>компьютерную грамотность</a:t>
            </a:r>
          </a:p>
        </p:txBody>
      </p:sp>
      <p:pic>
        <p:nvPicPr>
          <p:cNvPr id="18437" name="Picture 8" descr="J0232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81075"/>
            <a:ext cx="23574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1" descr="J02324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2636838"/>
            <a:ext cx="16446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15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1835150" y="836613"/>
            <a:ext cx="1152525" cy="585787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8A5C2E"/>
                </a:solidFill>
                <a:latin typeface="Century Gothic" pitchFamily="34" charset="0"/>
              </a:rPr>
              <a:t>I</a:t>
            </a:r>
            <a:endParaRPr lang="ru-RU" sz="3200" b="1" i="1">
              <a:solidFill>
                <a:srgbClr val="8A5C2E"/>
              </a:solidFill>
              <a:latin typeface="Century Gothic" pitchFamily="34" charset="0"/>
            </a:endParaRP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724400"/>
            <a:ext cx="1492250" cy="1081088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  <p:pic>
        <p:nvPicPr>
          <p:cNvPr id="19461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652963"/>
            <a:ext cx="1728787" cy="1235075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468313" y="1912938"/>
            <a:ext cx="3959225" cy="2308225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ПЕРЕДАЧА  </a:t>
            </a:r>
          </a:p>
          <a:p>
            <a:pPr algn="ctr"/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ЧАСТИ  ФУНКЦИЙ УЧИТЕЛЯ  ИНФОРМАЦИОННО-КОММУНИКАЦИОННЫМ ТЕХНОЛОГИЯМ</a:t>
            </a: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6156325" y="908050"/>
            <a:ext cx="1079500" cy="585788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i="1">
                <a:solidFill>
                  <a:srgbClr val="8A5C2E"/>
                </a:solidFill>
                <a:latin typeface="Century Gothic" pitchFamily="34" charset="0"/>
              </a:rPr>
              <a:t>II</a:t>
            </a:r>
            <a:endParaRPr lang="ru-RU" sz="3200" b="1" i="1">
              <a:solidFill>
                <a:srgbClr val="8A5C2E"/>
              </a:solidFill>
              <a:latin typeface="Century Gothic" pitchFamily="34" charset="0"/>
            </a:endParaRPr>
          </a:p>
        </p:txBody>
      </p:sp>
      <p:sp>
        <p:nvSpPr>
          <p:cNvPr id="19464" name="Rectangle 5"/>
          <p:cNvSpPr>
            <a:spLocks noChangeArrowheads="1"/>
          </p:cNvSpPr>
          <p:nvPr/>
        </p:nvSpPr>
        <p:spPr bwMode="auto">
          <a:xfrm>
            <a:off x="4643438" y="1912938"/>
            <a:ext cx="3960812" cy="2308225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ИСПОЛЬЗОВАНИЕ  ИНФОРМАЦИОННО-КОММУНИКАЦИОННЫХ  ТЕХНОЛОГИЙ </a:t>
            </a:r>
          </a:p>
          <a:p>
            <a:pPr algn="ctr"/>
            <a:r>
              <a:rPr lang="ru-RU" sz="2400" b="1">
                <a:solidFill>
                  <a:srgbClr val="8A5C2E"/>
                </a:solidFill>
                <a:latin typeface="Century Gothic" pitchFamily="34" charset="0"/>
              </a:rPr>
              <a:t>В КАЧЕСТВЕ РАБОЧЕГО ИНСТРУМЕНТА УЧИТЕЛЯ</a:t>
            </a:r>
          </a:p>
        </p:txBody>
      </p:sp>
      <p:sp>
        <p:nvSpPr>
          <p:cNvPr id="19465" name="Двойная стрелка влево/вправо 8"/>
          <p:cNvSpPr>
            <a:spLocks noChangeArrowheads="1"/>
          </p:cNvSpPr>
          <p:nvPr/>
        </p:nvSpPr>
        <p:spPr bwMode="auto">
          <a:xfrm>
            <a:off x="3492500" y="765175"/>
            <a:ext cx="2159000" cy="733425"/>
          </a:xfrm>
          <a:prstGeom prst="leftRightArrow">
            <a:avLst>
              <a:gd name="adj1" fmla="val 50000"/>
              <a:gd name="adj2" fmla="val 49989"/>
            </a:avLst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>
              <a:solidFill>
                <a:srgbClr val="8A5C2E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advTm="2003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557338"/>
            <a:ext cx="5703887" cy="434340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5219700" y="4292600"/>
            <a:ext cx="3313113" cy="8318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8A5C2E"/>
                </a:solidFill>
                <a:latin typeface="Century Gothic" pitchFamily="34" charset="0"/>
              </a:rPr>
              <a:t>Электронный учебник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219700" y="836613"/>
            <a:ext cx="3600450" cy="830262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8A5C2E"/>
                </a:solidFill>
                <a:latin typeface="Century Gothic" pitchFamily="34" charset="0"/>
              </a:rPr>
              <a:t>ИСТОЧНИК УЧЕБНОЙ ИНФОРМАЦИИ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611188" y="1052513"/>
            <a:ext cx="3744912" cy="585787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8A5C2E"/>
                </a:solidFill>
                <a:latin typeface="Century Gothic" pitchFamily="34" charset="0"/>
              </a:rPr>
              <a:t>Направление 1</a:t>
            </a:r>
          </a:p>
        </p:txBody>
      </p:sp>
    </p:spTree>
  </p:cSld>
  <p:clrMapOvr>
    <a:masterClrMapping/>
  </p:clrMapOvr>
  <p:transition advTm="2003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827088" y="1700213"/>
          <a:ext cx="6624637" cy="4346575"/>
        </p:xfrm>
        <a:graphic>
          <a:graphicData uri="http://schemas.openxmlformats.org/presentationml/2006/ole">
            <p:oleObj spid="_x0000_s1026" r:id="rId3" imgW="8114479" imgH="5322269" progId="Excel.Chart.8">
              <p:embed/>
            </p:oleObj>
          </a:graphicData>
        </a:graphic>
      </p:graphicFrame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2843213" y="836613"/>
            <a:ext cx="5905500" cy="923925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8A5C2E"/>
                </a:solidFill>
                <a:latin typeface="Century Gothic" pitchFamily="34" charset="0"/>
              </a:rPr>
              <a:t>Соотношение между количеством печатных и электронных дидактических пособий в преподавании некоторых тем информатики</a:t>
            </a:r>
            <a:r>
              <a:rPr lang="ru-RU">
                <a:solidFill>
                  <a:srgbClr val="8A5C2E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 advTm="2009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052513"/>
            <a:ext cx="7029450" cy="47434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5940425" y="4076700"/>
            <a:ext cx="2952750" cy="8318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8A5C2E"/>
                </a:solidFill>
                <a:latin typeface="Century Gothic" pitchFamily="34" charset="0"/>
              </a:rPr>
              <a:t>Мультимедийная презентация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148263" y="836613"/>
            <a:ext cx="3816350" cy="831850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8A5C2E"/>
                </a:solidFill>
                <a:latin typeface="Century Gothic" pitchFamily="34" charset="0"/>
              </a:rPr>
              <a:t>ИСТОЧНИК УЧЕБНОЙ ИНФОРМАЦИИ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323850" y="836613"/>
            <a:ext cx="3744913" cy="585787"/>
          </a:xfrm>
          <a:prstGeom prst="rect">
            <a:avLst/>
          </a:prstGeom>
          <a:solidFill>
            <a:srgbClr val="F8F7E4"/>
          </a:solidFill>
          <a:ln w="50800" algn="ctr">
            <a:solidFill>
              <a:srgbClr val="8A5C2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8A5C2E"/>
                </a:solidFill>
                <a:latin typeface="Century Gothic" pitchFamily="34" charset="0"/>
              </a:rPr>
              <a:t>Направление 1</a:t>
            </a:r>
          </a:p>
        </p:txBody>
      </p:sp>
    </p:spTree>
  </p:cSld>
  <p:clrMapOvr>
    <a:masterClrMapping/>
  </p:clrMapOvr>
  <p:transition advTm="2003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283</Words>
  <Application>Microsoft Office PowerPoint</Application>
  <PresentationFormat>Экран (4:3)</PresentationFormat>
  <Paragraphs>121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</vt:lpstr>
      <vt:lpstr>Тема Office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МОУ СШ №14 г.Новокузнецк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 Алексеевна Погребняк</dc:creator>
  <cp:lastModifiedBy>Любовь Алексеевна Погребняк</cp:lastModifiedBy>
  <cp:revision>83</cp:revision>
  <dcterms:created xsi:type="dcterms:W3CDTF">2011-02-23T05:26:48Z</dcterms:created>
  <dcterms:modified xsi:type="dcterms:W3CDTF">2012-03-26T10:23:38Z</dcterms:modified>
</cp:coreProperties>
</file>