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2"/>
  </p:notesMasterIdLst>
  <p:sldIdLst>
    <p:sldId id="256" r:id="rId2"/>
    <p:sldId id="257" r:id="rId3"/>
    <p:sldId id="274" r:id="rId4"/>
    <p:sldId id="268" r:id="rId5"/>
    <p:sldId id="270" r:id="rId6"/>
    <p:sldId id="269" r:id="rId7"/>
    <p:sldId id="266" r:id="rId8"/>
    <p:sldId id="265" r:id="rId9"/>
    <p:sldId id="267" r:id="rId10"/>
    <p:sldId id="258" r:id="rId11"/>
    <p:sldId id="278" r:id="rId12"/>
    <p:sldId id="279" r:id="rId13"/>
    <p:sldId id="297" r:id="rId14"/>
    <p:sldId id="298" r:id="rId15"/>
    <p:sldId id="282" r:id="rId16"/>
    <p:sldId id="283" r:id="rId17"/>
    <p:sldId id="292" r:id="rId18"/>
    <p:sldId id="293" r:id="rId19"/>
    <p:sldId id="289" r:id="rId20"/>
    <p:sldId id="290" r:id="rId21"/>
    <p:sldId id="291" r:id="rId22"/>
    <p:sldId id="271" r:id="rId23"/>
    <p:sldId id="272" r:id="rId24"/>
    <p:sldId id="280" r:id="rId25"/>
    <p:sldId id="281" r:id="rId26"/>
    <p:sldId id="284" r:id="rId27"/>
    <p:sldId id="285" r:id="rId28"/>
    <p:sldId id="286" r:id="rId29"/>
    <p:sldId id="287" r:id="rId30"/>
    <p:sldId id="288" r:id="rId31"/>
    <p:sldId id="259" r:id="rId32"/>
    <p:sldId id="260" r:id="rId33"/>
    <p:sldId id="262" r:id="rId34"/>
    <p:sldId id="261" r:id="rId35"/>
    <p:sldId id="263" r:id="rId36"/>
    <p:sldId id="294" r:id="rId37"/>
    <p:sldId id="296" r:id="rId38"/>
    <p:sldId id="277" r:id="rId39"/>
    <p:sldId id="276" r:id="rId40"/>
    <p:sldId id="273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7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e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2.wmf"/><Relationship Id="rId7" Type="http://schemas.openxmlformats.org/officeDocument/2006/relationships/image" Target="../media/image76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Relationship Id="rId9" Type="http://schemas.openxmlformats.org/officeDocument/2006/relationships/image" Target="../media/image7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26A24-9AEE-4D41-B662-42062D921B4D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E8F66-62EE-4BFE-A605-EAA846122A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0E8F66-62EE-4BFE-A605-EAA846122AF7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98B9263-5DCC-4EFA-B845-160A9FB7A295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D110609-BF00-441C-96BC-3A8847D98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8B9263-5DCC-4EFA-B845-160A9FB7A295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10609-BF00-441C-96BC-3A8847D98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8B9263-5DCC-4EFA-B845-160A9FB7A295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10609-BF00-441C-96BC-3A8847D98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8B9263-5DCC-4EFA-B845-160A9FB7A295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10609-BF00-441C-96BC-3A8847D98B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8B9263-5DCC-4EFA-B845-160A9FB7A295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10609-BF00-441C-96BC-3A8847D98B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8B9263-5DCC-4EFA-B845-160A9FB7A295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10609-BF00-441C-96BC-3A8847D98B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8B9263-5DCC-4EFA-B845-160A9FB7A295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10609-BF00-441C-96BC-3A8847D98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8B9263-5DCC-4EFA-B845-160A9FB7A295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10609-BF00-441C-96BC-3A8847D98B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8B9263-5DCC-4EFA-B845-160A9FB7A295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10609-BF00-441C-96BC-3A8847D98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98B9263-5DCC-4EFA-B845-160A9FB7A295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D110609-BF00-441C-96BC-3A8847D98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98B9263-5DCC-4EFA-B845-160A9FB7A295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D110609-BF00-441C-96BC-3A8847D98B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98B9263-5DCC-4EFA-B845-160A9FB7A295}" type="datetimeFigureOut">
              <a:rPr lang="ru-RU" smtClean="0"/>
              <a:pPr/>
              <a:t>11.12.2011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D110609-BF00-441C-96BC-3A8847D98B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oleObject" Target="../embeddings/oleObject23.bin"/><Relationship Id="rId5" Type="http://schemas.openxmlformats.org/officeDocument/2006/relationships/oleObject" Target="../embeddings/oleObject17.bin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oleObject" Target="../embeddings/oleObject36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30.bin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9.bin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28.bin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27.bin"/><Relationship Id="rId9" Type="http://schemas.openxmlformats.org/officeDocument/2006/relationships/oleObject" Target="../embeddings/oleObject32.bin"/><Relationship Id="rId14" Type="http://schemas.openxmlformats.org/officeDocument/2006/relationships/oleObject" Target="../embeddings/oleObject3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4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0.bin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59.bin"/><Relationship Id="rId10" Type="http://schemas.openxmlformats.org/officeDocument/2006/relationships/oleObject" Target="../embeddings/oleObject64.bin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5"/>
            <a:ext cx="7772400" cy="3225197"/>
          </a:xfrm>
        </p:spPr>
        <p:txBody>
          <a:bodyPr>
            <a:normAutofit/>
          </a:bodyPr>
          <a:lstStyle/>
          <a:p>
            <a:pPr algn="ctr"/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Теорема 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429000"/>
            <a:ext cx="8501122" cy="1752600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algn="ctr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29552" cy="785818"/>
          </a:xfrm>
        </p:spPr>
        <p:txBody>
          <a:bodyPr/>
          <a:lstStyle/>
          <a:p>
            <a:pPr algn="l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Теорема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0034" y="1285860"/>
            <a:ext cx="8072494" cy="178595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Если некоторая прямая пересекает стороны АВ и ВС треугольника АВС в точках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Y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соответственно, а продолжение стороны АС – в точке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то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dirty="0" smtClean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 </a:t>
            </a:r>
          </a:p>
          <a:p>
            <a:pPr algn="just"/>
            <a:endParaRPr lang="ru-RU" dirty="0" smtClean="0"/>
          </a:p>
          <a:p>
            <a:pPr algn="just"/>
            <a:endParaRPr lang="ru-RU" dirty="0"/>
          </a:p>
        </p:txBody>
      </p:sp>
      <p:pic>
        <p:nvPicPr>
          <p:cNvPr id="6" name="Содержимое 5" descr="DSC0727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3214686"/>
            <a:ext cx="5322898" cy="2819425"/>
          </a:xfr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2143116"/>
            <a:ext cx="2428892" cy="638249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50004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 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треугольнике АВС на стороне ВС взята точка N так, что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;на продолжении стороны АС за точку А взята точка М так, что МА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АС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Прямая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пересекает сторо­ну АВ в точке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Найдите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отношение       .</a:t>
            </a:r>
          </a:p>
          <a:p>
            <a:endParaRPr lang="ru-RU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745" name="Object 1"/>
          <p:cNvGraphicFramePr>
            <a:graphicFrameLocks noChangeAspect="1"/>
          </p:cNvGraphicFramePr>
          <p:nvPr/>
        </p:nvGraphicFramePr>
        <p:xfrm>
          <a:off x="2214546" y="2428868"/>
          <a:ext cx="266700" cy="390525"/>
        </p:xfrm>
        <a:graphic>
          <a:graphicData uri="http://schemas.openxmlformats.org/presentationml/2006/ole">
            <p:oleObj spid="_x0000_s31745" name="Формула" r:id="rId3" imgW="266469" imgH="393359" progId="Equation.3">
              <p:embed/>
            </p:oleObj>
          </a:graphicData>
        </a:graphic>
      </p:graphicFrame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1500166" y="2928934"/>
          <a:ext cx="5641462" cy="3144614"/>
        </p:xfrm>
        <a:graphic>
          <a:graphicData uri="http://schemas.openxmlformats.org/presentationml/2006/ole">
            <p:oleObj spid="_x0000_s31747" r:id="rId4" imgW="7690140" imgH="3038788" progId="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2976" y="500042"/>
            <a:ext cx="635798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на теорему </a:t>
            </a:r>
            <a:r>
              <a:rPr lang="ru-RU" sz="40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Менелая</a:t>
            </a:r>
            <a:endParaRPr lang="ru-RU" sz="40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6501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условию задачи МА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BN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Пусть МА = АС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BN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Прямая MN пересекает две стороны  треугольника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АВС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продолжение третьей. По теореме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6865" name="Object 1"/>
          <p:cNvGraphicFramePr>
            <a:graphicFrameLocks noChangeAspect="1"/>
          </p:cNvGraphicFramePr>
          <p:nvPr/>
        </p:nvGraphicFramePr>
        <p:xfrm>
          <a:off x="1857356" y="1500174"/>
          <a:ext cx="1742390" cy="571504"/>
        </p:xfrm>
        <a:graphic>
          <a:graphicData uri="http://schemas.openxmlformats.org/presentationml/2006/ole">
            <p:oleObj spid="_x0000_s36865" name="Формула" r:id="rId3" imgW="1193800" imgH="393700" progId="Equation.3">
              <p:embed/>
            </p:oleObj>
          </a:graphicData>
        </a:graphic>
      </p:graphicFrame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4143372" y="1500174"/>
          <a:ext cx="1505425" cy="571504"/>
        </p:xfrm>
        <a:graphic>
          <a:graphicData uri="http://schemas.openxmlformats.org/presentationml/2006/ole">
            <p:oleObj spid="_x0000_s36867" name="Формула" r:id="rId4" imgW="1028254" imgH="393529" progId="Equation.3">
              <p:embed/>
            </p:oleObj>
          </a:graphicData>
        </a:graphic>
      </p:graphicFrame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2143108" y="2071678"/>
          <a:ext cx="936704" cy="533401"/>
        </p:xfrm>
        <a:graphic>
          <a:graphicData uri="http://schemas.openxmlformats.org/presentationml/2006/ole">
            <p:oleObj spid="_x0000_s36869" name="Формула" r:id="rId5" imgW="685800" imgH="393700" progId="Equation.3">
              <p:embed/>
            </p:oleObj>
          </a:graphicData>
        </a:graphic>
      </p:graphicFrame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4357686" y="2071678"/>
          <a:ext cx="785818" cy="536976"/>
        </p:xfrm>
        <a:graphic>
          <a:graphicData uri="http://schemas.openxmlformats.org/presentationml/2006/ole">
            <p:oleObj spid="_x0000_s36871" name="Формула" r:id="rId6" imgW="571252" imgH="393529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928662" y="2928934"/>
            <a:ext cx="6429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Ответ: 2 : 3</a:t>
            </a:r>
            <a:r>
              <a:rPr lang="ru-RU" dirty="0" smtClean="0"/>
              <a:t>.</a:t>
            </a:r>
            <a:r>
              <a:rPr lang="ru-RU" i="1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В треугольнике АВС точка М – середина стороны АС, точка Р лежит на стороне ВС. Отрезок АР пересекает ВМ в точке О. Оказалось, что ВО=ВР. Найти отношение ОМ:РС.</a:t>
            </a:r>
            <a:endParaRPr lang="ru-RU" dirty="0"/>
          </a:p>
        </p:txBody>
      </p:sp>
      <p:pic>
        <p:nvPicPr>
          <p:cNvPr id="4" name="Рисунок 3" descr="Безымянный.bm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3000372"/>
            <a:ext cx="3438539" cy="25959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езымянный.bm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562" y="3786190"/>
            <a:ext cx="3633542" cy="2743204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50724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способ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Сделаем дополнительное построение: проведем через точку С прямую, параллельную ВМ; точку пересечения этой прямой с прямой АР обозначим через К.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Рассмотрим треугольники ОВР и КСР. Углы ОРВ и КРС равны как вертикальные, углы ВОР и СКР равны как накрест лежащие при пересечении параллельных прямых ВМ и СК секущей АК. Поскольку по условию треугольник ОВР равнобедренный, угол ВОР = углу ОРВ, значит, и угол СРК= углу СКР. Значит, треугольник СКР – равнобедренный, т.е. СР=КС. Но, (например, по т. Фалеса) ОМ – средняя линия треугольника САК, она в 2 раза меньше, чем СК. Получаем, что ОМ:РС = ОМ:СК = 1:2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 способ.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т.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для треугольника МВС и прямой АР выполняется равенство:  </a:t>
            </a:r>
          </a:p>
          <a:p>
            <a:pPr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Тогда, используя условия АМ=МС и ВО=ВР 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получим, что МО:РС=1:2.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Ответ: 1:2.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3786190"/>
            <a:ext cx="1571636" cy="43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150059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 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Пусть AD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медиана треугольника АВС. На стороне AD взята точка К так, что АК 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KD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3:1. Прямая ВК разбивает треугольник АВС на два. Найдите отношение площадей этих треугольников.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9937" name="Object 1"/>
          <p:cNvGraphicFramePr>
            <a:graphicFrameLocks noChangeAspect="1"/>
          </p:cNvGraphicFramePr>
          <p:nvPr/>
        </p:nvGraphicFramePr>
        <p:xfrm>
          <a:off x="2285983" y="2214554"/>
          <a:ext cx="5087309" cy="3500442"/>
        </p:xfrm>
        <a:graphic>
          <a:graphicData uri="http://schemas.openxmlformats.org/presentationml/2006/ole">
            <p:oleObj spid="_x0000_s39937" r:id="rId3" imgW="5757206" imgH="427885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43581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Пусть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KD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= т;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тогда АК = 3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Пусть Р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точка пересечения прямой ВК со стороной АС. Необходимо найти отношение            . Так как треугольники АВР и РВС имеют равные высоты, проведенные из вершины В, то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61" name="Object 1"/>
          <p:cNvGraphicFramePr>
            <a:graphicFrameLocks noChangeAspect="1"/>
          </p:cNvGraphicFramePr>
          <p:nvPr/>
        </p:nvGraphicFramePr>
        <p:xfrm>
          <a:off x="2214546" y="1142984"/>
          <a:ext cx="630975" cy="461964"/>
        </p:xfrm>
        <a:graphic>
          <a:graphicData uri="http://schemas.openxmlformats.org/presentationml/2006/ole">
            <p:oleObj spid="_x0000_s40961" name="Формула" r:id="rId3" imgW="533169" imgH="393529" progId="Equation.3">
              <p:embed/>
            </p:oleObj>
          </a:graphicData>
        </a:graphic>
      </p:graphicFrame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63" name="Object 3"/>
          <p:cNvGraphicFramePr>
            <a:graphicFrameLocks noChangeAspect="1"/>
          </p:cNvGraphicFramePr>
          <p:nvPr/>
        </p:nvGraphicFramePr>
        <p:xfrm>
          <a:off x="3857620" y="1857364"/>
          <a:ext cx="1357322" cy="573713"/>
        </p:xfrm>
        <a:graphic>
          <a:graphicData uri="http://schemas.openxmlformats.org/presentationml/2006/ole">
            <p:oleObj spid="_x0000_s40963" name="Формула" r:id="rId4" imgW="926698" imgH="393529" progId="Equation.3">
              <p:embed/>
            </p:oleObj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28662" y="2500306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теореме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треугольника ADC и секущей РВ имеем:</a:t>
            </a:r>
          </a:p>
          <a:p>
            <a:endParaRPr lang="ru-RU" dirty="0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1500166" y="3000372"/>
          <a:ext cx="1600203" cy="533401"/>
        </p:xfrm>
        <a:graphic>
          <a:graphicData uri="http://schemas.openxmlformats.org/presentationml/2006/ole">
            <p:oleObj spid="_x0000_s40965" name="Формула" r:id="rId5" imgW="1167893" imgH="393529" progId="Equation.3">
              <p:embed/>
            </p:oleObj>
          </a:graphicData>
        </a:graphic>
      </p:graphicFrame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67" name="Object 7"/>
          <p:cNvGraphicFramePr>
            <a:graphicFrameLocks noChangeAspect="1"/>
          </p:cNvGraphicFramePr>
          <p:nvPr/>
        </p:nvGraphicFramePr>
        <p:xfrm>
          <a:off x="3357554" y="3000372"/>
          <a:ext cx="1652243" cy="604839"/>
        </p:xfrm>
        <a:graphic>
          <a:graphicData uri="http://schemas.openxmlformats.org/presentationml/2006/ole">
            <p:oleObj spid="_x0000_s40967" name="Формула" r:id="rId6" imgW="1066337" imgH="393529" progId="Equation.3">
              <p:embed/>
            </p:oleObj>
          </a:graphicData>
        </a:graphic>
      </p:graphicFrame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69" name="Object 9"/>
          <p:cNvGraphicFramePr>
            <a:graphicFrameLocks noChangeAspect="1"/>
          </p:cNvGraphicFramePr>
          <p:nvPr/>
        </p:nvGraphicFramePr>
        <p:xfrm>
          <a:off x="5357818" y="3071810"/>
          <a:ext cx="793597" cy="533401"/>
        </p:xfrm>
        <a:graphic>
          <a:graphicData uri="http://schemas.openxmlformats.org/presentationml/2006/ole">
            <p:oleObj spid="_x0000_s40969" name="Формула" r:id="rId7" imgW="583947" imgH="393529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71538" y="3857628"/>
            <a:ext cx="7000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Итак, </a:t>
            </a:r>
          </a:p>
        </p:txBody>
      </p:sp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0971" name="Object 11"/>
          <p:cNvGraphicFramePr>
            <a:graphicFrameLocks noChangeAspect="1"/>
          </p:cNvGraphicFramePr>
          <p:nvPr/>
        </p:nvGraphicFramePr>
        <p:xfrm>
          <a:off x="1857356" y="3857628"/>
          <a:ext cx="2741346" cy="323848"/>
        </p:xfrm>
        <a:graphic>
          <a:graphicData uri="http://schemas.openxmlformats.org/presentationml/2006/ole">
            <p:oleObj spid="_x0000_s40971" name="Формула" r:id="rId8" imgW="1447560" imgH="177480" progId="Equation.3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14348" y="4500570"/>
            <a:ext cx="73581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3:2.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150059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Дан параллелограмм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ABCD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Точка M делит отрезок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отношении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 точка N делит отрезок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DC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отношении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Прямые ВМ 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пересекаются в точке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Вычислите отношение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SN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2225" name="Object 1"/>
          <p:cNvGraphicFramePr>
            <a:graphicFrameLocks noChangeAspect="1"/>
          </p:cNvGraphicFramePr>
          <p:nvPr/>
        </p:nvGraphicFramePr>
        <p:xfrm>
          <a:off x="1428728" y="2428868"/>
          <a:ext cx="5227044" cy="2876553"/>
        </p:xfrm>
        <a:graphic>
          <a:graphicData uri="http://schemas.openxmlformats.org/presentationml/2006/ole">
            <p:oleObj spid="_x0000_s52225" r:id="rId3" imgW="4971180" imgH="2847238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5070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если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MD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pb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                  если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NC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Пусть В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 точка пересечения прямых ВМ 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~              , тогда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Прямая ВВ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пересекает две стороны и продолжение третьей треугольника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 теореме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Откуда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49" name="Object 1"/>
          <p:cNvGraphicFramePr>
            <a:graphicFrameLocks noChangeAspect="1"/>
          </p:cNvGraphicFramePr>
          <p:nvPr/>
        </p:nvGraphicFramePr>
        <p:xfrm>
          <a:off x="1857356" y="428604"/>
          <a:ext cx="1071570" cy="549180"/>
        </p:xfrm>
        <a:graphic>
          <a:graphicData uri="http://schemas.openxmlformats.org/presentationml/2006/ole">
            <p:oleObj spid="_x0000_s53249" name="Формула" r:id="rId3" imgW="761669" imgH="393529" progId="Equation.3">
              <p:embed/>
            </p:oleObj>
          </a:graphicData>
        </a:graphic>
      </p:graphicFrame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/>
        </p:nvGraphicFramePr>
        <p:xfrm>
          <a:off x="5857884" y="428604"/>
          <a:ext cx="1106413" cy="604839"/>
        </p:xfrm>
        <a:graphic>
          <a:graphicData uri="http://schemas.openxmlformats.org/presentationml/2006/ole">
            <p:oleObj spid="_x0000_s53251" name="Формула" r:id="rId4" imgW="710891" imgH="393529" progId="Equation.3">
              <p:embed/>
            </p:oleObj>
          </a:graphicData>
        </a:graphic>
      </p:graphicFrame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6072198" y="1214422"/>
          <a:ext cx="823035" cy="357166"/>
        </p:xfrm>
        <a:graphic>
          <a:graphicData uri="http://schemas.openxmlformats.org/presentationml/2006/ole">
            <p:oleObj spid="_x0000_s53253" name="Формула" r:id="rId5" imgW="507780" imgH="215806" progId="Equation.3">
              <p:embed/>
            </p:oleObj>
          </a:graphicData>
        </a:graphic>
      </p:graphicFrame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55" name="Object 7"/>
          <p:cNvGraphicFramePr>
            <a:graphicFrameLocks noChangeAspect="1"/>
          </p:cNvGraphicFramePr>
          <p:nvPr/>
        </p:nvGraphicFramePr>
        <p:xfrm>
          <a:off x="7143768" y="1214422"/>
          <a:ext cx="755376" cy="361951"/>
        </p:xfrm>
        <a:graphic>
          <a:graphicData uri="http://schemas.openxmlformats.org/presentationml/2006/ole">
            <p:oleObj spid="_x0000_s53255" name="Формула" r:id="rId6" imgW="457002" imgH="215806" progId="Equation.3">
              <p:embed/>
            </p:oleObj>
          </a:graphicData>
        </a:graphic>
      </p:graphicFrame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57" name="Object 9"/>
          <p:cNvGraphicFramePr>
            <a:graphicFrameLocks noChangeAspect="1"/>
          </p:cNvGraphicFramePr>
          <p:nvPr/>
        </p:nvGraphicFramePr>
        <p:xfrm>
          <a:off x="1714480" y="1571612"/>
          <a:ext cx="3414720" cy="642939"/>
        </p:xfrm>
        <a:graphic>
          <a:graphicData uri="http://schemas.openxmlformats.org/presentationml/2006/ole">
            <p:oleObj spid="_x0000_s53257" name="Формула" r:id="rId7" imgW="2273300" imgH="431800" progId="Equation.3">
              <p:embed/>
            </p:oleObj>
          </a:graphicData>
        </a:graphic>
      </p:graphicFrame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59" name="Object 11"/>
          <p:cNvGraphicFramePr>
            <a:graphicFrameLocks noChangeAspect="1"/>
          </p:cNvGraphicFramePr>
          <p:nvPr/>
        </p:nvGraphicFramePr>
        <p:xfrm>
          <a:off x="1714480" y="2285992"/>
          <a:ext cx="3365509" cy="714377"/>
        </p:xfrm>
        <a:graphic>
          <a:graphicData uri="http://schemas.openxmlformats.org/presentationml/2006/ole">
            <p:oleObj spid="_x0000_s53259" name="Формула" r:id="rId8" imgW="2019300" imgH="431800" progId="Equation.3">
              <p:embed/>
            </p:oleObj>
          </a:graphicData>
        </a:graphic>
      </p:graphicFrame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61" name="Object 13"/>
          <p:cNvGraphicFramePr>
            <a:graphicFrameLocks noChangeAspect="1"/>
          </p:cNvGraphicFramePr>
          <p:nvPr/>
        </p:nvGraphicFramePr>
        <p:xfrm>
          <a:off x="2428860" y="3643314"/>
          <a:ext cx="3780565" cy="1123952"/>
        </p:xfrm>
        <a:graphic>
          <a:graphicData uri="http://schemas.openxmlformats.org/presentationml/2006/ole">
            <p:oleObj spid="_x0000_s53261" name="Формула" r:id="rId9" imgW="2819400" imgH="838200" progId="Equation.3">
              <p:embed/>
            </p:oleObj>
          </a:graphicData>
        </a:graphic>
      </p:graphicFrame>
      <p:sp>
        <p:nvSpPr>
          <p:cNvPr id="53264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63" name="Object 15"/>
          <p:cNvGraphicFramePr>
            <a:graphicFrameLocks noChangeAspect="1"/>
          </p:cNvGraphicFramePr>
          <p:nvPr/>
        </p:nvGraphicFramePr>
        <p:xfrm>
          <a:off x="1571604" y="4572008"/>
          <a:ext cx="1600204" cy="642939"/>
        </p:xfrm>
        <a:graphic>
          <a:graphicData uri="http://schemas.openxmlformats.org/presentationml/2006/ole">
            <p:oleObj spid="_x0000_s53263" name="Формула" r:id="rId10" imgW="1066800" imgH="431800" progId="Equation.3">
              <p:embed/>
            </p:oleObj>
          </a:graphicData>
        </a:graphic>
      </p:graphicFrame>
      <p:sp>
        <p:nvSpPr>
          <p:cNvPr id="5326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3265" name="Object 17"/>
          <p:cNvGraphicFramePr>
            <a:graphicFrameLocks noChangeAspect="1"/>
          </p:cNvGraphicFramePr>
          <p:nvPr/>
        </p:nvGraphicFramePr>
        <p:xfrm>
          <a:off x="1428728" y="5286388"/>
          <a:ext cx="928694" cy="572483"/>
        </p:xfrm>
        <a:graphic>
          <a:graphicData uri="http://schemas.openxmlformats.org/presentationml/2006/ole">
            <p:oleObj spid="_x0000_s53265" name="Формула" r:id="rId11" imgW="698197" imgH="431613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5070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 4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треугольнике АВС точки К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L принадлежат соответственно сторонам АВ и ВС.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АК : ВК = 1 : 2,</a:t>
            </a:r>
          </a:p>
          <a:p>
            <a:pPr algn="ctr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2 : 1.</a:t>
            </a:r>
          </a:p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точка пересечения отрезков AL и СК 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1. Найдите площадь треугольника АВС.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8129" name="Object 1"/>
          <p:cNvGraphicFramePr>
            <a:graphicFrameLocks noChangeAspect="1"/>
          </p:cNvGraphicFramePr>
          <p:nvPr/>
        </p:nvGraphicFramePr>
        <p:xfrm>
          <a:off x="5500694" y="1928802"/>
          <a:ext cx="714380" cy="312541"/>
        </p:xfrm>
        <a:graphic>
          <a:graphicData uri="http://schemas.openxmlformats.org/presentationml/2006/ole">
            <p:oleObj spid="_x0000_s48129" name="Формула" r:id="rId3" imgW="457002" imgH="203112" progId="Equation.3">
              <p:embed/>
            </p:oleObj>
          </a:graphicData>
        </a:graphic>
      </p:graphicFrame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8131" name="Object 3"/>
          <p:cNvGraphicFramePr>
            <a:graphicFrameLocks noChangeAspect="1"/>
          </p:cNvGraphicFramePr>
          <p:nvPr/>
        </p:nvGraphicFramePr>
        <p:xfrm>
          <a:off x="2285984" y="3000372"/>
          <a:ext cx="5074728" cy="2952751"/>
        </p:xfrm>
        <a:graphic>
          <a:graphicData uri="http://schemas.openxmlformats.org/presentationml/2006/ole">
            <p:oleObj spid="_x0000_s48131" r:id="rId4" imgW="5607746" imgH="374673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Изучить теорему.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Знать её применение.</a:t>
            </a:r>
          </a:p>
          <a:p>
            <a:pPr marL="624078" indent="-514350">
              <a:buFont typeface="+mj-lt"/>
              <a:buAutoNum type="arabicPeriod"/>
            </a:pPr>
            <a:r>
              <a:rPr lang="ru-RU" dirty="0" smtClean="0"/>
              <a:t>Уметь решать задачи на изученную теорему.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000" b="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В треугольнике МВС прямая AL пересекает две стороны и продолжение третьей стороны. По теореме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  <a:r>
              <a:rPr lang="ru-RU" sz="2000" dirty="0" smtClean="0"/>
              <a:t>(1)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треугольнике АВМ прямая КС пересекает две стороны треугольника и продолжение третьей стороны. По теореме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/>
              <a:t>                                                                 (2)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 есть MC = 4.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Еще раз перепишем равенство (1):</a:t>
            </a:r>
          </a:p>
          <a:p>
            <a:pPr>
              <a:buNone/>
            </a:pPr>
            <a:r>
              <a:rPr lang="ru-RU" sz="2000" dirty="0" smtClean="0"/>
              <a:t>то есть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Треугольники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BQC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МВС имеют общий угол, значит,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Тогда            =             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77" name="Object 1"/>
          <p:cNvGraphicFramePr>
            <a:graphicFrameLocks noChangeAspect="1"/>
          </p:cNvGraphicFramePr>
          <p:nvPr/>
        </p:nvGraphicFramePr>
        <p:xfrm>
          <a:off x="1714480" y="1571612"/>
          <a:ext cx="1828804" cy="642939"/>
        </p:xfrm>
        <a:graphic>
          <a:graphicData uri="http://schemas.openxmlformats.org/presentationml/2006/ole">
            <p:oleObj spid="_x0000_s50177" name="Формула" r:id="rId3" imgW="1218671" imgH="431613" progId="Equation.3">
              <p:embed/>
            </p:oleObj>
          </a:graphicData>
        </a:graphic>
      </p:graphicFrame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4214810" y="1571612"/>
          <a:ext cx="1657354" cy="642939"/>
        </p:xfrm>
        <a:graphic>
          <a:graphicData uri="http://schemas.openxmlformats.org/presentationml/2006/ole">
            <p:oleObj spid="_x0000_s50179" name="Формула" r:id="rId4" imgW="1104900" imgH="431800" progId="Equation.3">
              <p:embed/>
            </p:oleObj>
          </a:graphicData>
        </a:graphic>
      </p:graphicFrame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81" name="Object 5"/>
          <p:cNvGraphicFramePr>
            <a:graphicFrameLocks noChangeAspect="1"/>
          </p:cNvGraphicFramePr>
          <p:nvPr/>
        </p:nvGraphicFramePr>
        <p:xfrm>
          <a:off x="1714480" y="2786058"/>
          <a:ext cx="1843092" cy="642939"/>
        </p:xfrm>
        <a:graphic>
          <a:graphicData uri="http://schemas.openxmlformats.org/presentationml/2006/ole">
            <p:oleObj spid="_x0000_s50181" name="Формула" r:id="rId5" imgW="1231366" imgH="431613" progId="Equation.3">
              <p:embed/>
            </p:oleObj>
          </a:graphicData>
        </a:graphic>
      </p:graphicFrame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83" name="Object 7"/>
          <p:cNvGraphicFramePr>
            <a:graphicFrameLocks noChangeAspect="1"/>
          </p:cNvGraphicFramePr>
          <p:nvPr/>
        </p:nvGraphicFramePr>
        <p:xfrm>
          <a:off x="4357686" y="2857496"/>
          <a:ext cx="1460503" cy="571501"/>
        </p:xfrm>
        <a:graphic>
          <a:graphicData uri="http://schemas.openxmlformats.org/presentationml/2006/ole">
            <p:oleObj spid="_x0000_s50183" name="Формула" r:id="rId6" imgW="1091726" imgH="431613" progId="Equation.3">
              <p:embed/>
            </p:oleObj>
          </a:graphicData>
        </a:graphic>
      </p:graphicFrame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2428860" y="3571876"/>
          <a:ext cx="3187706" cy="571501"/>
        </p:xfrm>
        <a:graphic>
          <a:graphicData uri="http://schemas.openxmlformats.org/presentationml/2006/ole">
            <p:oleObj spid="_x0000_s50185" name="Формула" r:id="rId7" imgW="2387600" imgH="431800" progId="Equation.3">
              <p:embed/>
            </p:oleObj>
          </a:graphicData>
        </a:graphic>
      </p:graphicFrame>
      <p:sp>
        <p:nvSpPr>
          <p:cNvPr id="5018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87" name="Object 11"/>
          <p:cNvGraphicFramePr>
            <a:graphicFrameLocks noChangeAspect="1"/>
          </p:cNvGraphicFramePr>
          <p:nvPr/>
        </p:nvGraphicFramePr>
        <p:xfrm>
          <a:off x="4714876" y="4429132"/>
          <a:ext cx="1460503" cy="571501"/>
        </p:xfrm>
        <a:graphic>
          <a:graphicData uri="http://schemas.openxmlformats.org/presentationml/2006/ole">
            <p:oleObj spid="_x0000_s50187" name="Формула" r:id="rId8" imgW="1091726" imgH="431613" progId="Equation.3">
              <p:embed/>
            </p:oleObj>
          </a:graphicData>
        </a:graphic>
      </p:graphicFrame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89" name="Object 13"/>
          <p:cNvGraphicFramePr>
            <a:graphicFrameLocks noChangeAspect="1"/>
          </p:cNvGraphicFramePr>
          <p:nvPr/>
        </p:nvGraphicFramePr>
        <p:xfrm>
          <a:off x="6143636" y="4429132"/>
          <a:ext cx="1460503" cy="571501"/>
        </p:xfrm>
        <a:graphic>
          <a:graphicData uri="http://schemas.openxmlformats.org/presentationml/2006/ole">
            <p:oleObj spid="_x0000_s50189" name="Формула" r:id="rId9" imgW="1091726" imgH="431613" progId="Equation.3">
              <p:embed/>
            </p:oleObj>
          </a:graphicData>
        </a:graphic>
      </p:graphicFrame>
      <p:sp>
        <p:nvSpPr>
          <p:cNvPr id="5019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91" name="Object 15"/>
          <p:cNvGraphicFramePr>
            <a:graphicFrameLocks noChangeAspect="1"/>
          </p:cNvGraphicFramePr>
          <p:nvPr/>
        </p:nvGraphicFramePr>
        <p:xfrm>
          <a:off x="7643834" y="4500570"/>
          <a:ext cx="785818" cy="552528"/>
        </p:xfrm>
        <a:graphic>
          <a:graphicData uri="http://schemas.openxmlformats.org/presentationml/2006/ole">
            <p:oleObj spid="_x0000_s50191" name="Формула" r:id="rId10" imgW="609336" imgH="431613" progId="Equation.3">
              <p:embed/>
            </p:oleObj>
          </a:graphicData>
        </a:graphic>
      </p:graphicFrame>
      <p:sp>
        <p:nvSpPr>
          <p:cNvPr id="50194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93" name="Object 17"/>
          <p:cNvGraphicFramePr>
            <a:graphicFrameLocks noChangeAspect="1"/>
          </p:cNvGraphicFramePr>
          <p:nvPr/>
        </p:nvGraphicFramePr>
        <p:xfrm>
          <a:off x="1571604" y="4929198"/>
          <a:ext cx="2024749" cy="342901"/>
        </p:xfrm>
        <a:graphic>
          <a:graphicData uri="http://schemas.openxmlformats.org/presentationml/2006/ole">
            <p:oleObj spid="_x0000_s50193" name="Формула" r:id="rId11" imgW="1180588" imgH="203112" progId="Equation.3">
              <p:embed/>
            </p:oleObj>
          </a:graphicData>
        </a:graphic>
      </p:graphicFrame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95" name="Object 19"/>
          <p:cNvGraphicFramePr>
            <a:graphicFrameLocks noChangeAspect="1"/>
          </p:cNvGraphicFramePr>
          <p:nvPr/>
        </p:nvGraphicFramePr>
        <p:xfrm>
          <a:off x="6972296" y="5143512"/>
          <a:ext cx="2171704" cy="571501"/>
        </p:xfrm>
        <a:graphic>
          <a:graphicData uri="http://schemas.openxmlformats.org/presentationml/2006/ole">
            <p:oleObj spid="_x0000_s50195" name="Формула" r:id="rId12" imgW="1625600" imgH="431800" progId="Equation.3">
              <p:embed/>
            </p:oleObj>
          </a:graphicData>
        </a:graphic>
      </p:graphicFrame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97" name="Object 21"/>
          <p:cNvGraphicFramePr>
            <a:graphicFrameLocks noChangeAspect="1"/>
          </p:cNvGraphicFramePr>
          <p:nvPr/>
        </p:nvGraphicFramePr>
        <p:xfrm>
          <a:off x="1285852" y="5715016"/>
          <a:ext cx="757239" cy="252413"/>
        </p:xfrm>
        <a:graphic>
          <a:graphicData uri="http://schemas.openxmlformats.org/presentationml/2006/ole">
            <p:oleObj spid="_x0000_s50197" name="Формула" r:id="rId13" imgW="545626" imgH="177646" progId="Equation.3">
              <p:embed/>
            </p:oleObj>
          </a:graphicData>
        </a:graphic>
      </p:graphicFrame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0199" name="Object 23"/>
          <p:cNvGraphicFramePr>
            <a:graphicFrameLocks noChangeAspect="1"/>
          </p:cNvGraphicFramePr>
          <p:nvPr/>
        </p:nvGraphicFramePr>
        <p:xfrm>
          <a:off x="2214546" y="5500702"/>
          <a:ext cx="741557" cy="533401"/>
        </p:xfrm>
        <a:graphic>
          <a:graphicData uri="http://schemas.openxmlformats.org/presentationml/2006/ole">
            <p:oleObj spid="_x0000_s50199" name="Формула" r:id="rId14" imgW="545863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0786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Треугольники АВС и МВС имеют равные высо­ты, проведенные из вершины  В, значит,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=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=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1,75.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1214414" y="1714488"/>
          <a:ext cx="2273304" cy="571501"/>
        </p:xfrm>
        <a:graphic>
          <a:graphicData uri="http://schemas.openxmlformats.org/presentationml/2006/ole">
            <p:oleObj spid="_x0000_s51201" name="Формула" r:id="rId3" imgW="1701800" imgH="431800" progId="Equation.3">
              <p:embed/>
            </p:oleObj>
          </a:graphicData>
        </a:graphic>
      </p:graphicFrame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03" name="Object 3"/>
          <p:cNvGraphicFramePr>
            <a:graphicFrameLocks noChangeAspect="1"/>
          </p:cNvGraphicFramePr>
          <p:nvPr/>
        </p:nvGraphicFramePr>
        <p:xfrm>
          <a:off x="1285852" y="2357430"/>
          <a:ext cx="730669" cy="252413"/>
        </p:xfrm>
        <a:graphic>
          <a:graphicData uri="http://schemas.openxmlformats.org/presentationml/2006/ole">
            <p:oleObj spid="_x0000_s51203" name="Формула" r:id="rId4" imgW="520248" imgH="177646" progId="Equation.3">
              <p:embed/>
            </p:oleObj>
          </a:graphicData>
        </a:graphic>
      </p:graphicFrame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2143108" y="2214554"/>
          <a:ext cx="285752" cy="557897"/>
        </p:xfrm>
        <a:graphic>
          <a:graphicData uri="http://schemas.openxmlformats.org/presentationml/2006/ole">
            <p:oleObj spid="_x0000_s51205" name="Формула" r:id="rId5" imgW="203112" imgH="393529" progId="Equation.3">
              <p:embed/>
            </p:oleObj>
          </a:graphicData>
        </a:graphic>
      </p:graphicFrame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07" name="Object 7"/>
          <p:cNvGraphicFramePr>
            <a:graphicFrameLocks noChangeAspect="1"/>
          </p:cNvGraphicFramePr>
          <p:nvPr/>
        </p:nvGraphicFramePr>
        <p:xfrm>
          <a:off x="1285852" y="2714620"/>
          <a:ext cx="757239" cy="252413"/>
        </p:xfrm>
        <a:graphic>
          <a:graphicData uri="http://schemas.openxmlformats.org/presentationml/2006/ole">
            <p:oleObj spid="_x0000_s51207" name="Формула" r:id="rId6" imgW="545626" imgH="177646" progId="Equation.3">
              <p:embed/>
            </p:oleObj>
          </a:graphicData>
        </a:graphic>
      </p:graphicFrame>
      <p:sp>
        <p:nvSpPr>
          <p:cNvPr id="512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09" name="Object 9"/>
          <p:cNvGraphicFramePr>
            <a:graphicFrameLocks noChangeAspect="1"/>
          </p:cNvGraphicFramePr>
          <p:nvPr/>
        </p:nvGraphicFramePr>
        <p:xfrm>
          <a:off x="2357422" y="2643182"/>
          <a:ext cx="1418066" cy="533401"/>
        </p:xfrm>
        <a:graphic>
          <a:graphicData uri="http://schemas.openxmlformats.org/presentationml/2006/ole">
            <p:oleObj spid="_x0000_s51209" name="Формула" r:id="rId7" imgW="1040948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 5.</a:t>
            </a:r>
          </a:p>
          <a:p>
            <a:pPr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Дано: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окружность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касается окружностей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точках А1 и А2.</a:t>
            </a:r>
          </a:p>
          <a:p>
            <a:pPr>
              <a:buFontTx/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Доказать: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что прямая А1А2 проходит через точку пересечения общих внутренних или внешних касательных к окружностям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S2.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7" name="Oval 40"/>
          <p:cNvSpPr>
            <a:spLocks noChangeArrowheads="1"/>
          </p:cNvSpPr>
          <p:nvPr/>
        </p:nvSpPr>
        <p:spPr bwMode="auto">
          <a:xfrm>
            <a:off x="5000628" y="3357562"/>
            <a:ext cx="1081087" cy="1008063"/>
          </a:xfrm>
          <a:prstGeom prst="ellips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41"/>
          <p:cNvSpPr>
            <a:spLocks noChangeArrowheads="1"/>
          </p:cNvSpPr>
          <p:nvPr/>
        </p:nvSpPr>
        <p:spPr bwMode="auto">
          <a:xfrm>
            <a:off x="5360990" y="4294187"/>
            <a:ext cx="1223963" cy="1223963"/>
          </a:xfrm>
          <a:prstGeom prst="ellips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Oval 42"/>
          <p:cNvSpPr>
            <a:spLocks noChangeArrowheads="1"/>
          </p:cNvSpPr>
          <p:nvPr/>
        </p:nvSpPr>
        <p:spPr bwMode="auto">
          <a:xfrm>
            <a:off x="6081715" y="3646487"/>
            <a:ext cx="792163" cy="792163"/>
          </a:xfrm>
          <a:prstGeom prst="ellips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Oval 53"/>
          <p:cNvSpPr>
            <a:spLocks noChangeArrowheads="1"/>
          </p:cNvSpPr>
          <p:nvPr/>
        </p:nvSpPr>
        <p:spPr bwMode="auto">
          <a:xfrm>
            <a:off x="6224590" y="4294187"/>
            <a:ext cx="73025" cy="730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Oval 54"/>
          <p:cNvSpPr>
            <a:spLocks noChangeArrowheads="1"/>
          </p:cNvSpPr>
          <p:nvPr/>
        </p:nvSpPr>
        <p:spPr bwMode="auto">
          <a:xfrm>
            <a:off x="5649915" y="4294187"/>
            <a:ext cx="71438" cy="7302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Text Box 58"/>
          <p:cNvSpPr txBox="1">
            <a:spLocks noChangeArrowheads="1"/>
          </p:cNvSpPr>
          <p:nvPr/>
        </p:nvSpPr>
        <p:spPr bwMode="auto">
          <a:xfrm>
            <a:off x="5143504" y="3643314"/>
            <a:ext cx="5032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/>
              <a:t>S1</a:t>
            </a:r>
            <a:endParaRPr lang="ru-RU" sz="2000" dirty="0"/>
          </a:p>
        </p:txBody>
      </p:sp>
      <p:sp>
        <p:nvSpPr>
          <p:cNvPr id="33" name="Text Box 59"/>
          <p:cNvSpPr txBox="1">
            <a:spLocks noChangeArrowheads="1"/>
          </p:cNvSpPr>
          <p:nvPr/>
        </p:nvSpPr>
        <p:spPr bwMode="auto">
          <a:xfrm>
            <a:off x="6715140" y="4071942"/>
            <a:ext cx="5762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/>
              <a:t>S2</a:t>
            </a:r>
            <a:endParaRPr lang="ru-RU" sz="2000" dirty="0"/>
          </a:p>
        </p:txBody>
      </p:sp>
      <p:sp>
        <p:nvSpPr>
          <p:cNvPr id="35" name="Text Box 64"/>
          <p:cNvSpPr txBox="1">
            <a:spLocks noChangeArrowheads="1"/>
          </p:cNvSpPr>
          <p:nvPr/>
        </p:nvSpPr>
        <p:spPr bwMode="auto">
          <a:xfrm>
            <a:off x="6286512" y="4714884"/>
            <a:ext cx="5762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/>
              <a:t>A2</a:t>
            </a:r>
            <a:endParaRPr lang="ru-RU" sz="2000" dirty="0"/>
          </a:p>
        </p:txBody>
      </p:sp>
      <p:sp>
        <p:nvSpPr>
          <p:cNvPr id="36" name="Oval 41"/>
          <p:cNvSpPr>
            <a:spLocks noChangeArrowheads="1"/>
          </p:cNvSpPr>
          <p:nvPr/>
        </p:nvSpPr>
        <p:spPr bwMode="auto">
          <a:xfrm>
            <a:off x="5357818" y="5000636"/>
            <a:ext cx="1223963" cy="1223963"/>
          </a:xfrm>
          <a:prstGeom prst="ellipse">
            <a:avLst/>
          </a:prstGeom>
          <a:noFill/>
          <a:ln w="12700" algn="ctr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Oval 40"/>
          <p:cNvSpPr>
            <a:spLocks noChangeArrowheads="1"/>
          </p:cNvSpPr>
          <p:nvPr/>
        </p:nvSpPr>
        <p:spPr bwMode="auto">
          <a:xfrm>
            <a:off x="5214942" y="4000504"/>
            <a:ext cx="1081087" cy="1008063"/>
          </a:xfrm>
          <a:prstGeom prst="ellipse">
            <a:avLst/>
          </a:prstGeom>
          <a:noFill/>
          <a:ln w="12700" algn="ctr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Oval 42"/>
          <p:cNvSpPr>
            <a:spLocks noChangeArrowheads="1"/>
          </p:cNvSpPr>
          <p:nvPr/>
        </p:nvSpPr>
        <p:spPr bwMode="auto">
          <a:xfrm>
            <a:off x="6215074" y="4429132"/>
            <a:ext cx="792163" cy="792163"/>
          </a:xfrm>
          <a:prstGeom prst="ellipse">
            <a:avLst/>
          </a:prstGeom>
          <a:noFill/>
          <a:ln w="12700" algn="ctr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" name="Text Box 63"/>
          <p:cNvSpPr txBox="1">
            <a:spLocks noChangeArrowheads="1"/>
          </p:cNvSpPr>
          <p:nvPr/>
        </p:nvSpPr>
        <p:spPr bwMode="auto">
          <a:xfrm>
            <a:off x="5500694" y="4643446"/>
            <a:ext cx="5762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/>
              <a:t>A1</a:t>
            </a:r>
            <a:endParaRPr lang="ru-RU" sz="2000" dirty="0"/>
          </a:p>
        </p:txBody>
      </p:sp>
      <p:sp>
        <p:nvSpPr>
          <p:cNvPr id="40" name="Text Box 57"/>
          <p:cNvSpPr txBox="1">
            <a:spLocks noChangeArrowheads="1"/>
          </p:cNvSpPr>
          <p:nvPr/>
        </p:nvSpPr>
        <p:spPr bwMode="auto">
          <a:xfrm>
            <a:off x="5500694" y="6286520"/>
            <a:ext cx="2873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000" dirty="0"/>
              <a:t>S</a:t>
            </a:r>
            <a:endParaRPr lang="ru-RU" sz="2000" dirty="0"/>
          </a:p>
        </p:txBody>
      </p:sp>
      <p:sp>
        <p:nvSpPr>
          <p:cNvPr id="41" name="Oval 53"/>
          <p:cNvSpPr>
            <a:spLocks noChangeArrowheads="1"/>
          </p:cNvSpPr>
          <p:nvPr/>
        </p:nvSpPr>
        <p:spPr bwMode="auto">
          <a:xfrm>
            <a:off x="6286512" y="5072074"/>
            <a:ext cx="133360" cy="1349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2" name="Oval 53"/>
          <p:cNvSpPr>
            <a:spLocks noChangeArrowheads="1"/>
          </p:cNvSpPr>
          <p:nvPr/>
        </p:nvSpPr>
        <p:spPr bwMode="auto">
          <a:xfrm>
            <a:off x="5786446" y="4929198"/>
            <a:ext cx="133360" cy="134945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6" grpId="0" animBg="1"/>
      <p:bldP spid="37" grpId="0" animBg="1"/>
      <p:bldP spid="38" grpId="0" animBg="1"/>
      <p:bldP spid="41" grpId="0" animBg="1"/>
      <p:bldP spid="4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Доказательство.</a:t>
            </a:r>
          </a:p>
          <a:p>
            <a:pPr>
              <a:buFontTx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Пусть О, О1 и О2 – центры </a:t>
            </a:r>
          </a:p>
          <a:p>
            <a:pPr>
              <a:buFontTx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окружностей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S, S1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S2; X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точка</a:t>
            </a:r>
          </a:p>
          <a:p>
            <a:pPr>
              <a:buFontTx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пересечения прямых О1О2 и А1А2.</a:t>
            </a:r>
          </a:p>
          <a:p>
            <a:pPr>
              <a:buFontTx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Применяя теорему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к </a:t>
            </a:r>
          </a:p>
          <a:p>
            <a:pPr>
              <a:buFontTx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треугольнику ОО1О2 и точкам А1, </a:t>
            </a:r>
          </a:p>
          <a:p>
            <a:pPr>
              <a:buFontTx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А2 и Х, получаем:</a:t>
            </a:r>
          </a:p>
          <a:p>
            <a:pPr>
              <a:buFontTx/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 значит, О1Х : О2Х 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R1 : R2,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где</a:t>
            </a:r>
          </a:p>
          <a:p>
            <a:pPr>
              <a:buFontTx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R1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R2 –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радиусы окружностей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S1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S2.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Следовательно, Х – точка</a:t>
            </a:r>
          </a:p>
          <a:p>
            <a:pPr>
              <a:buFontTx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пересечения общих внешних или внутренних</a:t>
            </a:r>
          </a:p>
          <a:p>
            <a:pPr>
              <a:buFontTx/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касательных к окружностям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S1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S2.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14414" y="3714752"/>
          <a:ext cx="2663825" cy="666750"/>
        </p:xfrm>
        <a:graphic>
          <a:graphicData uri="http://schemas.openxmlformats.org/presentationml/2006/ole">
            <p:oleObj spid="_x0000_s1026" name="Формула" r:id="rId3" imgW="1574800" imgH="393700" progId="Equation.3">
              <p:embed/>
            </p:oleObj>
          </a:graphicData>
        </a:graphic>
      </p:graphicFrame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5364163" y="2205038"/>
            <a:ext cx="3600450" cy="1295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 flipH="1" flipV="1">
            <a:off x="5148263" y="2852738"/>
            <a:ext cx="3744912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 dirty="0"/>
          </a:p>
        </p:txBody>
      </p:sp>
      <p:sp>
        <p:nvSpPr>
          <p:cNvPr id="7" name="Line 13"/>
          <p:cNvSpPr>
            <a:spLocks noChangeShapeType="1"/>
          </p:cNvSpPr>
          <p:nvPr/>
        </p:nvSpPr>
        <p:spPr bwMode="auto">
          <a:xfrm flipV="1">
            <a:off x="5364163" y="3500438"/>
            <a:ext cx="36004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5429256" y="2500306"/>
            <a:ext cx="1081088" cy="1008063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" name="Oval 11"/>
          <p:cNvSpPr>
            <a:spLocks noChangeArrowheads="1"/>
          </p:cNvSpPr>
          <p:nvPr/>
        </p:nvSpPr>
        <p:spPr bwMode="auto">
          <a:xfrm>
            <a:off x="6516688" y="2781300"/>
            <a:ext cx="792162" cy="792163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795963" y="3429000"/>
            <a:ext cx="1223962" cy="1223963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Line 30"/>
          <p:cNvSpPr>
            <a:spLocks noChangeShapeType="1"/>
          </p:cNvSpPr>
          <p:nvPr/>
        </p:nvSpPr>
        <p:spPr bwMode="auto">
          <a:xfrm>
            <a:off x="6000760" y="3000372"/>
            <a:ext cx="431800" cy="1081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" name="Line 31"/>
          <p:cNvSpPr>
            <a:spLocks noChangeShapeType="1"/>
          </p:cNvSpPr>
          <p:nvPr/>
        </p:nvSpPr>
        <p:spPr bwMode="auto">
          <a:xfrm flipH="1">
            <a:off x="6372225" y="3141663"/>
            <a:ext cx="576263" cy="9350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" name="Oval 18"/>
          <p:cNvSpPr>
            <a:spLocks noChangeArrowheads="1"/>
          </p:cNvSpPr>
          <p:nvPr/>
        </p:nvSpPr>
        <p:spPr bwMode="auto">
          <a:xfrm>
            <a:off x="6659563" y="3429000"/>
            <a:ext cx="127015" cy="142876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Oval 18"/>
          <p:cNvSpPr>
            <a:spLocks noChangeArrowheads="1"/>
          </p:cNvSpPr>
          <p:nvPr/>
        </p:nvSpPr>
        <p:spPr bwMode="auto">
          <a:xfrm>
            <a:off x="6357950" y="3929066"/>
            <a:ext cx="127015" cy="142876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5929322" y="2928934"/>
            <a:ext cx="127015" cy="142876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Oval 18"/>
          <p:cNvSpPr>
            <a:spLocks noChangeArrowheads="1"/>
          </p:cNvSpPr>
          <p:nvPr/>
        </p:nvSpPr>
        <p:spPr bwMode="auto">
          <a:xfrm>
            <a:off x="6858016" y="3071810"/>
            <a:ext cx="127015" cy="142876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Oval 18"/>
          <p:cNvSpPr>
            <a:spLocks noChangeArrowheads="1"/>
          </p:cNvSpPr>
          <p:nvPr/>
        </p:nvSpPr>
        <p:spPr bwMode="auto">
          <a:xfrm>
            <a:off x="6143636" y="3357562"/>
            <a:ext cx="127015" cy="142876"/>
          </a:xfrm>
          <a:prstGeom prst="ellipse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8643902" y="3000372"/>
            <a:ext cx="500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6286512" y="4643446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5643570" y="314324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A1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6786578" y="3214686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A2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5786446" y="257174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O1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6786578" y="278605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O2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5072066" y="235743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S1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6786578" y="235743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S2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6286512" y="4071942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150059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 6</a:t>
            </a:r>
            <a:r>
              <a:rPr lang="ru-RU" dirty="0" smtClean="0"/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стороне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PQ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треугольника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PQR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взята точка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на стороне 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точка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причем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NQ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LR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Точка пересечения отрезков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NR делит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отношении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т :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, считая от точки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Найдите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889" name="Object 1"/>
          <p:cNvGraphicFramePr>
            <a:graphicFrameLocks noChangeAspect="1"/>
          </p:cNvGraphicFramePr>
          <p:nvPr/>
        </p:nvGraphicFramePr>
        <p:xfrm>
          <a:off x="7286644" y="1571612"/>
          <a:ext cx="333375" cy="390525"/>
        </p:xfrm>
        <a:graphic>
          <a:graphicData uri="http://schemas.openxmlformats.org/presentationml/2006/ole">
            <p:oleObj spid="_x0000_s37889" name="Формула" r:id="rId3" imgW="330057" imgH="393529" progId="Equation.3">
              <p:embed/>
            </p:oleObj>
          </a:graphicData>
        </a:graphic>
      </p:graphicFrame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000100" y="2500306"/>
          <a:ext cx="5929354" cy="3145678"/>
        </p:xfrm>
        <a:graphic>
          <a:graphicData uri="http://schemas.openxmlformats.org/presentationml/2006/ole">
            <p:oleObj spid="_x0000_s37891" r:id="rId4" imgW="5271247" imgH="301982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 условию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NQ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LR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а,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QF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km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LF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kn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Прямая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пересекает две стороны треугольника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PQL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продолжение третьей. По теореме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4214810" y="428604"/>
          <a:ext cx="857256" cy="540731"/>
        </p:xfrm>
        <a:graphic>
          <a:graphicData uri="http://schemas.openxmlformats.org/presentationml/2006/ole">
            <p:oleObj spid="_x0000_s38916" name="Формула" r:id="rId3" imgW="622030" imgH="393529" progId="Equation.3">
              <p:embed/>
            </p:oleObj>
          </a:graphicData>
        </a:graphic>
      </p:graphicFrame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1571604" y="1643050"/>
          <a:ext cx="1714504" cy="642939"/>
        </p:xfrm>
        <a:graphic>
          <a:graphicData uri="http://schemas.openxmlformats.org/presentationml/2006/ole">
            <p:oleObj spid="_x0000_s38918" name="Формула" r:id="rId4" imgW="1143000" imgH="431800" progId="Equation.3">
              <p:embed/>
            </p:oleObj>
          </a:graphicData>
        </a:graphic>
      </p:graphicFrame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1571604" y="2357430"/>
          <a:ext cx="1711252" cy="604839"/>
        </p:xfrm>
        <a:graphic>
          <a:graphicData uri="http://schemas.openxmlformats.org/presentationml/2006/ole">
            <p:oleObj spid="_x0000_s38920" name="Формула" r:id="rId5" imgW="1104900" imgH="393700" progId="Equation.3">
              <p:embed/>
            </p:oleObj>
          </a:graphicData>
        </a:graphic>
      </p:graphicFrame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8922" name="Object 10"/>
          <p:cNvGraphicFramePr>
            <a:graphicFrameLocks noChangeAspect="1"/>
          </p:cNvGraphicFramePr>
          <p:nvPr/>
        </p:nvGraphicFramePr>
        <p:xfrm>
          <a:off x="1714480" y="3071810"/>
          <a:ext cx="988395" cy="604839"/>
        </p:xfrm>
        <a:graphic>
          <a:graphicData uri="http://schemas.openxmlformats.org/presentationml/2006/ole">
            <p:oleObj spid="_x0000_s38922" name="Формула" r:id="rId6" imgW="634725" imgH="393529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85786" y="3857628"/>
            <a:ext cx="60722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0786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 7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треугольнике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АВС,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описанном около окружности, АВ = 8, ВС = 5, АС =4. А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С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точки касания, принадлежащие соответственно сторонам ВС и ВА. Р — точка пересечения отрезков АА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СС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Точка Р лежит на биссектрисе ВВ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Найдите АР: РА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1500165" y="2571744"/>
          <a:ext cx="5455451" cy="3009904"/>
        </p:xfrm>
        <a:graphic>
          <a:graphicData uri="http://schemas.openxmlformats.org/presentationml/2006/ole">
            <p:oleObj spid="_x0000_s41986" r:id="rId3" imgW="5577338" imgH="296292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Точка касания окружности со стороной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совпадает с В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так как треугольник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АВС 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разносторонний. Пусть 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С1В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тогда, используя свойство касательных, проведенных к окружности из од­ной точки, введем обозначения (см. рисунок)</a:t>
            </a:r>
          </a:p>
          <a:p>
            <a:pPr algn="ctr">
              <a:buNone/>
            </a:pPr>
            <a:r>
              <a:rPr lang="ru-RU" sz="2000" dirty="0" smtClean="0"/>
              <a:t>      </a:t>
            </a:r>
            <a:r>
              <a:rPr lang="en-US" sz="2000" dirty="0" smtClean="0"/>
              <a:t>8- x + 5 – x = 4, x</a:t>
            </a:r>
            <a:r>
              <a:rPr lang="ru-RU" sz="2000" dirty="0" smtClean="0"/>
              <a:t>     </a:t>
            </a:r>
          </a:p>
          <a:p>
            <a:pPr>
              <a:buNone/>
            </a:pPr>
            <a:r>
              <a:rPr lang="ru-RU" sz="2000" dirty="0" smtClean="0"/>
              <a:t>Значит,    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6072198" y="2643182"/>
          <a:ext cx="428628" cy="605991"/>
        </p:xfrm>
        <a:graphic>
          <a:graphicData uri="http://schemas.openxmlformats.org/presentationml/2006/ole">
            <p:oleObj spid="_x0000_s43012" name="Формула" r:id="rId3" imgW="279279" imgH="393529" progId="Equation.3">
              <p:embed/>
            </p:oleObj>
          </a:graphicData>
        </a:graphic>
      </p:graphicFrame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1714479" y="3000372"/>
          <a:ext cx="1534227" cy="604839"/>
        </p:xfrm>
        <a:graphic>
          <a:graphicData uri="http://schemas.openxmlformats.org/presentationml/2006/ole">
            <p:oleObj spid="_x0000_s43014" name="Формула" r:id="rId4" imgW="990170" imgH="393529" progId="Equation.3">
              <p:embed/>
            </p:oleObj>
          </a:graphicData>
        </a:graphic>
      </p:graphicFrame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16" name="Object 8"/>
          <p:cNvGraphicFramePr>
            <a:graphicFrameLocks noChangeAspect="1"/>
          </p:cNvGraphicFramePr>
          <p:nvPr/>
        </p:nvGraphicFramePr>
        <p:xfrm>
          <a:off x="3500430" y="3000372"/>
          <a:ext cx="1637490" cy="604839"/>
        </p:xfrm>
        <a:graphic>
          <a:graphicData uri="http://schemas.openxmlformats.org/presentationml/2006/ole">
            <p:oleObj spid="_x0000_s43016" name="Формула" r:id="rId5" imgW="1054100" imgH="393700" progId="Equation.3">
              <p:embed/>
            </p:oleObj>
          </a:graphicData>
        </a:graphic>
      </p:graphicFrame>
      <p:sp>
        <p:nvSpPr>
          <p:cNvPr id="4301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18" name="Object 10"/>
          <p:cNvGraphicFramePr>
            <a:graphicFrameLocks noChangeAspect="1"/>
          </p:cNvGraphicFramePr>
          <p:nvPr/>
        </p:nvGraphicFramePr>
        <p:xfrm>
          <a:off x="2714612" y="3643314"/>
          <a:ext cx="1637491" cy="604839"/>
        </p:xfrm>
        <a:graphic>
          <a:graphicData uri="http://schemas.openxmlformats.org/presentationml/2006/ole">
            <p:oleObj spid="_x0000_s43018" name="Формула" r:id="rId6" imgW="1054100" imgH="39370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42910" y="4143380"/>
            <a:ext cx="7858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треугольнике АВА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прямая С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пересекает две его стороны и продолжение третьей стороны. По теореме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3020" name="Object 12"/>
          <p:cNvGraphicFramePr>
            <a:graphicFrameLocks noChangeAspect="1"/>
          </p:cNvGraphicFramePr>
          <p:nvPr/>
        </p:nvGraphicFramePr>
        <p:xfrm>
          <a:off x="3214678" y="4714884"/>
          <a:ext cx="2143140" cy="1045434"/>
        </p:xfrm>
        <a:graphic>
          <a:graphicData uri="http://schemas.openxmlformats.org/presentationml/2006/ole">
            <p:oleObj spid="_x0000_s43020" name="Формула" r:id="rId7" imgW="1562100" imgH="76200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71472" y="5715016"/>
            <a:ext cx="5929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70 : 9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idx="1"/>
          </p:nvPr>
        </p:nvSpPr>
        <p:spPr>
          <a:xfrm>
            <a:off x="357158" y="100010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 8.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треугольник АВС, описанном около окружности, АВ = 8,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ВС =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12, АС = 9, А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С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точки касания, лежащие соответственно на сторонах ВС и АВ.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точка пересечения отрезков АА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ВВ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лежит на высоте ВВ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Найдите отношение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BQ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QB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4033" name="Object 1"/>
          <p:cNvGraphicFramePr>
            <a:graphicFrameLocks noChangeAspect="1"/>
          </p:cNvGraphicFramePr>
          <p:nvPr/>
        </p:nvGraphicFramePr>
        <p:xfrm>
          <a:off x="1071538" y="2786058"/>
          <a:ext cx="5777423" cy="2814642"/>
        </p:xfrm>
        <a:graphic>
          <a:graphicData uri="http://schemas.openxmlformats.org/presentationml/2006/ole">
            <p:oleObj spid="_x0000_s44033" r:id="rId3" imgW="6556140" imgH="3174797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0007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Треугольник АВС — разносторонний, значит, точка В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не совпадает с точкой касания.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1) Пусть С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=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тогда, используя свойство касательных, проведенных к окружности из одной точки, введем обозначения (см. рисунок):</a:t>
            </a:r>
          </a:p>
          <a:p>
            <a:pPr>
              <a:buNone/>
            </a:pPr>
            <a:r>
              <a:rPr lang="ru-RU" sz="2000" dirty="0" smtClean="0"/>
              <a:t>   (13 – </a:t>
            </a:r>
            <a:r>
              <a:rPr lang="ru-RU" sz="2000" i="1" dirty="0" err="1" smtClean="0"/>
              <a:t>х</a:t>
            </a:r>
            <a:r>
              <a:rPr lang="ru-RU" sz="2000" i="1" dirty="0" smtClean="0"/>
              <a:t>) +</a:t>
            </a:r>
            <a:r>
              <a:rPr lang="ru-RU" sz="2000" dirty="0" smtClean="0"/>
              <a:t> (12 – </a:t>
            </a:r>
            <a:r>
              <a:rPr lang="ru-RU" sz="2000" i="1" dirty="0" err="1" smtClean="0"/>
              <a:t>х</a:t>
            </a:r>
            <a:r>
              <a:rPr lang="ru-RU" sz="2000" i="1" dirty="0" smtClean="0"/>
              <a:t>)</a:t>
            </a:r>
            <a:r>
              <a:rPr lang="ru-RU" sz="2000" dirty="0" smtClean="0"/>
              <a:t> = 9, </a:t>
            </a:r>
            <a:r>
              <a:rPr lang="ru-RU" sz="2000" i="1" dirty="0" err="1" smtClean="0"/>
              <a:t>х</a:t>
            </a:r>
            <a:r>
              <a:rPr lang="ru-RU" sz="2000" dirty="0" smtClean="0"/>
              <a:t> = 8.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Значит, С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= 8, АС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= 5.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2) По формуле Герона: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=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= 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Из треугольника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ABB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(прямоугольного) по теореме Пифагора :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4) В треугольнике </a:t>
            </a:r>
            <a:r>
              <a:rPr lang="en-US" sz="2000" dirty="0" smtClean="0"/>
              <a:t>ABB</a:t>
            </a:r>
            <a:r>
              <a:rPr lang="ru-RU" sz="2000" baseline="-25000" dirty="0" smtClean="0"/>
              <a:t>1</a:t>
            </a:r>
            <a:r>
              <a:rPr lang="ru-RU" sz="2000" dirty="0" smtClean="0"/>
              <a:t> прямая </a:t>
            </a:r>
            <a:r>
              <a:rPr lang="en-US" sz="2000" dirty="0" smtClean="0"/>
              <a:t>CC</a:t>
            </a:r>
            <a:r>
              <a:rPr lang="ru-RU" sz="2000" baseline="-25000" dirty="0" smtClean="0"/>
              <a:t>1</a:t>
            </a:r>
            <a:r>
              <a:rPr lang="ru-RU" sz="2000" dirty="0" smtClean="0"/>
              <a:t> пересекает две его стороны и продолжение третьей. По теореме </a:t>
            </a:r>
            <a:r>
              <a:rPr lang="ru-RU" sz="2000" dirty="0" err="1" smtClean="0"/>
              <a:t>Менелая</a:t>
            </a:r>
            <a:r>
              <a:rPr lang="ru-RU" sz="2000" dirty="0" smtClean="0"/>
              <a:t>: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81" name="Object 1"/>
          <p:cNvGraphicFramePr>
            <a:graphicFrameLocks noChangeAspect="1"/>
          </p:cNvGraphicFramePr>
          <p:nvPr/>
        </p:nvGraphicFramePr>
        <p:xfrm>
          <a:off x="3286116" y="2643182"/>
          <a:ext cx="597820" cy="252413"/>
        </p:xfrm>
        <a:graphic>
          <a:graphicData uri="http://schemas.openxmlformats.org/presentationml/2006/ole">
            <p:oleObj spid="_x0000_s46081" name="Формула" r:id="rId3" imgW="431425" imgH="177646" progId="Equation.3">
              <p:embed/>
            </p:oleObj>
          </a:graphicData>
        </a:graphic>
      </p:graphicFrame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4071934" y="2571744"/>
          <a:ext cx="3030542" cy="328613"/>
        </p:xfrm>
        <a:graphic>
          <a:graphicData uri="http://schemas.openxmlformats.org/presentationml/2006/ole">
            <p:oleObj spid="_x0000_s46083" name="Формула" r:id="rId4" imgW="2374900" imgH="254000" progId="Equation.3">
              <p:embed/>
            </p:oleObj>
          </a:graphicData>
        </a:graphic>
      </p:graphicFrame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85" name="Object 5"/>
          <p:cNvGraphicFramePr>
            <a:graphicFrameLocks noChangeAspect="1"/>
          </p:cNvGraphicFramePr>
          <p:nvPr/>
        </p:nvGraphicFramePr>
        <p:xfrm>
          <a:off x="3286116" y="2928934"/>
          <a:ext cx="642942" cy="271464"/>
        </p:xfrm>
        <a:graphic>
          <a:graphicData uri="http://schemas.openxmlformats.org/presentationml/2006/ole">
            <p:oleObj spid="_x0000_s46085" name="Формула" r:id="rId5" imgW="431425" imgH="177646" progId="Equation.3">
              <p:embed/>
            </p:oleObj>
          </a:graphicData>
        </a:graphic>
      </p:graphicFrame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87" name="Object 7"/>
          <p:cNvGraphicFramePr>
            <a:graphicFrameLocks noChangeAspect="1"/>
          </p:cNvGraphicFramePr>
          <p:nvPr/>
        </p:nvGraphicFramePr>
        <p:xfrm>
          <a:off x="4143372" y="2857496"/>
          <a:ext cx="936704" cy="533401"/>
        </p:xfrm>
        <a:graphic>
          <a:graphicData uri="http://schemas.openxmlformats.org/presentationml/2006/ole">
            <p:oleObj spid="_x0000_s46087" name="Формула" r:id="rId6" imgW="685800" imgH="393700" progId="Equation.3">
              <p:embed/>
            </p:oleObj>
          </a:graphicData>
        </a:graphic>
      </p:graphicFrame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89" name="Object 9"/>
          <p:cNvGraphicFramePr>
            <a:graphicFrameLocks noChangeAspect="1"/>
          </p:cNvGraphicFramePr>
          <p:nvPr/>
        </p:nvGraphicFramePr>
        <p:xfrm>
          <a:off x="3143240" y="3357562"/>
          <a:ext cx="1121165" cy="604839"/>
        </p:xfrm>
        <a:graphic>
          <a:graphicData uri="http://schemas.openxmlformats.org/presentationml/2006/ole">
            <p:oleObj spid="_x0000_s46089" name="Формула" r:id="rId7" imgW="723586" imgH="393529" progId="Equation.3">
              <p:embed/>
            </p:oleObj>
          </a:graphicData>
        </a:graphic>
      </p:graphicFrame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91" name="Object 11"/>
          <p:cNvGraphicFramePr>
            <a:graphicFrameLocks noChangeAspect="1"/>
          </p:cNvGraphicFramePr>
          <p:nvPr/>
        </p:nvGraphicFramePr>
        <p:xfrm>
          <a:off x="3143240" y="3929066"/>
          <a:ext cx="1155702" cy="571501"/>
        </p:xfrm>
        <a:graphic>
          <a:graphicData uri="http://schemas.openxmlformats.org/presentationml/2006/ole">
            <p:oleObj spid="_x0000_s46091" name="Формула" r:id="rId8" imgW="863225" imgH="431613" progId="Equation.3">
              <p:embed/>
            </p:oleObj>
          </a:graphicData>
        </a:graphic>
      </p:graphicFrame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93" name="Object 13"/>
          <p:cNvGraphicFramePr>
            <a:graphicFrameLocks noChangeAspect="1"/>
          </p:cNvGraphicFramePr>
          <p:nvPr/>
        </p:nvGraphicFramePr>
        <p:xfrm>
          <a:off x="3143240" y="4786322"/>
          <a:ext cx="2311944" cy="590551"/>
        </p:xfrm>
        <a:graphic>
          <a:graphicData uri="http://schemas.openxmlformats.org/presentationml/2006/ole">
            <p:oleObj spid="_x0000_s46093" name="Формула" r:id="rId9" imgW="1752600" imgH="444500" progId="Equation.3">
              <p:embed/>
            </p:oleObj>
          </a:graphicData>
        </a:graphic>
      </p:graphicFrame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95" name="Object 15"/>
          <p:cNvGraphicFramePr>
            <a:graphicFrameLocks noChangeAspect="1"/>
          </p:cNvGraphicFramePr>
          <p:nvPr/>
        </p:nvGraphicFramePr>
        <p:xfrm>
          <a:off x="3428992" y="6143644"/>
          <a:ext cx="1638303" cy="571501"/>
        </p:xfrm>
        <a:graphic>
          <a:graphicData uri="http://schemas.openxmlformats.org/presentationml/2006/ole">
            <p:oleObj spid="_x0000_s46095" name="Формула" r:id="rId10" imgW="1231366" imgH="431613" progId="Equation.3">
              <p:embed/>
            </p:oleObj>
          </a:graphicData>
        </a:graphic>
      </p:graphicFrame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6097" name="Object 17"/>
          <p:cNvGraphicFramePr>
            <a:graphicFrameLocks noChangeAspect="1"/>
          </p:cNvGraphicFramePr>
          <p:nvPr/>
        </p:nvGraphicFramePr>
        <p:xfrm>
          <a:off x="5500694" y="5929330"/>
          <a:ext cx="1500198" cy="767818"/>
        </p:xfrm>
        <a:graphic>
          <a:graphicData uri="http://schemas.openxmlformats.org/presentationml/2006/ole">
            <p:oleObj spid="_x0000_s46097" name="Формула" r:id="rId11" imgW="1206500" imgH="6223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58" y="1142984"/>
            <a:ext cx="8286808" cy="4572032"/>
          </a:xfrm>
        </p:spPr>
        <p:txBody>
          <a:bodyPr>
            <a:normAutofit/>
          </a:bodyPr>
          <a:lstStyle/>
          <a:p>
            <a:pPr indent="360000"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>
              <a:lnSpc>
                <a:spcPct val="80000"/>
              </a:lnSpc>
              <a:buFont typeface="Wingdings" pitchFamily="2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indent="360000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 курсе  геометрии    7-х –9-х  классов  были  рассмотрены  важные и интересные  свойства  геометрических  фигур  на  плоскости. Но  многие  удивительные  соотношения  и  изящные  геометрические  факты  не  вошли  в  основной  курс. </a:t>
            </a:r>
          </a:p>
          <a:p>
            <a:pPr indent="360000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школьного курса нам известны теоремы о замечательных точках в треугольнике: три биссектрисы (медианы, высоты) пересекаются в одной точке. Эти свойства являются следствиями теоремы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40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162 : 35.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7105" name="Object 1"/>
          <p:cNvGraphicFramePr>
            <a:graphicFrameLocks noChangeAspect="1"/>
          </p:cNvGraphicFramePr>
          <p:nvPr/>
        </p:nvGraphicFramePr>
        <p:xfrm>
          <a:off x="928662" y="1571612"/>
          <a:ext cx="2079631" cy="714377"/>
        </p:xfrm>
        <a:graphic>
          <a:graphicData uri="http://schemas.openxmlformats.org/presentationml/2006/ole">
            <p:oleObj spid="_x0000_s47105" name="Формула" r:id="rId4" imgW="1244600" imgH="431800" progId="Equation.3">
              <p:embed/>
            </p:oleObj>
          </a:graphicData>
        </a:graphic>
      </p:graphicFrame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7107" name="Object 3"/>
          <p:cNvGraphicFramePr>
            <a:graphicFrameLocks noChangeAspect="1"/>
          </p:cNvGraphicFramePr>
          <p:nvPr/>
        </p:nvGraphicFramePr>
        <p:xfrm>
          <a:off x="928662" y="2285992"/>
          <a:ext cx="1214446" cy="709742"/>
        </p:xfrm>
        <a:graphic>
          <a:graphicData uri="http://schemas.openxmlformats.org/presentationml/2006/ole">
            <p:oleObj spid="_x0000_s47107" name="Формула" r:id="rId5" imgW="736600" imgH="431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285860"/>
            <a:ext cx="8501122" cy="1928826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Задача 9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Точки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расположены на стороне ВС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треугольника АВС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так, что 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BP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PQ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QC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1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Точка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делит сторону АС этого треугольника таким образом, что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AR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RC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Чему равно отношение площади четырехугольника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PQST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площади треугольника АВС, где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точки пересечения прямой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прямыми А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А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соответственно.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72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143240" y="3214686"/>
            <a:ext cx="3725538" cy="3154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1214423"/>
            <a:ext cx="8286808" cy="2000264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Решение.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Обозначим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BP = 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AR = y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тогда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PQ = 2x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QC = 3x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RC = 2y.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Вычислим, какую часть площадь четырехугольника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PQST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составляет от площади треугольника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APQ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значит, и от площади треугольника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Для этого нам понадобятся отношения, в которых точки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делят прямые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AQ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AP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соответственно. Применим к треугольнику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ACQ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секущей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теорему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3233040"/>
            <a:ext cx="4786346" cy="62934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14348" y="4000504"/>
            <a:ext cx="7715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Аналогично, применив теорему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 треугольнику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ACP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секущей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получим: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857760"/>
            <a:ext cx="4857784" cy="600963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5429264"/>
            <a:ext cx="6572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Далее: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14480" y="5565146"/>
            <a:ext cx="4286280" cy="592783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115328" cy="18762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другой стороны, применив лемму о площадях к треугольникам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APQ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получим, что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2428868"/>
            <a:ext cx="7074529" cy="585789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472" y="3143248"/>
            <a:ext cx="77867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Ответ:    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3143248"/>
            <a:ext cx="247651" cy="557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57158" y="1285860"/>
            <a:ext cx="8501122" cy="157163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Задача 10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В треугольнике АВС длина высоты 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равна 6, длина медианы 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равна 5, расстояние от точки пересечения 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 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 стороны АС равно 1. Найти длину стороны АВ.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72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57356" y="2928934"/>
            <a:ext cx="3643338" cy="30586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285728"/>
            <a:ext cx="8186766" cy="15904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Пусть точка О – точка пересечения прямых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Расстояние от точки О до середины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(равное по условию единице) есть длина отрезка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OD.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Итак,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OD = 1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OB = 5.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Применим к треугольнику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ABD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секущей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OE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теорему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1643050"/>
            <a:ext cx="4643450" cy="557214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2285992"/>
            <a:ext cx="7358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Применив теперь теорему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 треугольнику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ACE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секущей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получим, что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071810"/>
            <a:ext cx="3786214" cy="625247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8662" y="3714752"/>
            <a:ext cx="74295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откуда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OE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 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и с учетом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OE + CO = CE = 5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получаем,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 =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К прямоугольному треугольнику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COD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применим теорему Пифагора: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4000504"/>
            <a:ext cx="161925" cy="485776"/>
          </a:xfrm>
          <a:prstGeom prst="rect">
            <a:avLst/>
          </a:prstGeom>
          <a:noFill/>
        </p:spPr>
      </p:pic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0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4429132"/>
            <a:ext cx="3214710" cy="742895"/>
          </a:xfrm>
          <a:prstGeom prst="rect">
            <a:avLst/>
          </a:prstGeom>
          <a:noFill/>
        </p:spPr>
      </p:pic>
      <p:sp>
        <p:nvSpPr>
          <p:cNvPr id="20492" name="Rectangle 12"/>
          <p:cNvSpPr>
            <a:spLocks noChangeArrowheads="1"/>
          </p:cNvSpPr>
          <p:nvPr/>
        </p:nvSpPr>
        <p:spPr bwMode="auto">
          <a:xfrm>
            <a:off x="0" y="981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8662" y="5072074"/>
            <a:ext cx="7429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Значит,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 = 4CD =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Наконец, рассмотрим прямоугольный треугольник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ABD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нем также воспользуемся теоремой Пифагора: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5072074"/>
            <a:ext cx="243418" cy="410769"/>
          </a:xfrm>
          <a:prstGeom prst="rect">
            <a:avLst/>
          </a:prstGeom>
          <a:noFill/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5643578"/>
            <a:ext cx="3932534" cy="738189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714744" y="635795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Ответ:         . </a:t>
            </a:r>
          </a:p>
          <a:p>
            <a:endParaRPr lang="ru-RU" dirty="0"/>
          </a:p>
        </p:txBody>
      </p:sp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6313710"/>
            <a:ext cx="571504" cy="544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66928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треугольнике  АВС отрезки АД и ВМ, проведенные из вершин А и В соответственно к сторонам ВС и ФС, пересекаясь в точке Р, делятся в отношении АР:РД =3:2 и ВР:РМ=4:5. В каком отношении точки Д и М делят стороны треугольника, считая от С?</a:t>
            </a:r>
          </a:p>
          <a:p>
            <a:pPr marL="566928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треугольнике АВС точка Д делит сторону ВС в отношении ВД:ДС=3:4. Точка М делит сторону АС в отношении АМ:МС=2:5. Отрезки АД и ВМ пересекаются в точке К. Найдите площадь треугольника АКМ, если площадь треугольника ВКД равна 45.</a:t>
            </a:r>
          </a:p>
          <a:p>
            <a:pPr marL="566928" indent="-45720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треугольнике АВС точка К делит сторону АВ в отношении АК:КВ=1:2, а точка Р делит сторону ВС в отношении СР:РВ=2:1. Прямые АР и СК пересекаются в точке М. Найдите площадь треугольника АВС, если площадь треугольника ВМС равна 4.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Дополнительные задачи</a:t>
            </a:r>
            <a:endParaRPr lang="ru-RU" sz="4000" dirty="0">
              <a:solidFill>
                <a:schemeClr val="bg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715040"/>
          </a:xfrm>
        </p:spPr>
        <p:txBody>
          <a:bodyPr>
            <a:noAutofit/>
          </a:bodyPr>
          <a:lstStyle/>
          <a:p>
            <a:pPr marL="624078" indent="-51435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Прямая КР делит сторону АВ треугольника АВС в отношении АК:КВ=2:1, а сторону ВС -  в отношении ВР:РС=3:1. Медиана ВВ1 пересекает прямую КР в точке М. При этом площадь четырехугольника В1МРС равна 17. Найдите площадь треугольника АВС.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треугольнике АВС на основании АС взяты точки Р и Т, так что АР &lt; АТ. Прямые ВР и ВТ делят медиану АМ на три равные части. Найдите АС, если РТ=3.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треугольнике АВС площади 18 проведены отрезки ВМ и АК, причем точки М и К делят соответственно стороны АС и ВС в отношении АМ:МС=3:4 и ВК:КС=2:7. Найдите площадь четырехугольника СМРК, где Р – точка пересечения отрезков ВМ и АК.</a:t>
            </a:r>
          </a:p>
          <a:p>
            <a:pPr marL="624078" indent="-514350" algn="just">
              <a:buFont typeface="+mj-lt"/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сторонах треугольника АВС взяты точки М, К и Р такие, что АМ:МВ=ВК:КС=СР:РА=2:1. Отрезки СМ и ВР пересекаются в точке А1, АК и СМ -  в точке В1, АК и ВР – в точке С1. Найдите площадь треугольника АВС, если площадь треугольника А1В1С1 равна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42910" y="1481328"/>
            <a:ext cx="8043890" cy="4525963"/>
          </a:xfrm>
        </p:spPr>
        <p:txBody>
          <a:bodyPr>
            <a:normAutofit fontScale="85000" lnSpcReduction="20000"/>
          </a:bodyPr>
          <a:lstStyle/>
          <a:p>
            <a:pPr marL="360000" indent="36000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Теорема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проста в понимании. Но трудности, связанные с освоением этих теорем, оправданы их применением при решении задач.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Решение задач с помощью теоремы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более рационально, чем их решение другими способами, например векторным, которое требует дополнительных действий.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Я считаю, что такие теоремы должны быть включены в основной курс геометрии 7-х-9-х классов, так как решение задач с помощью этих теорем развивает мышление и логику учеников.</a:t>
            </a:r>
          </a:p>
          <a:p>
            <a:pPr marL="360000" indent="36000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Теорема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помогает  быстро  и  оригинально  решить  задачи  повышенной  сложности, в том  числе  и  задачи  уровня С  единого  государственного  экзамена.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4000" b="0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 smtClean="0"/>
              <a:t>1.Энциклопедия для детей. Том 11. Математика. М.: </a:t>
            </a:r>
            <a:r>
              <a:rPr lang="ru-RU" sz="2800" dirty="0" err="1" smtClean="0"/>
              <a:t>Аванта</a:t>
            </a:r>
            <a:r>
              <a:rPr lang="ru-RU" sz="2800" dirty="0" smtClean="0"/>
              <a:t> +, 2002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2. В.В. Прасолов. Задачи  по  планиметрии. Часть </a:t>
            </a:r>
            <a:r>
              <a:rPr lang="en-US" sz="2800" dirty="0" smtClean="0"/>
              <a:t>I</a:t>
            </a:r>
            <a:r>
              <a:rPr lang="ru-RU" sz="2800" dirty="0" smtClean="0"/>
              <a:t>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3. </a:t>
            </a:r>
            <a:r>
              <a:rPr lang="ru-RU" sz="2800" dirty="0" err="1" smtClean="0"/>
              <a:t>Володурин</a:t>
            </a:r>
            <a:r>
              <a:rPr lang="ru-RU" sz="2800" dirty="0" smtClean="0"/>
              <a:t> В.С. и др. Пособие по элементарной геометрии. Учебное пособие для студентов физико-математи­ческих специальностей педвузов. — Оренбург, 1991.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4. </a:t>
            </a:r>
            <a:r>
              <a:rPr lang="ru-RU" sz="2800" dirty="0" err="1" smtClean="0"/>
              <a:t>Шарыгин</a:t>
            </a:r>
            <a:r>
              <a:rPr lang="ru-RU" sz="2800" dirty="0" smtClean="0"/>
              <a:t> И.Ф. Геометрия. Задачник.9—11 классы. — М.: Дрофа, 1996.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/>
              <a:t>5. Б .</a:t>
            </a:r>
            <a:r>
              <a:rPr lang="ru-RU" sz="2800" dirty="0" err="1" smtClean="0"/>
              <a:t>Орач</a:t>
            </a:r>
            <a:r>
              <a:rPr lang="ru-RU" sz="2800" dirty="0" smtClean="0"/>
              <a:t>  .Теорема  </a:t>
            </a:r>
            <a:r>
              <a:rPr lang="ru-RU" sz="2800" dirty="0" err="1" smtClean="0"/>
              <a:t>Менелая</a:t>
            </a:r>
            <a:r>
              <a:rPr lang="ru-RU" sz="2800" dirty="0" smtClean="0"/>
              <a:t>. Квант № 3, 1991.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Список</a:t>
            </a:r>
            <a:r>
              <a:rPr lang="ru-RU" sz="4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литературы</a:t>
            </a:r>
            <a:endParaRPr lang="ru-RU" sz="4000" b="0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72"/>
          </a:xfrm>
        </p:spPr>
        <p:txBody>
          <a:bodyPr>
            <a:normAutofit/>
          </a:bodyPr>
          <a:lstStyle/>
          <a:p>
            <a:r>
              <a:rPr lang="ru-RU" sz="4000" b="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Биография ученого</a:t>
            </a:r>
            <a:endParaRPr lang="ru-RU" sz="4000" b="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2"/>
          </p:nvPr>
        </p:nvSpPr>
        <p:spPr>
          <a:xfrm>
            <a:off x="142844" y="714356"/>
            <a:ext cx="5286412" cy="6143644"/>
          </a:xfrm>
        </p:spPr>
        <p:txBody>
          <a:bodyPr>
            <a:no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Менела́й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Александри́йский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 древнегреческий математик и астроном, создатель системы геометрии и тригонометрии на сфере – первой неевклидовой геометрии. Время его жизни и деятельности определяется приведёнными в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Алмагесте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Птолемея двумя астрономическими наблюдениями, которые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Менелай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произвёл в Риме в первом году царствования Траяна, то есть в 98 году н. э.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Его работы: главным сочинением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Меналая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является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Сферика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в трёх книгах, сочинения «О вычислении хорд» в 6 книгах, «Начала геометрии» в 3 книгах, «Книга о треугольнике», «Книга о заходах знаков зодиака», «Книга о подразделении составных тел», посвящённая определению удельных весов тел, книга по гидростатике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Содержимое 6" descr="index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483955" y="1142985"/>
            <a:ext cx="3090366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928934"/>
            <a:ext cx="785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Труд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Сферика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стал вершиной достижений греков в сферической геометрии.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Менелай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первым ввел в геометрический обиход и исследовал простейший сферический многоугольник – треугольник. Он перенес на сферу евклидову теорию плоских треугольников и в числе прочего получил условие, при котором три точки на сторонах сферического треугольника или их продолжениях лежат на одной прямой. Интересно, что соответствующая теорема для плоскости в то время была уже широко известна, однако в историю геометрии она вошла именно как теорема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Биография ученого</a:t>
            </a:r>
            <a:endParaRPr lang="ru-RU" sz="4000" b="0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8"/>
            <a:ext cx="8258204" cy="4733754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Самым замечательным считается обыкновенная теорема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Менелая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Александрийского, которая прежде называлась правилом шести количеств. Содержание ее состоит в следующем. Если все стороны треугольника пересечь прямой, то произведение их трех отрезков, из числа не имеющих общих концов, равно произведению таких же трех остальных отрезков.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Менелай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выражал свою теорему в виде пропорции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которой буквы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и, соответственно, буквы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обозначают не имеющие общих концов отрезки трех сторон треугольника. Словесным выражением этой пропорции было предложение: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находится к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таком же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сложном отношении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каком находятся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baseline="-25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Биография ученого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1329"/>
            <a:ext cx="8258204" cy="2662052"/>
          </a:xfrm>
        </p:spPr>
        <p:txBody>
          <a:bodyPr>
            <a:normAutofit/>
          </a:bodyPr>
          <a:lstStyle/>
          <a:p>
            <a:pPr indent="256032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Пусть на сторонах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BC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продолжении стороны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треугольника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взяты соответственно точки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A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Точки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лежат на одной прямой тогда и только тогда, когда выполняется равенство: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Теорема</a:t>
            </a:r>
            <a:r>
              <a:rPr lang="ru-RU" sz="4000" b="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Менелая</a:t>
            </a:r>
            <a:endParaRPr lang="ru-RU" sz="4000" b="0" dirty="0">
              <a:effectLst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2857496"/>
            <a:ext cx="2654308" cy="628652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Безымянный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714356"/>
            <a:ext cx="7658153" cy="4786346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481329"/>
            <a:ext cx="8715436" cy="3447869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624078" indent="-51435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Доказательство.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Предположим, что точки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принадлежат одной прямой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Через вершину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треугольника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проведем прямую, параллельную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обозначим через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точку её пересечения с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Из подобия треугольников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ADC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следует выполнимость равенства:</a:t>
            </a:r>
          </a:p>
          <a:p>
            <a:pPr marL="624078" indent="-51435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624078" indent="-51435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Аналогично, из подобия треугольников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BDC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следует выполнимость равенства:</a:t>
            </a:r>
          </a:p>
          <a:p>
            <a:pPr marL="624078" indent="-514350">
              <a:buNone/>
            </a:pPr>
            <a:endParaRPr lang="ru-RU" dirty="0" smtClean="0"/>
          </a:p>
          <a:p>
            <a:pPr marL="624078" indent="-51435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Теорема</a:t>
            </a:r>
            <a:r>
              <a:rPr lang="ru-RU" sz="4000" b="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Менелая</a:t>
            </a:r>
            <a:endParaRPr lang="ru-RU" b="0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2928934"/>
            <a:ext cx="1191819" cy="557214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4572008"/>
            <a:ext cx="1214446" cy="567793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4786322"/>
            <a:ext cx="8286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Перемножая эти равенства, получим равенство: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из которого следует требуемое равенство.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5500702"/>
            <a:ext cx="1785950" cy="514353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214282" y="57148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56032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Докажем обратное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Пусть на сторонах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BC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продолжении стороны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треугольника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ABC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взяты соответственно точки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А</a:t>
            </a:r>
            <a:r>
              <a:rPr lang="ru-RU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В</a:t>
            </a:r>
            <a:r>
              <a:rPr lang="ru-RU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для которых выполняется равенство                            .</a:t>
            </a:r>
          </a:p>
          <a:p>
            <a:pPr indent="256032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Предположим, что прямая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пересекает прямую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AB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некоторой точке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С`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 доказанному, выполняется равенство:</a:t>
            </a:r>
          </a:p>
          <a:p>
            <a:pPr indent="256032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256032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256032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Учитывая первое равенство, получаем равенство :                  , из которого следует совпадение точек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C`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и, значит, точки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B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i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принадлежат одной прямой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Теорема </a:t>
            </a:r>
            <a:r>
              <a:rPr lang="ru-RU" sz="4000" b="0" dirty="0" err="1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Менелая</a:t>
            </a:r>
            <a:endParaRPr lang="ru-RU" sz="4000" dirty="0">
              <a:effectLst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2143116"/>
            <a:ext cx="1643074" cy="389150"/>
          </a:xfrm>
          <a:prstGeom prst="rect">
            <a:avLst/>
          </a:prstGeom>
          <a:noFill/>
        </p:spPr>
      </p:pic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286124"/>
            <a:ext cx="2071702" cy="500546"/>
          </a:xfrm>
          <a:prstGeom prst="rect">
            <a:avLst/>
          </a:prstGeom>
          <a:noFill/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53958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3786190"/>
            <a:ext cx="857256" cy="428628"/>
          </a:xfrm>
          <a:prstGeom prst="rect">
            <a:avLst/>
          </a:prstGeom>
          <a:noFill/>
        </p:spPr>
      </p:pic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0" y="800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513</TotalTime>
  <Words>2540</Words>
  <Application>Microsoft Office PowerPoint</Application>
  <PresentationFormat>Экран (4:3)</PresentationFormat>
  <Paragraphs>202</Paragraphs>
  <Slides>40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2" baseType="lpstr">
      <vt:lpstr>Открытая</vt:lpstr>
      <vt:lpstr>Формула</vt:lpstr>
      <vt:lpstr>     Теорема  Менелая. </vt:lpstr>
      <vt:lpstr>Задачи:</vt:lpstr>
      <vt:lpstr>Введение</vt:lpstr>
      <vt:lpstr>Биография ученого</vt:lpstr>
      <vt:lpstr>Биография ученого</vt:lpstr>
      <vt:lpstr>Биография ученого</vt:lpstr>
      <vt:lpstr>Теорема Менелая</vt:lpstr>
      <vt:lpstr>Теорема Менелая</vt:lpstr>
      <vt:lpstr>Теорема Менелая</vt:lpstr>
      <vt:lpstr>Теорема Менелая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Задача 9. Точки P и Q расположены на стороне ВС треугольника АВС  так, что     BP : PQ : QC = 1 : 2 : 3. Точка R делит сторону АС этого треугольника таким образом, что AR : RC = 1 : 2. Чему равно отношение площади четырехугольника PQST к площади треугольника АВС, где S и T - точки пересечения прямой ВR с прямыми АQ и АP соответственно.</vt:lpstr>
      <vt:lpstr>Слайд 32</vt:lpstr>
      <vt:lpstr>Слайд 33</vt:lpstr>
      <vt:lpstr>Слайд 34</vt:lpstr>
      <vt:lpstr>Слайд 35</vt:lpstr>
      <vt:lpstr>Дополнительные задачи</vt:lpstr>
      <vt:lpstr>Слайд 37</vt:lpstr>
      <vt:lpstr>Заключение</vt:lpstr>
      <vt:lpstr>Список литературы</vt:lpstr>
      <vt:lpstr>Слайд 40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Теорема Чивы и Менелая.</dc:title>
  <dc:creator>User</dc:creator>
  <cp:lastModifiedBy>COMP</cp:lastModifiedBy>
  <cp:revision>63</cp:revision>
  <dcterms:created xsi:type="dcterms:W3CDTF">2011-01-20T19:06:20Z</dcterms:created>
  <dcterms:modified xsi:type="dcterms:W3CDTF">2011-12-11T11:56:57Z</dcterms:modified>
</cp:coreProperties>
</file>