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sldIdLst>
    <p:sldId id="285" r:id="rId2"/>
    <p:sldId id="290" r:id="rId3"/>
    <p:sldId id="265" r:id="rId4"/>
    <p:sldId id="266" r:id="rId5"/>
    <p:sldId id="267" r:id="rId6"/>
    <p:sldId id="268" r:id="rId7"/>
    <p:sldId id="269" r:id="rId8"/>
    <p:sldId id="271" r:id="rId9"/>
    <p:sldId id="256" r:id="rId10"/>
    <p:sldId id="257" r:id="rId11"/>
    <p:sldId id="258" r:id="rId12"/>
    <p:sldId id="259" r:id="rId13"/>
    <p:sldId id="261" r:id="rId14"/>
    <p:sldId id="260" r:id="rId15"/>
    <p:sldId id="288" r:id="rId16"/>
    <p:sldId id="273" r:id="rId17"/>
    <p:sldId id="286" r:id="rId18"/>
    <p:sldId id="262" r:id="rId19"/>
    <p:sldId id="289" r:id="rId20"/>
    <p:sldId id="279" r:id="rId21"/>
    <p:sldId id="277" r:id="rId22"/>
    <p:sldId id="281" r:id="rId23"/>
    <p:sldId id="278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51.wmf"/><Relationship Id="rId5" Type="http://schemas.openxmlformats.org/officeDocument/2006/relationships/image" Target="../media/image54.wmf"/><Relationship Id="rId4" Type="http://schemas.openxmlformats.org/officeDocument/2006/relationships/image" Target="../media/image8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65.wmf"/><Relationship Id="rId1" Type="http://schemas.openxmlformats.org/officeDocument/2006/relationships/image" Target="../media/image80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9.wmf"/><Relationship Id="rId7" Type="http://schemas.openxmlformats.org/officeDocument/2006/relationships/image" Target="../media/image27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0.wmf"/><Relationship Id="rId9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1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0.wmf"/><Relationship Id="rId7" Type="http://schemas.openxmlformats.org/officeDocument/2006/relationships/image" Target="../media/image23.wmf"/><Relationship Id="rId2" Type="http://schemas.openxmlformats.org/officeDocument/2006/relationships/image" Target="../media/image40.wmf"/><Relationship Id="rId1" Type="http://schemas.openxmlformats.org/officeDocument/2006/relationships/image" Target="../media/image28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40.wmf"/><Relationship Id="rId2" Type="http://schemas.openxmlformats.org/officeDocument/2006/relationships/image" Target="../media/image42.wmf"/><Relationship Id="rId1" Type="http://schemas.openxmlformats.org/officeDocument/2006/relationships/image" Target="../media/image19.wmf"/><Relationship Id="rId6" Type="http://schemas.openxmlformats.org/officeDocument/2006/relationships/image" Target="../media/image28.wmf"/><Relationship Id="rId5" Type="http://schemas.openxmlformats.org/officeDocument/2006/relationships/image" Target="../media/image43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66.wmf"/><Relationship Id="rId7" Type="http://schemas.openxmlformats.org/officeDocument/2006/relationships/image" Target="../media/image54.wmf"/><Relationship Id="rId2" Type="http://schemas.openxmlformats.org/officeDocument/2006/relationships/image" Target="../media/image65.wmf"/><Relationship Id="rId1" Type="http://schemas.openxmlformats.org/officeDocument/2006/relationships/image" Target="../media/image23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51.wmf"/><Relationship Id="rId2" Type="http://schemas.openxmlformats.org/officeDocument/2006/relationships/image" Target="../media/image65.wmf"/><Relationship Id="rId1" Type="http://schemas.openxmlformats.org/officeDocument/2006/relationships/image" Target="../media/image66.wmf"/><Relationship Id="rId6" Type="http://schemas.openxmlformats.org/officeDocument/2006/relationships/image" Target="../media/image54.wmf"/><Relationship Id="rId5" Type="http://schemas.openxmlformats.org/officeDocument/2006/relationships/image" Target="../media/image80.wmf"/><Relationship Id="rId4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F23A0-3E6A-4F65-9DCA-D23FA6309E73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97DD1-22BB-4481-8658-63228A5C71D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97DD1-22BB-4481-8658-63228A5C71D7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gif"/><Relationship Id="rId5" Type="http://schemas.openxmlformats.org/officeDocument/2006/relationships/image" Target="../media/image10.gif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7" Type="http://schemas.openxmlformats.org/officeDocument/2006/relationships/image" Target="../media/image18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17.jpeg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2.gif"/><Relationship Id="rId4" Type="http://schemas.openxmlformats.org/officeDocument/2006/relationships/image" Target="../media/image21.gif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8.jpeg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8.bin"/><Relationship Id="rId23" Type="http://schemas.openxmlformats.org/officeDocument/2006/relationships/oleObject" Target="../embeddings/oleObject26.bin"/><Relationship Id="rId10" Type="http://schemas.openxmlformats.org/officeDocument/2006/relationships/oleObject" Target="../embeddings/oleObject13.bin"/><Relationship Id="rId19" Type="http://schemas.openxmlformats.org/officeDocument/2006/relationships/oleObject" Target="../embeddings/oleObject22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oleObject" Target="../embeddings/oleObject31.bin"/><Relationship Id="rId3" Type="http://schemas.openxmlformats.org/officeDocument/2006/relationships/image" Target="../media/image8.jpeg"/><Relationship Id="rId7" Type="http://schemas.openxmlformats.org/officeDocument/2006/relationships/image" Target="../media/image38.png"/><Relationship Id="rId12" Type="http://schemas.openxmlformats.org/officeDocument/2006/relationships/oleObject" Target="../embeddings/oleObject30.bin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7.png"/><Relationship Id="rId11" Type="http://schemas.openxmlformats.org/officeDocument/2006/relationships/oleObject" Target="../embeddings/oleObject29.bin"/><Relationship Id="rId5" Type="http://schemas.openxmlformats.org/officeDocument/2006/relationships/image" Target="../media/image36.png"/><Relationship Id="rId15" Type="http://schemas.openxmlformats.org/officeDocument/2006/relationships/oleObject" Target="../embeddings/oleObject33.bin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5.png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oleObject" Target="../embeddings/oleObject50.bin"/><Relationship Id="rId3" Type="http://schemas.openxmlformats.org/officeDocument/2006/relationships/image" Target="../media/image8.jpeg"/><Relationship Id="rId7" Type="http://schemas.openxmlformats.org/officeDocument/2006/relationships/image" Target="../media/image47.png"/><Relationship Id="rId12" Type="http://schemas.openxmlformats.org/officeDocument/2006/relationships/oleObject" Target="../embeddings/oleObject49.bin"/><Relationship Id="rId1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48.bin"/><Relationship Id="rId5" Type="http://schemas.openxmlformats.org/officeDocument/2006/relationships/image" Target="../media/image45.png"/><Relationship Id="rId15" Type="http://schemas.openxmlformats.org/officeDocument/2006/relationships/oleObject" Target="../embeddings/oleObject52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oleObject" Target="../embeddings/oleObject5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image" Target="../media/image8.jpe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7.bin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6.bin"/><Relationship Id="rId10" Type="http://schemas.openxmlformats.org/officeDocument/2006/relationships/oleObject" Target="../embeddings/oleObject61.bin"/><Relationship Id="rId4" Type="http://schemas.openxmlformats.org/officeDocument/2006/relationships/oleObject" Target="../embeddings/oleObject55.bin"/><Relationship Id="rId9" Type="http://schemas.openxmlformats.org/officeDocument/2006/relationships/oleObject" Target="../embeddings/oleObject6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13" Type="http://schemas.openxmlformats.org/officeDocument/2006/relationships/oleObject" Target="../embeddings/oleObject64.bin"/><Relationship Id="rId18" Type="http://schemas.openxmlformats.org/officeDocument/2006/relationships/oleObject" Target="../embeddings/oleObject69.bin"/><Relationship Id="rId3" Type="http://schemas.openxmlformats.org/officeDocument/2006/relationships/image" Target="../media/image70.jpeg"/><Relationship Id="rId7" Type="http://schemas.openxmlformats.org/officeDocument/2006/relationships/image" Target="../media/image74.png"/><Relationship Id="rId12" Type="http://schemas.openxmlformats.org/officeDocument/2006/relationships/oleObject" Target="../embeddings/oleObject63.bin"/><Relationship Id="rId17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7.bin"/><Relationship Id="rId20" Type="http://schemas.openxmlformats.org/officeDocument/2006/relationships/image" Target="../media/image79.png"/><Relationship Id="rId1" Type="http://schemas.openxmlformats.org/officeDocument/2006/relationships/vmlDrawing" Target="../drawings/vmlDrawing8.v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77.png"/><Relationship Id="rId19" Type="http://schemas.openxmlformats.org/officeDocument/2006/relationships/oleObject" Target="../embeddings/oleObject70.bin"/><Relationship Id="rId4" Type="http://schemas.openxmlformats.org/officeDocument/2006/relationships/image" Target="../media/image71.png"/><Relationship Id="rId9" Type="http://schemas.openxmlformats.org/officeDocument/2006/relationships/image" Target="../media/image76.png"/><Relationship Id="rId14" Type="http://schemas.openxmlformats.org/officeDocument/2006/relationships/oleObject" Target="../embeddings/oleObject6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13" Type="http://schemas.openxmlformats.org/officeDocument/2006/relationships/oleObject" Target="../embeddings/oleObject71.bin"/><Relationship Id="rId18" Type="http://schemas.openxmlformats.org/officeDocument/2006/relationships/oleObject" Target="../embeddings/oleObject76.bin"/><Relationship Id="rId3" Type="http://schemas.openxmlformats.org/officeDocument/2006/relationships/image" Target="../media/image70.jpeg"/><Relationship Id="rId7" Type="http://schemas.openxmlformats.org/officeDocument/2006/relationships/image" Target="../media/image84.png"/><Relationship Id="rId12" Type="http://schemas.openxmlformats.org/officeDocument/2006/relationships/image" Target="../media/image89.png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5" Type="http://schemas.openxmlformats.org/officeDocument/2006/relationships/oleObject" Target="../embeddings/oleObject73.bin"/><Relationship Id="rId10" Type="http://schemas.openxmlformats.org/officeDocument/2006/relationships/image" Target="../media/image87.png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81.png"/><Relationship Id="rId9" Type="http://schemas.openxmlformats.org/officeDocument/2006/relationships/image" Target="../media/image86.png"/><Relationship Id="rId14" Type="http://schemas.openxmlformats.org/officeDocument/2006/relationships/oleObject" Target="../embeddings/oleObject7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oleObject" Target="../embeddings/oleObject79.bin"/><Relationship Id="rId3" Type="http://schemas.openxmlformats.org/officeDocument/2006/relationships/image" Target="../media/image70.jpeg"/><Relationship Id="rId7" Type="http://schemas.openxmlformats.org/officeDocument/2006/relationships/image" Target="../media/image93.png"/><Relationship Id="rId12" Type="http://schemas.openxmlformats.org/officeDocument/2006/relationships/oleObject" Target="../embeddings/oleObject78.bin"/><Relationship Id="rId17" Type="http://schemas.openxmlformats.org/officeDocument/2006/relationships/oleObject" Target="../embeddings/oleObject8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2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5" Type="http://schemas.openxmlformats.org/officeDocument/2006/relationships/oleObject" Target="../embeddings/oleObject81.bin"/><Relationship Id="rId10" Type="http://schemas.openxmlformats.org/officeDocument/2006/relationships/image" Target="../media/image96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Relationship Id="rId14" Type="http://schemas.openxmlformats.org/officeDocument/2006/relationships/oleObject" Target="../embeddings/oleObject80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18" Type="http://schemas.openxmlformats.org/officeDocument/2006/relationships/oleObject" Target="../embeddings/oleObject88.bin"/><Relationship Id="rId3" Type="http://schemas.openxmlformats.org/officeDocument/2006/relationships/image" Target="../media/image70.jpe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1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6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5" Type="http://schemas.openxmlformats.org/officeDocument/2006/relationships/oleObject" Target="../embeddings/oleObject85.bin"/><Relationship Id="rId10" Type="http://schemas.openxmlformats.org/officeDocument/2006/relationships/image" Target="../media/image104.png"/><Relationship Id="rId19" Type="http://schemas.openxmlformats.org/officeDocument/2006/relationships/oleObject" Target="../embeddings/oleObject89.bin"/><Relationship Id="rId4" Type="http://schemas.openxmlformats.org/officeDocument/2006/relationships/image" Target="../media/image98.png"/><Relationship Id="rId9" Type="http://schemas.openxmlformats.org/officeDocument/2006/relationships/image" Target="../media/image103.png"/><Relationship Id="rId14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s_ob.mos.edu54.ru/p5aa1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marttehno.ru/port/referati/foni-dlya-prezentatsiy-krasivie.html" TargetMode="External"/><Relationship Id="rId5" Type="http://schemas.openxmlformats.org/officeDocument/2006/relationships/hyperlink" Target="http://www.budivelne.info/logs" TargetMode="External"/><Relationship Id="rId4" Type="http://schemas.openxmlformats.org/officeDocument/2006/relationships/hyperlink" Target="http://slalomum.ru/zakachay/baza/fony-prezentaciy-po-matematike-7b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0" name="Picture 8" descr="http://im0-tub-ru.yandex.net/i?id=175826135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Векторы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 их применение при доказательстве теорем.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>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учитель математики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МБОУ «Дедиловская СОШ»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Соловьева Надежда Юрьевна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9162" name="Picture 10" descr="http://im4-tub-ru.yandex.net/i?id=113944408-1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933056"/>
            <a:ext cx="2592288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ru-RU" dirty="0"/>
              <a:t>Отдельные точки плоскости, пространства удобно считать так называемым </a:t>
            </a:r>
            <a:r>
              <a:rPr lang="ru-RU" i="1" dirty="0"/>
              <a:t>нулевым вектором</a:t>
            </a:r>
            <a:r>
              <a:rPr lang="ru-RU" dirty="0"/>
              <a:t>  . У такого вектора конец и начало совпадают.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40060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1) Векторы можно записать двумя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большими латинскими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буквами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и так далее. При этом первая буква 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обозначает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точку - начало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вектора, а вторая буква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точку -  конец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вектора.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2) Векторы также записывают маленькими латинскими буквами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В частности,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вектор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можно для краткости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переобозначить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маленькой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латинской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буквой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www.mathprofi.ru/d/vektory_dlya_chainikov_clip_image018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412776"/>
            <a:ext cx="235004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mathprofi.ru/d/vektory_dlya_chainikov_clip_image020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429000"/>
            <a:ext cx="1368152" cy="547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thprofi.ru/d/vektory_dlya_chainikov_clip_image008_0002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005064"/>
            <a:ext cx="648072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mathprofi.ru/d/vektory_dlya_chainikov_clip_image022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4581128"/>
            <a:ext cx="504056" cy="37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962674"/>
          </a:xfrm>
        </p:spPr>
        <p:txBody>
          <a:bodyPr>
            <a:normAutofit fontScale="90000"/>
          </a:bodyPr>
          <a:lstStyle/>
          <a:p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Длиной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или 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модулем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ненулевого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вектора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называется длина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отрезка АВ.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Длина нулевого вектора 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равна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нулю.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Длина вектора обозначается знаком модуля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ru-RU" sz="3100" dirty="0" smtClean="0"/>
              <a:t>,</a:t>
            </a:r>
            <a:r>
              <a:rPr lang="ru-RU" sz="3100" dirty="0"/>
              <a:t> 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аналитической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геометрии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рассматривается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i="1" dirty="0">
                <a:latin typeface="Times New Roman" pitchFamily="18" charset="0"/>
                <a:cs typeface="Times New Roman" pitchFamily="18" charset="0"/>
              </a:rPr>
              <a:t>свободный вектор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вектор, который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можно отложить от любой точки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www.mathprofi.ru/d/vektory_dlya_chainikov_clip_image02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988840"/>
            <a:ext cx="584577" cy="52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www.mathprofi.ru/d/vektory_dlya_chainikov_clip_image02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9028" y="1961268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Равные векторы понимаются как свободный вектор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005064"/>
            <a:ext cx="5832648" cy="201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mathprofi.ru/d/vektory_dlya_chainikov_clip_image008_0003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1052736"/>
            <a:ext cx="471294" cy="41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mathprofi.ru/d/vektory_dlya_chainikov_clip_image012_0000.gif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1628800"/>
            <a:ext cx="36004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704856" cy="56746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Два вектора называются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коллинеарными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они лежат на одной прямой или на параллельных прямых.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два ненулевых вектора     и     коллинеарны, то они могут быть направлены либо одинаково, либо противоположно.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первом случае векторы      и     называются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сонаправленными            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во втором 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противоположно направленными 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mathprofi.ru/d/vektory_dlya_chainikov_clip_image04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221088"/>
            <a:ext cx="792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thprofi.ru/d/vektory_dlya_chainikov_clip_image050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581128"/>
            <a:ext cx="79208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5220072" y="3789040"/>
          <a:ext cx="431800" cy="431800"/>
        </p:xfrm>
        <a:graphic>
          <a:graphicData uri="http://schemas.openxmlformats.org/presentationml/2006/ole">
            <p:oleObj spid="_x0000_s23553" name="Формула" r:id="rId6" imgW="126720" imgH="177480" progId="Equation.3">
              <p:embed/>
            </p:oleObj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292080" y="2492896"/>
          <a:ext cx="431800" cy="431800"/>
        </p:xfrm>
        <a:graphic>
          <a:graphicData uri="http://schemas.openxmlformats.org/presentationml/2006/ole">
            <p:oleObj spid="_x0000_s23554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868144" y="2492896"/>
          <a:ext cx="350837" cy="449263"/>
        </p:xfrm>
        <a:graphic>
          <a:graphicData uri="http://schemas.openxmlformats.org/presentationml/2006/ole">
            <p:oleObj spid="_x0000_s23556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5796136" y="3717032"/>
          <a:ext cx="350837" cy="449263"/>
        </p:xfrm>
        <a:graphic>
          <a:graphicData uri="http://schemas.openxmlformats.org/presentationml/2006/ole">
            <p:oleObj spid="_x0000_s23557" name="Формула" r:id="rId9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688632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Сложение векторов по правилу треугольников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Пусть      и       - два вектора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Отметим произвольную точку А и отложим от этой точки вектор        , равный 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   Затем от точки В отложим вектор        , равный       .  Вектор        называется суммой векторов       +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026" name="Формула" r:id="rId4" imgW="91440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339752" y="2996952"/>
          <a:ext cx="528638" cy="520700"/>
        </p:xfrm>
        <a:graphic>
          <a:graphicData uri="http://schemas.openxmlformats.org/presentationml/2006/ole">
            <p:oleObj spid="_x0000_s1031" name="Формула" r:id="rId5" imgW="279360" imgH="21564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1475656" y="1844824"/>
          <a:ext cx="432048" cy="432048"/>
        </p:xfrm>
        <a:graphic>
          <a:graphicData uri="http://schemas.openxmlformats.org/presentationml/2006/ole">
            <p:oleObj spid="_x0000_s1032" name="Формула" r:id="rId6" imgW="12672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195736" y="1844824"/>
          <a:ext cx="351532" cy="448940"/>
        </p:xfrm>
        <a:graphic>
          <a:graphicData uri="http://schemas.openxmlformats.org/presentationml/2006/ole">
            <p:oleObj spid="_x0000_s1033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6516216" y="2276872"/>
          <a:ext cx="730746" cy="432048"/>
        </p:xfrm>
        <a:graphic>
          <a:graphicData uri="http://schemas.openxmlformats.org/presentationml/2006/ole">
            <p:oleObj spid="_x0000_s1034" name="Формула" r:id="rId8" imgW="266400" imgH="20304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5940152" y="2564904"/>
          <a:ext cx="576064" cy="539998"/>
        </p:xfrm>
        <a:graphic>
          <a:graphicData uri="http://schemas.openxmlformats.org/presentationml/2006/ole">
            <p:oleObj spid="_x0000_s1036" name="Формула" r:id="rId9" imgW="266400" imgH="21564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7956376" y="2708920"/>
          <a:ext cx="350838" cy="432048"/>
        </p:xfrm>
        <a:graphic>
          <a:graphicData uri="http://schemas.openxmlformats.org/presentationml/2006/ole">
            <p:oleObj spid="_x0000_s1037" name="Формула" r:id="rId10" imgW="126720" imgH="1774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539552" y="2708920"/>
          <a:ext cx="431800" cy="431800"/>
        </p:xfrm>
        <a:graphic>
          <a:graphicData uri="http://schemas.openxmlformats.org/presentationml/2006/ole">
            <p:oleObj spid="_x0000_s1039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236296" y="3068960"/>
          <a:ext cx="431800" cy="431800"/>
        </p:xfrm>
        <a:graphic>
          <a:graphicData uri="http://schemas.openxmlformats.org/presentationml/2006/ole">
            <p:oleObj spid="_x0000_s1040" name="Формула" r:id="rId12" imgW="126720" imgH="177480" progId="Equation.3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7956376" y="2996952"/>
          <a:ext cx="350838" cy="521270"/>
        </p:xfrm>
        <a:graphic>
          <a:graphicData uri="http://schemas.openxmlformats.org/presentationml/2006/ole">
            <p:oleObj spid="_x0000_s1041" name="Формула" r:id="rId13" imgW="126720" imgH="177480" progId="Equation.3">
              <p:embed/>
            </p:oleObj>
          </a:graphicData>
        </a:graphic>
      </p:graphicFrame>
      <p:cxnSp>
        <p:nvCxnSpPr>
          <p:cNvPr id="29" name="Прямая со стрелкой 28"/>
          <p:cNvCxnSpPr/>
          <p:nvPr/>
        </p:nvCxnSpPr>
        <p:spPr>
          <a:xfrm flipV="1">
            <a:off x="1259632" y="4221088"/>
            <a:ext cx="115212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259632" y="59492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339752" y="4293096"/>
            <a:ext cx="936104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5076056" y="4293096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076056" y="587727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868144" y="4365104"/>
            <a:ext cx="108012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228184" y="4149080"/>
            <a:ext cx="108012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4644008" y="4509120"/>
          <a:ext cx="431800" cy="431800"/>
        </p:xfrm>
        <a:graphic>
          <a:graphicData uri="http://schemas.openxmlformats.org/presentationml/2006/ole">
            <p:oleObj spid="_x0000_s1042" name="Формула" r:id="rId14" imgW="126720" imgH="177480" progId="Equation.3">
              <p:embed/>
            </p:oleObj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/>
        </p:nvGraphicFramePr>
        <p:xfrm>
          <a:off x="6228184" y="4581128"/>
          <a:ext cx="350837" cy="449263"/>
        </p:xfrm>
        <a:graphic>
          <a:graphicData uri="http://schemas.openxmlformats.org/presentationml/2006/ole">
            <p:oleObj spid="_x0000_s1043" name="Формула" r:id="rId15" imgW="126720" imgH="177480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6876256" y="4509120"/>
          <a:ext cx="350837" cy="449263"/>
        </p:xfrm>
        <a:graphic>
          <a:graphicData uri="http://schemas.openxmlformats.org/presentationml/2006/ole">
            <p:oleObj spid="_x0000_s1044" name="Формула" r:id="rId16" imgW="126720" imgH="177480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5148064" y="4797152"/>
          <a:ext cx="431800" cy="431800"/>
        </p:xfrm>
        <a:graphic>
          <a:graphicData uri="http://schemas.openxmlformats.org/presentationml/2006/ole">
            <p:oleObj spid="_x0000_s1045" name="Формула" r:id="rId17" imgW="126720" imgH="177480" progId="Equation.3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4716016" y="5589240"/>
          <a:ext cx="431800" cy="349622"/>
        </p:xfrm>
        <a:graphic>
          <a:graphicData uri="http://schemas.openxmlformats.org/presentationml/2006/ole">
            <p:oleObj spid="_x0000_s1047" name="Формула" r:id="rId18" imgW="152280" imgH="164880" progId="Equation.3">
              <p:embed/>
            </p:oleObj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755576" y="5661248"/>
          <a:ext cx="431800" cy="349250"/>
        </p:xfrm>
        <a:graphic>
          <a:graphicData uri="http://schemas.openxmlformats.org/presentationml/2006/ole">
            <p:oleObj spid="_x0000_s1048" name="Формула" r:id="rId19" imgW="152280" imgH="164880" progId="Equation.3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5652120" y="3861048"/>
          <a:ext cx="364232" cy="442590"/>
        </p:xfrm>
        <a:graphic>
          <a:graphicData uri="http://schemas.openxmlformats.org/presentationml/2006/ole">
            <p:oleObj spid="_x0000_s1049" name="Формула" r:id="rId20" imgW="152280" imgH="164880" progId="Equation.3">
              <p:embed/>
            </p:oleObj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2267744" y="3789040"/>
          <a:ext cx="363538" cy="442913"/>
        </p:xfrm>
        <a:graphic>
          <a:graphicData uri="http://schemas.openxmlformats.org/presentationml/2006/ole">
            <p:oleObj spid="_x0000_s1050" name="Формула" r:id="rId21" imgW="152280" imgH="164880" progId="Equation.3">
              <p:embed/>
            </p:oleObj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3347864" y="5589240"/>
          <a:ext cx="364232" cy="376932"/>
        </p:xfrm>
        <a:graphic>
          <a:graphicData uri="http://schemas.openxmlformats.org/presentationml/2006/ole">
            <p:oleObj spid="_x0000_s1051" name="Формула" r:id="rId22" imgW="152280" imgH="177480" progId="Equation.3">
              <p:embed/>
            </p:oleObj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7020272" y="5733256"/>
          <a:ext cx="215206" cy="377056"/>
        </p:xfrm>
        <a:graphic>
          <a:graphicData uri="http://schemas.openxmlformats.org/presentationml/2006/ole">
            <p:oleObj spid="_x0000_s1052" name="Формула" r:id="rId23" imgW="152280" imgH="177480" progId="Equation.3">
              <p:embed/>
            </p:oleObj>
          </a:graphicData>
        </a:graphic>
      </p:graphicFrame>
      <p:cxnSp>
        <p:nvCxnSpPr>
          <p:cNvPr id="32" name="Прямая со стрелкой 31"/>
          <p:cNvCxnSpPr/>
          <p:nvPr/>
        </p:nvCxnSpPr>
        <p:spPr>
          <a:xfrm flipV="1">
            <a:off x="4644008" y="4221088"/>
            <a:ext cx="86409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Сложение векторов по правилу параллелограмма.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412776"/>
            <a:ext cx="5328687" cy="478427"/>
          </a:xfrm>
          <a:prstGeom prst="rect">
            <a:avLst/>
          </a:prstGeom>
          <a:noFill/>
        </p:spPr>
      </p:pic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1844824"/>
            <a:ext cx="7925846" cy="532275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420888"/>
            <a:ext cx="7848872" cy="529896"/>
          </a:xfrm>
          <a:prstGeom prst="rect">
            <a:avLst/>
          </a:prstGeom>
          <a:noFill/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852936"/>
            <a:ext cx="7698310" cy="531473"/>
          </a:xfrm>
          <a:prstGeom prst="rect">
            <a:avLst/>
          </a:prstGeom>
          <a:noFill/>
        </p:spPr>
      </p:pic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1211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356992"/>
            <a:ext cx="5904656" cy="504057"/>
          </a:xfrm>
          <a:prstGeom prst="rect">
            <a:avLst/>
          </a:prstGeom>
          <a:noFill/>
        </p:spPr>
      </p:pic>
      <p:cxnSp>
        <p:nvCxnSpPr>
          <p:cNvPr id="16" name="Прямая со стрелкой 15"/>
          <p:cNvCxnSpPr/>
          <p:nvPr/>
        </p:nvCxnSpPr>
        <p:spPr>
          <a:xfrm flipV="1">
            <a:off x="1475656" y="4437112"/>
            <a:ext cx="18722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475656" y="5805264"/>
            <a:ext cx="37444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148064" y="4365104"/>
            <a:ext cx="18722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275856" y="4365104"/>
            <a:ext cx="374441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475656" y="4365104"/>
            <a:ext cx="547260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13" name="Object 13"/>
          <p:cNvGraphicFramePr>
            <a:graphicFrameLocks noChangeAspect="1"/>
          </p:cNvGraphicFramePr>
          <p:nvPr/>
        </p:nvGraphicFramePr>
        <p:xfrm>
          <a:off x="1043608" y="5589240"/>
          <a:ext cx="431800" cy="349250"/>
        </p:xfrm>
        <a:graphic>
          <a:graphicData uri="http://schemas.openxmlformats.org/presentationml/2006/ole">
            <p:oleObj spid="_x0000_s51213" name="Формула" r:id="rId9" imgW="152280" imgH="164880" progId="Equation.3">
              <p:embed/>
            </p:oleObj>
          </a:graphicData>
        </a:graphic>
      </p:graphicFrame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3059832" y="4005064"/>
          <a:ext cx="365125" cy="370905"/>
        </p:xfrm>
        <a:graphic>
          <a:graphicData uri="http://schemas.openxmlformats.org/presentationml/2006/ole">
            <p:oleObj spid="_x0000_s51214" name="Формула" r:id="rId10" imgW="152280" imgH="164880" progId="Equation.3">
              <p:embed/>
            </p:oleObj>
          </a:graphicData>
        </a:graphic>
      </p:graphicFrame>
      <p:graphicFrame>
        <p:nvGraphicFramePr>
          <p:cNvPr id="51215" name="Object 15"/>
          <p:cNvGraphicFramePr>
            <a:graphicFrameLocks noChangeAspect="1"/>
          </p:cNvGraphicFramePr>
          <p:nvPr/>
        </p:nvGraphicFramePr>
        <p:xfrm>
          <a:off x="7092280" y="4005064"/>
          <a:ext cx="215900" cy="377825"/>
        </p:xfrm>
        <a:graphic>
          <a:graphicData uri="http://schemas.openxmlformats.org/presentationml/2006/ole">
            <p:oleObj spid="_x0000_s51215" name="Формула" r:id="rId11" imgW="152280" imgH="177480" progId="Equation.3">
              <p:embed/>
            </p:oleObj>
          </a:graphicData>
        </a:graphic>
      </p:graphicFrame>
      <p:graphicFrame>
        <p:nvGraphicFramePr>
          <p:cNvPr id="51216" name="Object 16"/>
          <p:cNvGraphicFramePr>
            <a:graphicFrameLocks noChangeAspect="1"/>
          </p:cNvGraphicFramePr>
          <p:nvPr/>
        </p:nvGraphicFramePr>
        <p:xfrm>
          <a:off x="5292080" y="5733256"/>
          <a:ext cx="514350" cy="360362"/>
        </p:xfrm>
        <a:graphic>
          <a:graphicData uri="http://schemas.openxmlformats.org/presentationml/2006/ole">
            <p:oleObj spid="_x0000_s51216" name="Формула" r:id="rId12" imgW="164880" imgH="164880" progId="Equation.3">
              <p:embed/>
            </p:oleObj>
          </a:graphicData>
        </a:graphic>
      </p:graphicFrame>
      <p:graphicFrame>
        <p:nvGraphicFramePr>
          <p:cNvPr id="51217" name="Object 17"/>
          <p:cNvGraphicFramePr>
            <a:graphicFrameLocks noChangeAspect="1"/>
          </p:cNvGraphicFramePr>
          <p:nvPr/>
        </p:nvGraphicFramePr>
        <p:xfrm>
          <a:off x="1979712" y="4725144"/>
          <a:ext cx="431800" cy="431800"/>
        </p:xfrm>
        <a:graphic>
          <a:graphicData uri="http://schemas.openxmlformats.org/presentationml/2006/ole">
            <p:oleObj spid="_x0000_s51217" name="Формула" r:id="rId13" imgW="126720" imgH="177480" progId="Equation.3">
              <p:embed/>
            </p:oleObj>
          </a:graphicData>
        </a:graphic>
      </p:graphicFrame>
      <p:graphicFrame>
        <p:nvGraphicFramePr>
          <p:cNvPr id="51218" name="Object 18"/>
          <p:cNvGraphicFramePr>
            <a:graphicFrameLocks noChangeAspect="1"/>
          </p:cNvGraphicFramePr>
          <p:nvPr/>
        </p:nvGraphicFramePr>
        <p:xfrm>
          <a:off x="6084168" y="5085184"/>
          <a:ext cx="431800" cy="431800"/>
        </p:xfrm>
        <a:graphic>
          <a:graphicData uri="http://schemas.openxmlformats.org/presentationml/2006/ole">
            <p:oleObj spid="_x0000_s51218" name="Формула" r:id="rId14" imgW="126720" imgH="177480" progId="Equation.3">
              <p:embed/>
            </p:oleObj>
          </a:graphicData>
        </a:graphic>
      </p:graphicFrame>
      <p:graphicFrame>
        <p:nvGraphicFramePr>
          <p:cNvPr id="51219" name="Object 19"/>
          <p:cNvGraphicFramePr>
            <a:graphicFrameLocks noChangeAspect="1"/>
          </p:cNvGraphicFramePr>
          <p:nvPr/>
        </p:nvGraphicFramePr>
        <p:xfrm>
          <a:off x="3635896" y="5877272"/>
          <a:ext cx="350837" cy="450850"/>
        </p:xfrm>
        <a:graphic>
          <a:graphicData uri="http://schemas.openxmlformats.org/presentationml/2006/ole">
            <p:oleObj spid="_x0000_s51219" name="Формула" r:id="rId15" imgW="126720" imgH="177480" progId="Equation.3">
              <p:embed/>
            </p:oleObj>
          </a:graphicData>
        </a:graphic>
      </p:graphicFrame>
      <p:graphicFrame>
        <p:nvGraphicFramePr>
          <p:cNvPr id="51220" name="Object 20"/>
          <p:cNvGraphicFramePr>
            <a:graphicFrameLocks noChangeAspect="1"/>
          </p:cNvGraphicFramePr>
          <p:nvPr/>
        </p:nvGraphicFramePr>
        <p:xfrm>
          <a:off x="4572000" y="3933056"/>
          <a:ext cx="350837" cy="450850"/>
        </p:xfrm>
        <a:graphic>
          <a:graphicData uri="http://schemas.openxmlformats.org/presentationml/2006/ole">
            <p:oleObj spid="_x0000_s51220" name="Формула" r:id="rId16" imgW="126720" imgH="177480" progId="Equation.3">
              <p:embed/>
            </p:oleObj>
          </a:graphicData>
        </a:graphic>
      </p:graphicFrame>
      <p:graphicFrame>
        <p:nvGraphicFramePr>
          <p:cNvPr id="51222" name="Object 22"/>
          <p:cNvGraphicFramePr>
            <a:graphicFrameLocks noChangeAspect="1"/>
          </p:cNvGraphicFramePr>
          <p:nvPr/>
        </p:nvGraphicFramePr>
        <p:xfrm>
          <a:off x="3779912" y="4725144"/>
          <a:ext cx="864096" cy="360040"/>
        </p:xfrm>
        <a:graphic>
          <a:graphicData uri="http://schemas.openxmlformats.org/presentationml/2006/ole">
            <p:oleObj spid="_x0000_s51222" name="Формула" r:id="rId17" imgW="342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68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590465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Сумма нескольких векторов.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Сложение нескольких векторов производится следующим образом: первый вектор складывается со вторым, затем их сумма складывается с третьим вектором и т.д. Из закона сложения векторов следует, что сумма нескольких векторов не зависит от того, в каком порядке они складываются.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907704" y="4149080"/>
            <a:ext cx="151216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1907704" y="5949280"/>
            <a:ext cx="33843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419872" y="422108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932040" y="4221088"/>
            <a:ext cx="28803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907704" y="4221088"/>
            <a:ext cx="3024336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419872" y="4221088"/>
            <a:ext cx="180020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763688" y="4365104"/>
            <a:ext cx="864096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491880" y="38610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436096" y="4293096"/>
            <a:ext cx="21602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403648" y="5805264"/>
          <a:ext cx="431800" cy="349250"/>
        </p:xfrm>
        <a:graphic>
          <a:graphicData uri="http://schemas.openxmlformats.org/presentationml/2006/ole">
            <p:oleObj spid="_x0000_s31746" name="Формула" r:id="rId4" imgW="152280" imgH="164880" progId="Equation.3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915816" y="3861048"/>
          <a:ext cx="365125" cy="371475"/>
        </p:xfrm>
        <a:graphic>
          <a:graphicData uri="http://schemas.openxmlformats.org/presentationml/2006/ole">
            <p:oleObj spid="_x0000_s31747" name="Формула" r:id="rId5" imgW="152280" imgH="16488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860032" y="3861048"/>
          <a:ext cx="431800" cy="376237"/>
        </p:xfrm>
        <a:graphic>
          <a:graphicData uri="http://schemas.openxmlformats.org/presentationml/2006/ole">
            <p:oleObj spid="_x0000_s31748" name="Формула" r:id="rId6" imgW="152280" imgH="177480" progId="Equation.3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5292080" y="5805264"/>
          <a:ext cx="514350" cy="360362"/>
        </p:xfrm>
        <a:graphic>
          <a:graphicData uri="http://schemas.openxmlformats.org/presentationml/2006/ole">
            <p:oleObj spid="_x0000_s31749" name="Формула" r:id="rId7" imgW="164880" imgH="16488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1692275" y="4437063"/>
          <a:ext cx="431800" cy="431800"/>
        </p:xfrm>
        <a:graphic>
          <a:graphicData uri="http://schemas.openxmlformats.org/presentationml/2006/ole">
            <p:oleObj spid="_x0000_s31750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411760" y="4581128"/>
          <a:ext cx="431800" cy="431800"/>
        </p:xfrm>
        <a:graphic>
          <a:graphicData uri="http://schemas.openxmlformats.org/presentationml/2006/ole">
            <p:oleObj spid="_x0000_s31751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3707904" y="3429000"/>
          <a:ext cx="350837" cy="449262"/>
        </p:xfrm>
        <a:graphic>
          <a:graphicData uri="http://schemas.openxmlformats.org/presentationml/2006/ole">
            <p:oleObj spid="_x0000_s31752" name="Формула" r:id="rId10" imgW="126720" imgH="177480" progId="Equation.3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 noChangeAspect="1"/>
          </p:cNvGraphicFramePr>
          <p:nvPr/>
        </p:nvGraphicFramePr>
        <p:xfrm>
          <a:off x="3995936" y="3861048"/>
          <a:ext cx="350837" cy="449262"/>
        </p:xfrm>
        <a:graphic>
          <a:graphicData uri="http://schemas.openxmlformats.org/presentationml/2006/ole">
            <p:oleObj spid="_x0000_s31753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31" name="Объект 30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1754" name="Формула" r:id="rId12" imgW="914400" imgH="215640" progId="Equation.3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 noChangeAspect="1"/>
          </p:cNvGraphicFramePr>
          <p:nvPr/>
        </p:nvGraphicFramePr>
        <p:xfrm>
          <a:off x="5148064" y="5157192"/>
          <a:ext cx="432048" cy="504056"/>
        </p:xfrm>
        <a:graphic>
          <a:graphicData uri="http://schemas.openxmlformats.org/presentationml/2006/ole">
            <p:oleObj spid="_x0000_s31755" name="Формула" r:id="rId13" imgW="126720" imgH="177480" progId="Equation.3">
              <p:embed/>
            </p:oleObj>
          </a:graphicData>
        </a:graphic>
      </p:graphicFrame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5580112" y="4437112"/>
          <a:ext cx="431800" cy="503237"/>
        </p:xfrm>
        <a:graphic>
          <a:graphicData uri="http://schemas.openxmlformats.org/presentationml/2006/ole">
            <p:oleObj spid="_x0000_s31756" name="Формула" r:id="rId14" imgW="12672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Вычитание векторов.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7433" y="1052736"/>
            <a:ext cx="7896877" cy="504056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556792"/>
            <a:ext cx="7128792" cy="466767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060848"/>
            <a:ext cx="7065959" cy="467288"/>
          </a:xfrm>
          <a:prstGeom prst="rect">
            <a:avLst/>
          </a:prstGeom>
          <a:noFill/>
        </p:spPr>
      </p:pic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814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636912"/>
            <a:ext cx="7515057" cy="432048"/>
          </a:xfrm>
          <a:prstGeom prst="rect">
            <a:avLst/>
          </a:prstGeom>
          <a:noFill/>
        </p:spPr>
      </p:pic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4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8146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2996952"/>
            <a:ext cx="3960440" cy="523942"/>
          </a:xfrm>
          <a:prstGeom prst="rect">
            <a:avLst/>
          </a:prstGeom>
          <a:noFill/>
        </p:spPr>
      </p:pic>
      <p:sp>
        <p:nvSpPr>
          <p:cNvPr id="48148" name="Rectangle 2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49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573016"/>
            <a:ext cx="8083468" cy="458341"/>
          </a:xfrm>
          <a:prstGeom prst="rect">
            <a:avLst/>
          </a:prstGeom>
          <a:noFill/>
        </p:spPr>
      </p:pic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152" name="Object 24"/>
          <p:cNvGraphicFramePr>
            <a:graphicFrameLocks noChangeAspect="1"/>
          </p:cNvGraphicFramePr>
          <p:nvPr/>
        </p:nvGraphicFramePr>
        <p:xfrm>
          <a:off x="2484438" y="4652963"/>
          <a:ext cx="431800" cy="431800"/>
        </p:xfrm>
        <a:graphic>
          <a:graphicData uri="http://schemas.openxmlformats.org/presentationml/2006/ole">
            <p:oleObj spid="_x0000_s48152" name="Формула" r:id="rId10" imgW="126720" imgH="177480" progId="Equation.3">
              <p:embed/>
            </p:oleObj>
          </a:graphicData>
        </a:graphic>
      </p:graphicFrame>
      <p:graphicFrame>
        <p:nvGraphicFramePr>
          <p:cNvPr id="48153" name="Object 25"/>
          <p:cNvGraphicFramePr>
            <a:graphicFrameLocks noChangeAspect="1"/>
          </p:cNvGraphicFramePr>
          <p:nvPr/>
        </p:nvGraphicFramePr>
        <p:xfrm>
          <a:off x="3203848" y="4869160"/>
          <a:ext cx="431800" cy="431800"/>
        </p:xfrm>
        <a:graphic>
          <a:graphicData uri="http://schemas.openxmlformats.org/presentationml/2006/ole">
            <p:oleObj spid="_x0000_s48153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48154" name="Object 26"/>
          <p:cNvGraphicFramePr>
            <a:graphicFrameLocks noChangeAspect="1"/>
          </p:cNvGraphicFramePr>
          <p:nvPr/>
        </p:nvGraphicFramePr>
        <p:xfrm>
          <a:off x="5004048" y="4725144"/>
          <a:ext cx="892175" cy="431800"/>
        </p:xfrm>
        <a:graphic>
          <a:graphicData uri="http://schemas.openxmlformats.org/presentationml/2006/ole">
            <p:oleObj spid="_x0000_s48154" name="Формула" r:id="rId12" imgW="342720" imgH="177480" progId="Equation.3">
              <p:embed/>
            </p:oleObj>
          </a:graphicData>
        </a:graphic>
      </p:graphicFrame>
      <p:graphicFrame>
        <p:nvGraphicFramePr>
          <p:cNvPr id="48156" name="Object 28"/>
          <p:cNvGraphicFramePr>
            <a:graphicFrameLocks noChangeAspect="1"/>
          </p:cNvGraphicFramePr>
          <p:nvPr/>
        </p:nvGraphicFramePr>
        <p:xfrm>
          <a:off x="4427984" y="5445224"/>
          <a:ext cx="350838" cy="450850"/>
        </p:xfrm>
        <a:graphic>
          <a:graphicData uri="http://schemas.openxmlformats.org/presentationml/2006/ole">
            <p:oleObj spid="_x0000_s48156" name="Формула" r:id="rId13" imgW="126720" imgH="177480" progId="Equation.3">
              <p:embed/>
            </p:oleObj>
          </a:graphicData>
        </a:graphic>
      </p:graphicFrame>
      <p:graphicFrame>
        <p:nvGraphicFramePr>
          <p:cNvPr id="48157" name="Object 29"/>
          <p:cNvGraphicFramePr>
            <a:graphicFrameLocks noChangeAspect="1"/>
          </p:cNvGraphicFramePr>
          <p:nvPr/>
        </p:nvGraphicFramePr>
        <p:xfrm>
          <a:off x="4860032" y="5877272"/>
          <a:ext cx="350838" cy="450850"/>
        </p:xfrm>
        <a:graphic>
          <a:graphicData uri="http://schemas.openxmlformats.org/presentationml/2006/ole">
            <p:oleObj spid="_x0000_s48157" name="Формула" r:id="rId14" imgW="126720" imgH="177480" progId="Equation.3">
              <p:embed/>
            </p:oleObj>
          </a:graphicData>
        </a:graphic>
      </p:graphicFrame>
      <p:graphicFrame>
        <p:nvGraphicFramePr>
          <p:cNvPr id="48158" name="Object 30"/>
          <p:cNvGraphicFramePr>
            <a:graphicFrameLocks noChangeAspect="1"/>
          </p:cNvGraphicFramePr>
          <p:nvPr/>
        </p:nvGraphicFramePr>
        <p:xfrm>
          <a:off x="2123728" y="5661248"/>
          <a:ext cx="431800" cy="431800"/>
        </p:xfrm>
        <a:graphic>
          <a:graphicData uri="http://schemas.openxmlformats.org/presentationml/2006/ole">
            <p:oleObj spid="_x0000_s48158" name="Формула" r:id="rId15" imgW="152280" imgH="177480" progId="Equation.3">
              <p:embed/>
            </p:oleObj>
          </a:graphicData>
        </a:graphic>
      </p:graphicFrame>
      <p:graphicFrame>
        <p:nvGraphicFramePr>
          <p:cNvPr id="48159" name="Object 31"/>
          <p:cNvGraphicFramePr>
            <a:graphicFrameLocks noChangeAspect="1"/>
          </p:cNvGraphicFramePr>
          <p:nvPr/>
        </p:nvGraphicFramePr>
        <p:xfrm>
          <a:off x="4283968" y="4149080"/>
          <a:ext cx="431800" cy="349250"/>
        </p:xfrm>
        <a:graphic>
          <a:graphicData uri="http://schemas.openxmlformats.org/presentationml/2006/ole">
            <p:oleObj spid="_x0000_s48159" name="Формула" r:id="rId16" imgW="152280" imgH="164880" progId="Equation.3">
              <p:embed/>
            </p:oleObj>
          </a:graphicData>
        </a:graphic>
      </p:graphicFrame>
      <p:graphicFrame>
        <p:nvGraphicFramePr>
          <p:cNvPr id="48160" name="Object 32"/>
          <p:cNvGraphicFramePr>
            <a:graphicFrameLocks noChangeAspect="1"/>
          </p:cNvGraphicFramePr>
          <p:nvPr/>
        </p:nvGraphicFramePr>
        <p:xfrm>
          <a:off x="5940152" y="5661248"/>
          <a:ext cx="354013" cy="360362"/>
        </p:xfrm>
        <a:graphic>
          <a:graphicData uri="http://schemas.openxmlformats.org/presentationml/2006/ole">
            <p:oleObj spid="_x0000_s48160" name="Формула" r:id="rId17" imgW="152280" imgH="164880" progId="Equation.3">
              <p:embed/>
            </p:oleObj>
          </a:graphicData>
        </a:graphic>
      </p:graphicFrame>
      <p:cxnSp>
        <p:nvCxnSpPr>
          <p:cNvPr id="36" name="Прямая со стрелкой 35"/>
          <p:cNvCxnSpPr/>
          <p:nvPr/>
        </p:nvCxnSpPr>
        <p:spPr>
          <a:xfrm flipV="1">
            <a:off x="2555776" y="4509120"/>
            <a:ext cx="180020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555776" y="5877272"/>
            <a:ext cx="33843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 flipV="1">
            <a:off x="4355976" y="4581128"/>
            <a:ext cx="151216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V="1">
            <a:off x="2627784" y="6237312"/>
            <a:ext cx="3384376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2267744" y="4149080"/>
            <a:ext cx="180020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003232" cy="367240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Произведение вектора на число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Произведением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ненулевого вектора 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на число  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является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такой вектор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длина которого равна     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 , причём векторы 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сонаправлены  при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и противоположно направлены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     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 Произведением нулевого вектора на любое число считается нулевой вектор.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7380312" y="1412776"/>
          <a:ext cx="360040" cy="504056"/>
        </p:xfrm>
        <a:graphic>
          <a:graphicData uri="http://schemas.openxmlformats.org/presentationml/2006/ole">
            <p:oleObj spid="_x0000_s2051" name="Формула" r:id="rId4" imgW="126720" imgH="177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491880" y="2852936"/>
          <a:ext cx="360040" cy="576064"/>
        </p:xfrm>
        <a:graphic>
          <a:graphicData uri="http://schemas.openxmlformats.org/presentationml/2006/ole">
            <p:oleObj spid="_x0000_s2054" name="Формула" r:id="rId5" imgW="139680" imgH="21564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716016" y="2348880"/>
          <a:ext cx="1008112" cy="648072"/>
        </p:xfrm>
        <a:graphic>
          <a:graphicData uri="http://schemas.openxmlformats.org/presentationml/2006/ole">
            <p:oleObj spid="_x0000_s2055" name="Формула" r:id="rId6" imgW="380880" imgH="25380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6516216" y="1844824"/>
          <a:ext cx="432048" cy="576064"/>
        </p:xfrm>
        <a:graphic>
          <a:graphicData uri="http://schemas.openxmlformats.org/presentationml/2006/ole">
            <p:oleObj spid="_x0000_s2057" name="Формула" r:id="rId7" imgW="139680" imgH="2156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2771800" y="2924944"/>
          <a:ext cx="288032" cy="468312"/>
        </p:xfrm>
        <a:graphic>
          <a:graphicData uri="http://schemas.openxmlformats.org/presentationml/2006/ole">
            <p:oleObj spid="_x0000_s2058" name="Формула" r:id="rId8" imgW="126720" imgH="1648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195736" y="1988840"/>
          <a:ext cx="432048" cy="432048"/>
        </p:xfrm>
        <a:graphic>
          <a:graphicData uri="http://schemas.openxmlformats.org/presentationml/2006/ole">
            <p:oleObj spid="_x0000_s2060" name="Формула" r:id="rId9" imgW="139680" imgH="17748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7164288" y="2996952"/>
          <a:ext cx="720080" cy="343148"/>
        </p:xfrm>
        <a:graphic>
          <a:graphicData uri="http://schemas.openxmlformats.org/presentationml/2006/ole">
            <p:oleObj spid="_x0000_s2061" name="Формула" r:id="rId10" imgW="368280" imgH="177480" progId="Equation.3">
              <p:embed/>
            </p:oleObj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7236296" y="3501008"/>
          <a:ext cx="576064" cy="343148"/>
        </p:xfrm>
        <a:graphic>
          <a:graphicData uri="http://schemas.openxmlformats.org/presentationml/2006/ole">
            <p:oleObj spid="_x0000_s2059" name="Формула" r:id="rId11" imgW="3682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Скалярное произведение векторов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412776"/>
            <a:ext cx="6192688" cy="536887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028908"/>
            <a:ext cx="7935282" cy="463988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492896"/>
            <a:ext cx="6840760" cy="582006"/>
          </a:xfrm>
          <a:prstGeom prst="rect">
            <a:avLst/>
          </a:prstGeom>
          <a:noFill/>
        </p:spPr>
      </p:pic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3284984"/>
            <a:ext cx="2088232" cy="504056"/>
          </a:xfrm>
          <a:prstGeom prst="rect">
            <a:avLst/>
          </a:prstGeom>
          <a:noFill/>
        </p:spPr>
      </p:pic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789040"/>
            <a:ext cx="3672408" cy="482393"/>
          </a:xfrm>
          <a:prstGeom prst="rect">
            <a:avLst/>
          </a:prstGeom>
          <a:noFill/>
        </p:spPr>
      </p:pic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-828600" y="6926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3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81128"/>
            <a:ext cx="6172200" cy="576064"/>
          </a:xfrm>
          <a:prstGeom prst="rect">
            <a:avLst/>
          </a:prstGeom>
          <a:noFill/>
        </p:spPr>
      </p:pic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24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5224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157192"/>
            <a:ext cx="6304780" cy="547856"/>
          </a:xfrm>
          <a:prstGeom prst="rect">
            <a:avLst/>
          </a:prstGeom>
          <a:noFill/>
        </p:spPr>
      </p:pic>
      <p:sp>
        <p:nvSpPr>
          <p:cNvPr id="52243" name="Rectangle 1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im0-tub-ru.yandex.net/i?id=175826135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400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Цели и задачи презентации: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познакомиться с историей возникновения векторов;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повторить основные понятия и действия над векторами;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рассмотреть доказательство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теорем векторным методом.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74" name="Picture 42" descr="http://skachatsoft.net/uploads/taginator/Dec-2012/fony-dlya-prezentacij-skac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-419100"/>
            <a:ext cx="9753600" cy="7277100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980728"/>
            <a:ext cx="7128792" cy="504056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412776"/>
            <a:ext cx="3888432" cy="576064"/>
          </a:xfrm>
          <a:prstGeom prst="rect">
            <a:avLst/>
          </a:prstGeom>
          <a:noFill/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1988840"/>
            <a:ext cx="5760640" cy="648072"/>
          </a:xfrm>
          <a:prstGeom prst="rect">
            <a:avLst/>
          </a:prstGeom>
          <a:noFill/>
        </p:spPr>
      </p:pic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564904"/>
            <a:ext cx="4392488" cy="648072"/>
          </a:xfrm>
          <a:prstGeom prst="rect">
            <a:avLst/>
          </a:prstGeom>
          <a:noFill/>
        </p:spPr>
      </p:pic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43" name="Picture 1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140968"/>
            <a:ext cx="4896544" cy="576064"/>
          </a:xfrm>
          <a:prstGeom prst="rect">
            <a:avLst/>
          </a:prstGeom>
          <a:noFill/>
        </p:spPr>
      </p:pic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573016"/>
            <a:ext cx="5328592" cy="792088"/>
          </a:xfrm>
          <a:prstGeom prst="rect">
            <a:avLst/>
          </a:prstGeom>
          <a:noFill/>
        </p:spPr>
      </p:pic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51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013176"/>
            <a:ext cx="5184576" cy="576064"/>
          </a:xfrm>
          <a:prstGeom prst="rect">
            <a:avLst/>
          </a:prstGeom>
          <a:noFill/>
        </p:spPr>
      </p:pic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53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5517232"/>
            <a:ext cx="5040560" cy="792088"/>
          </a:xfrm>
          <a:prstGeom prst="rect">
            <a:avLst/>
          </a:prstGeom>
          <a:noFill/>
        </p:spPr>
      </p:pic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899592" y="2204864"/>
            <a:ext cx="432048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99592" y="4941168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1331640" y="2276872"/>
            <a:ext cx="1368152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115616" y="386104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1835696" y="5877272"/>
          <a:ext cx="1368152" cy="576064"/>
        </p:xfrm>
        <a:graphic>
          <a:graphicData uri="http://schemas.openxmlformats.org/presentationml/2006/ole">
            <p:oleObj spid="_x0000_s44056" name="Формула" r:id="rId12" imgW="914400" imgH="215640" progId="Equation.3">
              <p:embed/>
            </p:oleObj>
          </a:graphicData>
        </a:graphic>
      </p:graphicFrame>
      <p:graphicFrame>
        <p:nvGraphicFramePr>
          <p:cNvPr id="44057" name="Object 25"/>
          <p:cNvGraphicFramePr>
            <a:graphicFrameLocks noChangeAspect="1"/>
          </p:cNvGraphicFramePr>
          <p:nvPr/>
        </p:nvGraphicFramePr>
        <p:xfrm>
          <a:off x="467544" y="4797152"/>
          <a:ext cx="504056" cy="288032"/>
        </p:xfrm>
        <a:graphic>
          <a:graphicData uri="http://schemas.openxmlformats.org/presentationml/2006/ole">
            <p:oleObj spid="_x0000_s44057" name="Формула" r:id="rId13" imgW="152280" imgH="164880" progId="Equation.3">
              <p:embed/>
            </p:oleObj>
          </a:graphicData>
        </a:graphic>
      </p:graphicFrame>
      <p:graphicFrame>
        <p:nvGraphicFramePr>
          <p:cNvPr id="44058" name="Object 26"/>
          <p:cNvGraphicFramePr>
            <a:graphicFrameLocks noChangeAspect="1"/>
          </p:cNvGraphicFramePr>
          <p:nvPr/>
        </p:nvGraphicFramePr>
        <p:xfrm>
          <a:off x="1187624" y="1844824"/>
          <a:ext cx="360040" cy="360040"/>
        </p:xfrm>
        <a:graphic>
          <a:graphicData uri="http://schemas.openxmlformats.org/presentationml/2006/ole">
            <p:oleObj spid="_x0000_s44058" name="Формула" r:id="rId14" imgW="152280" imgH="164880" progId="Equation.3">
              <p:embed/>
            </p:oleObj>
          </a:graphicData>
        </a:graphic>
      </p:graphicFrame>
      <p:graphicFrame>
        <p:nvGraphicFramePr>
          <p:cNvPr id="44059" name="Object 27"/>
          <p:cNvGraphicFramePr>
            <a:graphicFrameLocks noChangeAspect="1"/>
          </p:cNvGraphicFramePr>
          <p:nvPr/>
        </p:nvGraphicFramePr>
        <p:xfrm>
          <a:off x="2771800" y="4725144"/>
          <a:ext cx="360040" cy="360040"/>
        </p:xfrm>
        <a:graphic>
          <a:graphicData uri="http://schemas.openxmlformats.org/presentationml/2006/ole">
            <p:oleObj spid="_x0000_s44059" name="Формула" r:id="rId15" imgW="152280" imgH="177480" progId="Equation.3">
              <p:embed/>
            </p:oleObj>
          </a:graphicData>
        </a:graphic>
      </p:graphicFrame>
      <p:graphicFrame>
        <p:nvGraphicFramePr>
          <p:cNvPr id="44061" name="Object 29"/>
          <p:cNvGraphicFramePr>
            <a:graphicFrameLocks noChangeAspect="1"/>
          </p:cNvGraphicFramePr>
          <p:nvPr/>
        </p:nvGraphicFramePr>
        <p:xfrm>
          <a:off x="683568" y="3645024"/>
          <a:ext cx="360039" cy="360040"/>
        </p:xfrm>
        <a:graphic>
          <a:graphicData uri="http://schemas.openxmlformats.org/presentationml/2006/ole">
            <p:oleObj spid="_x0000_s44061" name="Формула" r:id="rId16" imgW="203040" imgH="164880" progId="Equation.3">
              <p:embed/>
            </p:oleObj>
          </a:graphicData>
        </a:graphic>
      </p:graphicFrame>
      <p:graphicFrame>
        <p:nvGraphicFramePr>
          <p:cNvPr id="44062" name="Object 30"/>
          <p:cNvGraphicFramePr>
            <a:graphicFrameLocks noChangeAspect="1"/>
          </p:cNvGraphicFramePr>
          <p:nvPr/>
        </p:nvGraphicFramePr>
        <p:xfrm>
          <a:off x="2195736" y="3573016"/>
          <a:ext cx="432048" cy="432048"/>
        </p:xfrm>
        <a:graphic>
          <a:graphicData uri="http://schemas.openxmlformats.org/presentationml/2006/ole">
            <p:oleObj spid="_x0000_s44062" name="Формула" r:id="rId17" imgW="177480" imgH="177480" progId="Equation.3">
              <p:embed/>
            </p:oleObj>
          </a:graphicData>
        </a:graphic>
      </p:graphicFrame>
      <p:graphicFrame>
        <p:nvGraphicFramePr>
          <p:cNvPr id="44063" name="Object 31"/>
          <p:cNvGraphicFramePr>
            <a:graphicFrameLocks noChangeAspect="1"/>
          </p:cNvGraphicFramePr>
          <p:nvPr/>
        </p:nvGraphicFramePr>
        <p:xfrm>
          <a:off x="1835696" y="2780928"/>
          <a:ext cx="288925" cy="360040"/>
        </p:xfrm>
        <a:graphic>
          <a:graphicData uri="http://schemas.openxmlformats.org/presentationml/2006/ole">
            <p:oleObj spid="_x0000_s44063" name="Формула" r:id="rId18" imgW="126720" imgH="164880" progId="Equation.3">
              <p:embed/>
            </p:oleObj>
          </a:graphicData>
        </a:graphic>
      </p:graphicFrame>
      <p:graphicFrame>
        <p:nvGraphicFramePr>
          <p:cNvPr id="44064" name="Object 32"/>
          <p:cNvGraphicFramePr>
            <a:graphicFrameLocks noChangeAspect="1"/>
          </p:cNvGraphicFramePr>
          <p:nvPr/>
        </p:nvGraphicFramePr>
        <p:xfrm>
          <a:off x="1619672" y="4941168"/>
          <a:ext cx="288206" cy="504056"/>
        </p:xfrm>
        <a:graphic>
          <a:graphicData uri="http://schemas.openxmlformats.org/presentationml/2006/ole">
            <p:oleObj spid="_x0000_s44064" name="Формула" r:id="rId19" imgW="139680" imgH="215640" progId="Equation.3">
              <p:embed/>
            </p:oleObj>
          </a:graphicData>
        </a:graphic>
      </p:graphicFrame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65" name="Picture 3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293096"/>
            <a:ext cx="5040560" cy="846956"/>
          </a:xfrm>
          <a:prstGeom prst="rect">
            <a:avLst/>
          </a:prstGeom>
          <a:noFill/>
        </p:spPr>
      </p:pic>
      <p:sp>
        <p:nvSpPr>
          <p:cNvPr id="44068" name="AutoShape 36" descr="http://a-tambov.ru/yeblz/uchebnik_po_stenografiya_3719_1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4070" name="AutoShape 38" descr="http://a-tambov.ru/yeblz/uchebnik_po_stenografiya_3719_10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56" name="Picture 44" descr="http://skachatsoft.net/uploads/taginator/Dec-2012/fony-dlya-prezentacij-skac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-419100"/>
            <a:ext cx="9753600" cy="7277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556792"/>
            <a:ext cx="5760640" cy="576064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284984"/>
            <a:ext cx="5616624" cy="720080"/>
          </a:xfrm>
          <a:prstGeom prst="rect">
            <a:avLst/>
          </a:prstGeom>
          <a:noFill/>
        </p:spPr>
      </p:pic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005064"/>
            <a:ext cx="5112568" cy="576064"/>
          </a:xfrm>
          <a:prstGeom prst="rect">
            <a:avLst/>
          </a:prstGeom>
          <a:noFill/>
        </p:spPr>
      </p:pic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437112"/>
            <a:ext cx="7920880" cy="648072"/>
          </a:xfrm>
          <a:prstGeom prst="rect">
            <a:avLst/>
          </a:prstGeom>
          <a:noFill/>
        </p:spPr>
      </p:pic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34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2060848"/>
            <a:ext cx="5400600" cy="576064"/>
          </a:xfrm>
          <a:prstGeom prst="rect">
            <a:avLst/>
          </a:prstGeom>
          <a:noFill/>
        </p:spPr>
      </p:pic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37" name="Picture 2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908720"/>
            <a:ext cx="7704856" cy="648072"/>
          </a:xfrm>
          <a:prstGeom prst="rect">
            <a:avLst/>
          </a:prstGeom>
          <a:noFill/>
        </p:spPr>
      </p:pic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40" name="Picture 2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2636912"/>
            <a:ext cx="5400600" cy="792088"/>
          </a:xfrm>
          <a:prstGeom prst="rect">
            <a:avLst/>
          </a:prstGeom>
          <a:noFill/>
        </p:spPr>
      </p:pic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42" name="Picture 3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5085184"/>
            <a:ext cx="7722620" cy="504056"/>
          </a:xfrm>
          <a:prstGeom prst="rect">
            <a:avLst/>
          </a:prstGeom>
          <a:noFill/>
        </p:spPr>
      </p:pic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8945" name="Picture 3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5661248"/>
            <a:ext cx="5578794" cy="504056"/>
          </a:xfrm>
          <a:prstGeom prst="rect">
            <a:avLst/>
          </a:prstGeom>
          <a:noFill/>
        </p:spPr>
      </p:pic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flipV="1">
            <a:off x="395536" y="2276872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27584" y="2348880"/>
            <a:ext cx="20162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467544" y="364502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H="1">
            <a:off x="2411760" y="2348880"/>
            <a:ext cx="43204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 flipV="1">
            <a:off x="827584" y="2348880"/>
            <a:ext cx="151216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467544" y="2348880"/>
            <a:ext cx="23042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948" name="Object 36"/>
          <p:cNvGraphicFramePr>
            <a:graphicFrameLocks noChangeAspect="1"/>
          </p:cNvGraphicFramePr>
          <p:nvPr/>
        </p:nvGraphicFramePr>
        <p:xfrm>
          <a:off x="611560" y="1988840"/>
          <a:ext cx="360363" cy="288206"/>
        </p:xfrm>
        <a:graphic>
          <a:graphicData uri="http://schemas.openxmlformats.org/presentationml/2006/ole">
            <p:oleObj spid="_x0000_s38948" name="Формула" r:id="rId13" imgW="152280" imgH="164880" progId="Equation.3">
              <p:embed/>
            </p:oleObj>
          </a:graphicData>
        </a:graphic>
      </p:graphicFrame>
      <p:graphicFrame>
        <p:nvGraphicFramePr>
          <p:cNvPr id="38949" name="Object 37"/>
          <p:cNvGraphicFramePr>
            <a:graphicFrameLocks noChangeAspect="1"/>
          </p:cNvGraphicFramePr>
          <p:nvPr/>
        </p:nvGraphicFramePr>
        <p:xfrm>
          <a:off x="251520" y="3717032"/>
          <a:ext cx="503237" cy="287611"/>
        </p:xfrm>
        <a:graphic>
          <a:graphicData uri="http://schemas.openxmlformats.org/presentationml/2006/ole">
            <p:oleObj spid="_x0000_s38949" name="Формула" r:id="rId14" imgW="152280" imgH="164880" progId="Equation.3">
              <p:embed/>
            </p:oleObj>
          </a:graphicData>
        </a:graphic>
      </p:graphicFrame>
      <p:graphicFrame>
        <p:nvGraphicFramePr>
          <p:cNvPr id="38950" name="Object 38"/>
          <p:cNvGraphicFramePr>
            <a:graphicFrameLocks noChangeAspect="1"/>
          </p:cNvGraphicFramePr>
          <p:nvPr/>
        </p:nvGraphicFramePr>
        <p:xfrm>
          <a:off x="2771800" y="1988840"/>
          <a:ext cx="360363" cy="360363"/>
        </p:xfrm>
        <a:graphic>
          <a:graphicData uri="http://schemas.openxmlformats.org/presentationml/2006/ole">
            <p:oleObj spid="_x0000_s38950" name="Формула" r:id="rId15" imgW="152280" imgH="177480" progId="Equation.3">
              <p:embed/>
            </p:oleObj>
          </a:graphicData>
        </a:graphic>
      </p:graphicFrame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38951" name="Формула" r:id="rId16" imgW="914400" imgH="215640" progId="Equation.3">
              <p:embed/>
            </p:oleObj>
          </a:graphicData>
        </a:graphic>
      </p:graphicFrame>
      <p:graphicFrame>
        <p:nvGraphicFramePr>
          <p:cNvPr id="38952" name="Object 40"/>
          <p:cNvGraphicFramePr>
            <a:graphicFrameLocks noChangeAspect="1"/>
          </p:cNvGraphicFramePr>
          <p:nvPr/>
        </p:nvGraphicFramePr>
        <p:xfrm>
          <a:off x="2267744" y="3645024"/>
          <a:ext cx="493514" cy="290154"/>
        </p:xfrm>
        <a:graphic>
          <a:graphicData uri="http://schemas.openxmlformats.org/presentationml/2006/ole">
            <p:oleObj spid="_x0000_s38952" name="Формула" r:id="rId17" imgW="164880" imgH="164880" progId="Equation.3">
              <p:embed/>
            </p:oleObj>
          </a:graphicData>
        </a:graphic>
      </p:graphicFrame>
      <p:graphicFrame>
        <p:nvGraphicFramePr>
          <p:cNvPr id="38953" name="Object 41"/>
          <p:cNvGraphicFramePr>
            <a:graphicFrameLocks noChangeAspect="1"/>
          </p:cNvGraphicFramePr>
          <p:nvPr/>
        </p:nvGraphicFramePr>
        <p:xfrm>
          <a:off x="323528" y="2564904"/>
          <a:ext cx="288925" cy="360363"/>
        </p:xfrm>
        <a:graphic>
          <a:graphicData uri="http://schemas.openxmlformats.org/presentationml/2006/ole">
            <p:oleObj spid="_x0000_s38953" name="Формула" r:id="rId18" imgW="126720" imgH="164880" progId="Equation.3">
              <p:embed/>
            </p:oleObj>
          </a:graphicData>
        </a:graphic>
      </p:graphicFrame>
      <p:graphicFrame>
        <p:nvGraphicFramePr>
          <p:cNvPr id="38954" name="Object 42"/>
          <p:cNvGraphicFramePr>
            <a:graphicFrameLocks noChangeAspect="1"/>
          </p:cNvGraphicFramePr>
          <p:nvPr/>
        </p:nvGraphicFramePr>
        <p:xfrm>
          <a:off x="1187624" y="3717032"/>
          <a:ext cx="288925" cy="503237"/>
        </p:xfrm>
        <a:graphic>
          <a:graphicData uri="http://schemas.openxmlformats.org/presentationml/2006/ole">
            <p:oleObj spid="_x0000_s38954" name="Формула" r:id="rId19" imgW="1396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10" name="Picture 30" descr="http://skachatsoft.net/uploads/taginator/Dec-2012/fony-dlya-prezentacij-skac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0"/>
            <a:ext cx="9753600" cy="7277100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1340768"/>
            <a:ext cx="7056784" cy="648072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060848"/>
            <a:ext cx="4176464" cy="648072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284984"/>
            <a:ext cx="4608512" cy="584031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89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708920"/>
            <a:ext cx="4680520" cy="648072"/>
          </a:xfrm>
          <a:prstGeom prst="rect">
            <a:avLst/>
          </a:prstGeom>
          <a:noFill/>
        </p:spPr>
      </p:pic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861048"/>
            <a:ext cx="5616624" cy="792088"/>
          </a:xfrm>
          <a:prstGeom prst="rect">
            <a:avLst/>
          </a:prstGeom>
          <a:noFill/>
        </p:spPr>
      </p:pic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94" name="Picture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509120"/>
            <a:ext cx="5256584" cy="648072"/>
          </a:xfrm>
          <a:prstGeom prst="rect">
            <a:avLst/>
          </a:prstGeom>
          <a:noFill/>
        </p:spPr>
      </p:pic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9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097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5013176"/>
            <a:ext cx="5256584" cy="720080"/>
          </a:xfrm>
          <a:prstGeom prst="rect">
            <a:avLst/>
          </a:prstGeom>
          <a:noFill/>
        </p:spPr>
      </p:pic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6100" name="Picture 20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733256"/>
            <a:ext cx="5184576" cy="648072"/>
          </a:xfrm>
          <a:prstGeom prst="rect">
            <a:avLst/>
          </a:prstGeom>
          <a:noFill/>
        </p:spPr>
      </p:pic>
      <p:sp>
        <p:nvSpPr>
          <p:cNvPr id="46102" name="Rectangle 22"/>
          <p:cNvSpPr>
            <a:spLocks noChangeArrowheads="1"/>
          </p:cNvSpPr>
          <p:nvPr/>
        </p:nvSpPr>
        <p:spPr bwMode="auto">
          <a:xfrm>
            <a:off x="0" y="-161806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H="1">
            <a:off x="539552" y="2708920"/>
            <a:ext cx="64807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1619672" y="3717032"/>
            <a:ext cx="64807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187624" y="2708920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39552" y="4149080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103" name="Object 23"/>
          <p:cNvGraphicFramePr>
            <a:graphicFrameLocks noChangeAspect="1"/>
          </p:cNvGraphicFramePr>
          <p:nvPr/>
        </p:nvGraphicFramePr>
        <p:xfrm>
          <a:off x="899592" y="2348880"/>
          <a:ext cx="503238" cy="287338"/>
        </p:xfrm>
        <a:graphic>
          <a:graphicData uri="http://schemas.openxmlformats.org/presentationml/2006/ole">
            <p:oleObj spid="_x0000_s46103" name="Формула" r:id="rId12" imgW="152280" imgH="164880" progId="Equation.3">
              <p:embed/>
            </p:oleObj>
          </a:graphicData>
        </a:graphic>
      </p:graphicFrame>
      <p:graphicFrame>
        <p:nvGraphicFramePr>
          <p:cNvPr id="46104" name="Object 24"/>
          <p:cNvGraphicFramePr>
            <a:graphicFrameLocks noChangeAspect="1"/>
          </p:cNvGraphicFramePr>
          <p:nvPr/>
        </p:nvGraphicFramePr>
        <p:xfrm>
          <a:off x="2267744" y="3284984"/>
          <a:ext cx="360362" cy="287337"/>
        </p:xfrm>
        <a:graphic>
          <a:graphicData uri="http://schemas.openxmlformats.org/presentationml/2006/ole">
            <p:oleObj spid="_x0000_s46104" name="Формула" r:id="rId13" imgW="152280" imgH="164880" progId="Equation.3">
              <p:embed/>
            </p:oleObj>
          </a:graphicData>
        </a:graphic>
      </p:graphicFrame>
      <p:graphicFrame>
        <p:nvGraphicFramePr>
          <p:cNvPr id="46105" name="Object 25"/>
          <p:cNvGraphicFramePr>
            <a:graphicFrameLocks noChangeAspect="1"/>
          </p:cNvGraphicFramePr>
          <p:nvPr/>
        </p:nvGraphicFramePr>
        <p:xfrm>
          <a:off x="1619672" y="5157192"/>
          <a:ext cx="360363" cy="360362"/>
        </p:xfrm>
        <a:graphic>
          <a:graphicData uri="http://schemas.openxmlformats.org/presentationml/2006/ole">
            <p:oleObj spid="_x0000_s46105" name="Формула" r:id="rId14" imgW="152280" imgH="177480" progId="Equation.3">
              <p:embed/>
            </p:oleObj>
          </a:graphicData>
        </a:graphic>
      </p:graphicFrame>
      <p:graphicFrame>
        <p:nvGraphicFramePr>
          <p:cNvPr id="46106" name="Object 26"/>
          <p:cNvGraphicFramePr>
            <a:graphicFrameLocks noChangeAspect="1"/>
          </p:cNvGraphicFramePr>
          <p:nvPr/>
        </p:nvGraphicFramePr>
        <p:xfrm>
          <a:off x="251520" y="3789040"/>
          <a:ext cx="359246" cy="360164"/>
        </p:xfrm>
        <a:graphic>
          <a:graphicData uri="http://schemas.openxmlformats.org/presentationml/2006/ole">
            <p:oleObj spid="_x0000_s46106" name="Формула" r:id="rId15" imgW="164880" imgH="164880" progId="Equation.3">
              <p:embed/>
            </p:oleObj>
          </a:graphicData>
        </a:graphic>
      </p:graphicFrame>
      <p:graphicFrame>
        <p:nvGraphicFramePr>
          <p:cNvPr id="46107" name="Object 27"/>
          <p:cNvGraphicFramePr>
            <a:graphicFrameLocks noChangeAspect="1"/>
          </p:cNvGraphicFramePr>
          <p:nvPr/>
        </p:nvGraphicFramePr>
        <p:xfrm>
          <a:off x="1979712" y="4437112"/>
          <a:ext cx="287710" cy="360363"/>
        </p:xfrm>
        <a:graphic>
          <a:graphicData uri="http://schemas.openxmlformats.org/presentationml/2006/ole">
            <p:oleObj spid="_x0000_s46107" name="Формула" r:id="rId16" imgW="126720" imgH="164880" progId="Equation.3">
              <p:embed/>
            </p:oleObj>
          </a:graphicData>
        </a:graphic>
      </p:graphicFrame>
      <p:graphicFrame>
        <p:nvGraphicFramePr>
          <p:cNvPr id="46108" name="Object 28"/>
          <p:cNvGraphicFramePr>
            <a:graphicFrameLocks noChangeAspect="1"/>
          </p:cNvGraphicFramePr>
          <p:nvPr/>
        </p:nvGraphicFramePr>
        <p:xfrm flipH="1">
          <a:off x="1691680" y="2780928"/>
          <a:ext cx="431329" cy="503237"/>
        </p:xfrm>
        <a:graphic>
          <a:graphicData uri="http://schemas.openxmlformats.org/presentationml/2006/ole">
            <p:oleObj spid="_x0000_s46108" name="Формула" r:id="rId17" imgW="139680" imgH="215640" progId="Equation.3">
              <p:embed/>
            </p:oleObj>
          </a:graphicData>
        </a:graphic>
      </p:graphicFrame>
      <p:cxnSp>
        <p:nvCxnSpPr>
          <p:cNvPr id="49" name="Прямая со стрелкой 48"/>
          <p:cNvCxnSpPr/>
          <p:nvPr/>
        </p:nvCxnSpPr>
        <p:spPr>
          <a:xfrm>
            <a:off x="1187624" y="2708920"/>
            <a:ext cx="50405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539552" y="364502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020" name="Picture 36" descr="http://skachatsoft.net/uploads/taginator/Dec-2012/fony-dlya-prezentacij-skach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0"/>
            <a:ext cx="9753600" cy="7277100"/>
          </a:xfrm>
          <a:prstGeom prst="rect">
            <a:avLst/>
          </a:prstGeom>
          <a:noFill/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988840"/>
            <a:ext cx="6720747" cy="472552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276872"/>
            <a:ext cx="5684845" cy="648072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924944"/>
            <a:ext cx="5760640" cy="576064"/>
          </a:xfrm>
          <a:prstGeom prst="rect">
            <a:avLst/>
          </a:prstGeom>
          <a:noFill/>
        </p:spPr>
      </p:pic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9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501008"/>
            <a:ext cx="4872038" cy="648072"/>
          </a:xfrm>
          <a:prstGeom prst="rect">
            <a:avLst/>
          </a:prstGeom>
          <a:noFill/>
        </p:spPr>
      </p:pic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1998" name="Picture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437112"/>
            <a:ext cx="3746624" cy="720080"/>
          </a:xfrm>
          <a:prstGeom prst="rect">
            <a:avLst/>
          </a:prstGeom>
          <a:noFill/>
        </p:spPr>
      </p:pic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005064"/>
            <a:ext cx="3528392" cy="576064"/>
          </a:xfrm>
          <a:prstGeom prst="rect">
            <a:avLst/>
          </a:prstGeom>
          <a:noFill/>
        </p:spPr>
      </p:pic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7647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2004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013176"/>
            <a:ext cx="5472608" cy="651123"/>
          </a:xfrm>
          <a:prstGeom prst="rect">
            <a:avLst/>
          </a:prstGeom>
          <a:noFill/>
        </p:spPr>
      </p:pic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445224"/>
            <a:ext cx="4248472" cy="622548"/>
          </a:xfrm>
          <a:prstGeom prst="rect">
            <a:avLst/>
          </a:prstGeom>
          <a:noFill/>
        </p:spPr>
      </p:pic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200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6093296"/>
            <a:ext cx="2808312" cy="432048"/>
          </a:xfrm>
          <a:prstGeom prst="rect">
            <a:avLst/>
          </a:prstGeom>
          <a:noFill/>
        </p:spPr>
      </p:pic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2010" name="Picture 26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412776"/>
            <a:ext cx="6984776" cy="576064"/>
          </a:xfrm>
          <a:prstGeom prst="rect">
            <a:avLst/>
          </a:prstGeom>
          <a:noFill/>
        </p:spPr>
      </p:pic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flipV="1">
            <a:off x="683568" y="3212976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83568" y="328498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683568" y="450912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411760" y="335699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V="1">
            <a:off x="683568" y="3356992"/>
            <a:ext cx="165618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 flipV="1">
            <a:off x="683568" y="3284984"/>
            <a:ext cx="172819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013" name="Object 29"/>
          <p:cNvGraphicFramePr>
            <a:graphicFrameLocks noChangeAspect="1"/>
          </p:cNvGraphicFramePr>
          <p:nvPr/>
        </p:nvGraphicFramePr>
        <p:xfrm>
          <a:off x="2411760" y="4509120"/>
          <a:ext cx="358775" cy="360363"/>
        </p:xfrm>
        <a:graphic>
          <a:graphicData uri="http://schemas.openxmlformats.org/presentationml/2006/ole">
            <p:oleObj spid="_x0000_s42013" name="Формула" r:id="rId14" imgW="164880" imgH="164880" progId="Equation.3">
              <p:embed/>
            </p:oleObj>
          </a:graphicData>
        </a:graphic>
      </p:graphicFrame>
      <p:graphicFrame>
        <p:nvGraphicFramePr>
          <p:cNvPr id="42014" name="Object 30"/>
          <p:cNvGraphicFramePr>
            <a:graphicFrameLocks noChangeAspect="1"/>
          </p:cNvGraphicFramePr>
          <p:nvPr/>
        </p:nvGraphicFramePr>
        <p:xfrm>
          <a:off x="395536" y="4509120"/>
          <a:ext cx="503237" cy="287338"/>
        </p:xfrm>
        <a:graphic>
          <a:graphicData uri="http://schemas.openxmlformats.org/presentationml/2006/ole">
            <p:oleObj spid="_x0000_s42014" name="Формула" r:id="rId15" imgW="152280" imgH="164880" progId="Equation.3">
              <p:embed/>
            </p:oleObj>
          </a:graphicData>
        </a:graphic>
      </p:graphicFrame>
      <p:graphicFrame>
        <p:nvGraphicFramePr>
          <p:cNvPr id="42015" name="Object 31"/>
          <p:cNvGraphicFramePr>
            <a:graphicFrameLocks noChangeAspect="1"/>
          </p:cNvGraphicFramePr>
          <p:nvPr/>
        </p:nvGraphicFramePr>
        <p:xfrm>
          <a:off x="1331640" y="4653136"/>
          <a:ext cx="287338" cy="360362"/>
        </p:xfrm>
        <a:graphic>
          <a:graphicData uri="http://schemas.openxmlformats.org/presentationml/2006/ole">
            <p:oleObj spid="_x0000_s42015" name="Формула" r:id="rId16" imgW="126720" imgH="164880" progId="Equation.3">
              <p:embed/>
            </p:oleObj>
          </a:graphicData>
        </a:graphic>
      </p:graphicFrame>
      <p:graphicFrame>
        <p:nvGraphicFramePr>
          <p:cNvPr id="42016" name="Object 32"/>
          <p:cNvGraphicFramePr>
            <a:graphicFrameLocks noChangeAspect="1"/>
          </p:cNvGraphicFramePr>
          <p:nvPr/>
        </p:nvGraphicFramePr>
        <p:xfrm>
          <a:off x="1403648" y="2708920"/>
          <a:ext cx="431800" cy="503237"/>
        </p:xfrm>
        <a:graphic>
          <a:graphicData uri="http://schemas.openxmlformats.org/presentationml/2006/ole">
            <p:oleObj spid="_x0000_s42016" name="Формула" r:id="rId17" imgW="139680" imgH="215640" progId="Equation.3">
              <p:embed/>
            </p:oleObj>
          </a:graphicData>
        </a:graphic>
      </p:graphicFrame>
      <p:graphicFrame>
        <p:nvGraphicFramePr>
          <p:cNvPr id="42017" name="Object 33"/>
          <p:cNvGraphicFramePr>
            <a:graphicFrameLocks noChangeAspect="1"/>
          </p:cNvGraphicFramePr>
          <p:nvPr/>
        </p:nvGraphicFramePr>
        <p:xfrm>
          <a:off x="467544" y="2924944"/>
          <a:ext cx="360362" cy="287338"/>
        </p:xfrm>
        <a:graphic>
          <a:graphicData uri="http://schemas.openxmlformats.org/presentationml/2006/ole">
            <p:oleObj spid="_x0000_s42017" name="Формула" r:id="rId18" imgW="152280" imgH="164880" progId="Equation.3">
              <p:embed/>
            </p:oleObj>
          </a:graphicData>
        </a:graphic>
      </p:graphicFrame>
      <p:graphicFrame>
        <p:nvGraphicFramePr>
          <p:cNvPr id="42018" name="Object 34"/>
          <p:cNvGraphicFramePr>
            <a:graphicFrameLocks noChangeAspect="1"/>
          </p:cNvGraphicFramePr>
          <p:nvPr/>
        </p:nvGraphicFramePr>
        <p:xfrm>
          <a:off x="2411760" y="2924944"/>
          <a:ext cx="360362" cy="360362"/>
        </p:xfrm>
        <a:graphic>
          <a:graphicData uri="http://schemas.openxmlformats.org/presentationml/2006/ole">
            <p:oleObj spid="_x0000_s42018" name="Формула" r:id="rId19" imgW="15228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 descr="http://im0-tub-ru.yandex.net/i?id=175826135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Используемая литература и ссылки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908721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bg1"/>
                </a:solidFill>
                <a:hlinkClick r:id="rId3"/>
              </a:rPr>
              <a:t>http://s_ob.mos.edu54.ru/p5aa1…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052736"/>
            <a:ext cx="41764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  <a:hlinkClick r:id="rId4"/>
              </a:rPr>
              <a:t>http://slalomum.ru/zakachay/ba…</a:t>
            </a:r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6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chemeClr val="bg1"/>
                </a:solidFill>
                <a:hlinkClick r:id="rId5"/>
              </a:rPr>
              <a:t>www.budivelne.info/logs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r>
              <a:rPr lang="ru-RU" dirty="0" smtClean="0"/>
              <a:t>» Шаблоны для школьных презентаций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564905"/>
            <a:ext cx="35283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6"/>
              </a:rPr>
              <a:t/>
            </a:r>
            <a:br>
              <a:rPr lang="ru-RU" u="sng" dirty="0" smtClean="0">
                <a:hlinkClick r:id="rId6"/>
              </a:rPr>
            </a:br>
            <a:r>
              <a:rPr lang="ru-RU" i="1" dirty="0" smtClean="0">
                <a:hlinkClick r:id="rId6"/>
              </a:rPr>
              <a:t>http://www.smartteh</a:t>
            </a:r>
            <a:r>
              <a:rPr lang="ru-RU" dirty="0" smtClean="0">
                <a:hlinkClick r:id="rId6"/>
              </a:rPr>
              <a:t>no.ru/port/…</a:t>
            </a:r>
            <a:r>
              <a:rPr lang="ru-RU" dirty="0" smtClean="0"/>
              <a:t> </a:t>
            </a:r>
            <a:r>
              <a:rPr lang="ru-RU" i="1" dirty="0" smtClean="0"/>
              <a:t>▼</a:t>
            </a:r>
            <a:endParaRPr lang="ru-RU" dirty="0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43608" y="3277706"/>
            <a:ext cx="62646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Геометрия: Учеб. Для 7 – 9 кл. общеобразоват. учреждений/ Л.С. Атанасян, В.Ф. Бутузов, С.Б. Кадомцев и др. – 6-е изд. – М.: Просвещение, 1996.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1043608" y="4409605"/>
            <a:ext cx="60486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Глейзер Г. И. История математики в школе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VII – IX кл.: Пособие для учителей. – М.: Просвещение, 1981.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5229200"/>
            <a:ext cx="58143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Энциклопедический словарь юного математика/ Сост. Э-68 А. П. Савин. - М.: Педагогика, 1989.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pedsovet.su/_ld/224/579201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048672" cy="396044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Интерес к векторам и векторному исчислению пробудился у математиков в </a:t>
            </a:r>
            <a:r>
              <a:rPr lang="en-US" sz="2800" b="1" dirty="0" smtClean="0"/>
              <a:t>XIX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в связи с потребностями механики и физики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Впервые вектора были введены в работах   У. Гамильтона и Г.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россмана.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исток и исчисления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направленными отрезками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возникли в далеком прошлом</a:t>
            </a:r>
            <a:r>
              <a:rPr lang="ru-RU" sz="2800" b="1" dirty="0" smtClean="0"/>
              <a:t>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331640" y="5229200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851920" y="5157192"/>
            <a:ext cx="194421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588224" y="508518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www.pedsovet.su/_ld/224/579201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192688" cy="511256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Древней Греции пифагорейцы, открыв иррациональные числа, которые нельзя выразить дробями (например:       ,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 др.), не решились ввести более широкое толкование числа.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300192" y="3140968"/>
          <a:ext cx="504056" cy="576064"/>
        </p:xfrm>
        <a:graphic>
          <a:graphicData uri="http://schemas.openxmlformats.org/presentationml/2006/ole">
            <p:oleObj spid="_x0000_s5123" name="Формула" r:id="rId4" imgW="241200" imgH="215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7092280" y="3212976"/>
          <a:ext cx="504056" cy="516632"/>
        </p:xfrm>
        <a:graphic>
          <a:graphicData uri="http://schemas.openxmlformats.org/presentationml/2006/ole">
            <p:oleObj spid="_x0000_s5124" name="Формула" r:id="rId5" imgW="228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metodisty.ru/download_file/20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88032"/>
            <a:ext cx="9144000" cy="71734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08912" cy="54726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Математики того времени попытались свести вопросы арифметики и алгебры к решению задач геометрическим путем. Таким образом, было положено начало геометрической теории отношений Евдокса       (408 – 355 гг. до н.э.), а позднее «геометрической алгебре».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metodisty.ru/download_file/20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геометрическом исчислении, изложенном в труде Евклида  «Начала», сложение и вычитание сводились к сложению и вычитанию отрезков, а умножение – к построению прямоугольников на отрезках, соответствующих по длине множителям.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im7-tub-ru.yandex.net/i?id=83358359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6408712" cy="518457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Фламандский ученый С. Стевин в своем трактате «Начала статики» рассматривая сложение сил, приходит к выводу, что для нахождения результата сложения двух сил, действующих под углом 90˚, необходимо воспользоваться «параллелограммом сил», при этом для обозначения сил он ввел стрелки.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http://im7-tub-ru.yandex.net/i?id=83358359-5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6768752" cy="583264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Продолжительное время вектор рассматривался только как направленный отрезок, один из концов которого называли началом, а второй – его концом. С разработкой теории преобразований вектор стали рассматривать не только как направленный отрезок, но и как параллельный перенос, заданный парой точек – точкой О и ее образом Оʹ.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4" descr="http://im2-tub-ru.yandex.net/i?id=463003496-3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58326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Вектором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называется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направленный отрезок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для которого указано его начало и конец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В данном случае началом отрезка является точка 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концом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отрезка – точка 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. Сам вектор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обозначен через      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 .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 имеет существенное значение, если переставить стрелку в другой конец отрезка, то получится вектор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, и это уже 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совершенно другой вектор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Понятие вектора. Определение вектор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700808"/>
            <a:ext cx="2199640" cy="125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mathprofi.ru/d/vektory_dlya_chainikov_clip_image00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717032"/>
            <a:ext cx="72008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mathprofi.ru/d/vektory_dlya_chainikov_clip_image010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5085184"/>
            <a:ext cx="6480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353</Words>
  <Application>Microsoft Office PowerPoint</Application>
  <PresentationFormat>Экран (4:3)</PresentationFormat>
  <Paragraphs>36</Paragraphs>
  <Slides>24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Формула</vt:lpstr>
      <vt:lpstr>Векторы  и их применение при доказательстве теорем.                             Выполнила: учитель математики                                    МБОУ «Дедиловская СОШ»                                    Соловьева Надежда Юрьевна</vt:lpstr>
      <vt:lpstr>Цели и задачи презентации:   - познакомиться с историей возникновения векторов; - повторить основные понятия и действия над векторами; - рассмотреть доказательство теорем векторным методом. </vt:lpstr>
      <vt:lpstr>Интерес к векторам и векторному исчислению пробудился у математиков в XIX. в. в связи с потребностями механики и физики. Впервые вектора были введены в работах   У. Гамильтона и Г. Гроссмана. Однако исток и исчисления с направленными отрезками возникли в далеком прошлом. </vt:lpstr>
      <vt:lpstr>В Древней Греции пифагорейцы, открыв иррациональные числа, которые нельзя выразить дробями (например:       , и др.), не решились ввести более широкое толкование числа.   </vt:lpstr>
      <vt:lpstr>Математики того времени попытались свести вопросы арифметики и алгебры к решению задач геометрическим путем. Таким образом, было положено начало геометрической теории отношений Евдокса       (408 – 355 гг. до н.э.), а позднее «геометрической алгебре».</vt:lpstr>
      <vt:lpstr>В геометрическом исчислении, изложенном в труде Евклида  «Начала», сложение и вычитание сводились к сложению и вычитанию отрезков, а умножение – к построению прямоугольников на отрезках, соответствующих по длине множителям.</vt:lpstr>
      <vt:lpstr>Фламандский ученый С. Стевин в своем трактате «Начала статики» рассматривая сложение сил, приходит к выводу, что для нахождения результата сложения двух сил, действующих под углом 90˚, необходимо воспользоваться «параллелограммом сил», при этом для обозначения сил он ввел стрелки.</vt:lpstr>
      <vt:lpstr>Продолжительное время вектор рассматривался только как направленный отрезок, один из концов которого называли началом, а второй – его концом. С разработкой теории преобразований вектор стали рассматривать не только как направленный отрезок, но и как параллельный перенос, заданный парой точек – точкой О и ее образом Оʹ.</vt:lpstr>
      <vt:lpstr>   Вектором называется направленный отрезок, для которого указано его начало и конец:   В данном случае началом отрезка является точка А , концом отрезка – точка  В . Сам вектор обозначен через          .  Направление имеет существенное значение, если переставить стрелку в другой конец отрезка, то получится вектор            , и это уже совершенно другой вектор  </vt:lpstr>
      <vt:lpstr>Отдельные точки плоскости, пространства удобно считать так называемым нулевым вектором  . У такого вектора конец и начало совпадают. </vt:lpstr>
      <vt:lpstr>1) Векторы можно записать двумя большими латинскими буквами:    и так далее. При этом первая буква обязательно обозначает точку - начало вектора, а вторая буква точку -  конец вектора. 2) Векторы также записывают маленькими латинскими буквами:   В частности, вектор        можно для краткости переобозначить маленькой  латинской буквой      . </vt:lpstr>
      <vt:lpstr>Длиной или модулем ненулевого вектора         называется длина отрезка АВ. Длина нулевого вектора     равна нулю.  Длина вектора обозначается знаком модуля:       ,   В аналитической  геометрии рассматривается свободный вектор. Это – вектор, который можно отложить от любой точки:   </vt:lpstr>
      <vt:lpstr> Два вектора называются коллинеарными, если они лежат на одной прямой или на параллельных прямых.  Если два ненулевых вектора     и     коллинеарны, то они могут быть направлены либо одинаково, либо противоположно.  В первом случае векторы      и     называются сонаправленными            , а во втором – противоположно направленными            .</vt:lpstr>
      <vt:lpstr> Сложение векторов по правилу треугольников  Пусть      и       - два вектора  .  Отметим произвольную точку А и отложим от этой точки вектор        , равный   .    Затем от точки В отложим вектор        , равный       .  Вектор        называется суммой векторов       +      </vt:lpstr>
      <vt:lpstr>Сложение векторов по правилу параллелограмма.</vt:lpstr>
      <vt:lpstr>Сумма нескольких векторов. Сложение нескольких векторов производится следующим образом: первый вектор складывается со вторым, затем их сумма складывается с третьим вектором и т.д. Из закона сложения векторов следует, что сумма нескольких векторов не зависит от того, в каком порядке они складываются.      </vt:lpstr>
      <vt:lpstr>Вычитание векторов.</vt:lpstr>
      <vt:lpstr>Произведение вектора на число Произведением ненулевого вектора     на число     является такой вектор    , длина которого равна              , причём векторы      и    сонаправлены  при        и противоположно направлены при         .  Произведением нулевого вектора на любое число считается нулевой вектор.  </vt:lpstr>
      <vt:lpstr>Скалярное произведение векторов</vt:lpstr>
      <vt:lpstr>Слайд 20</vt:lpstr>
      <vt:lpstr>  </vt:lpstr>
      <vt:lpstr>Слайд 22</vt:lpstr>
      <vt:lpstr>Слайд 23</vt:lpstr>
      <vt:lpstr>Используемая литература и ссылки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НАДЕЖДА</cp:lastModifiedBy>
  <cp:revision>203</cp:revision>
  <dcterms:created xsi:type="dcterms:W3CDTF">2014-01-20T13:30:01Z</dcterms:created>
  <dcterms:modified xsi:type="dcterms:W3CDTF">2014-02-01T07:05:24Z</dcterms:modified>
</cp:coreProperties>
</file>