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7" r:id="rId3"/>
    <p:sldId id="257" r:id="rId4"/>
    <p:sldId id="316" r:id="rId5"/>
    <p:sldId id="318" r:id="rId6"/>
    <p:sldId id="317" r:id="rId7"/>
    <p:sldId id="324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03" r:id="rId16"/>
    <p:sldId id="304" r:id="rId17"/>
    <p:sldId id="307" r:id="rId18"/>
    <p:sldId id="305" r:id="rId19"/>
    <p:sldId id="306" r:id="rId20"/>
    <p:sldId id="300" r:id="rId21"/>
    <p:sldId id="325" r:id="rId22"/>
    <p:sldId id="326" r:id="rId23"/>
    <p:sldId id="329" r:id="rId24"/>
    <p:sldId id="340" r:id="rId25"/>
    <p:sldId id="330" r:id="rId26"/>
    <p:sldId id="331" r:id="rId27"/>
    <p:sldId id="332" r:id="rId28"/>
    <p:sldId id="334" r:id="rId29"/>
    <p:sldId id="333" r:id="rId30"/>
    <p:sldId id="335" r:id="rId31"/>
    <p:sldId id="336" r:id="rId32"/>
    <p:sldId id="337" r:id="rId33"/>
    <p:sldId id="338" r:id="rId34"/>
    <p:sldId id="33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B"/>
    <a:srgbClr val="009A46"/>
    <a:srgbClr val="E13C09"/>
    <a:srgbClr val="EFD2D1"/>
    <a:srgbClr val="122C1B"/>
    <a:srgbClr val="C45B58"/>
    <a:srgbClr val="C1524F"/>
    <a:srgbClr val="DC9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02" autoAdjust="0"/>
    <p:restoredTop sz="81007" autoAdjust="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FEFB07-F449-4AC5-B8D4-4852D104B705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E08E5F-0BE4-4C90-8D58-2C8C39CE9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208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DA3C6D-10F9-4136-A678-BE61610BDF7C}" type="datetimeFigureOut">
              <a:rPr lang="ru-RU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9FB01E-0FBA-441F-BAFF-32A29DA50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644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2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5DDB8-67D6-4413-AA97-81C8E0AD14EB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CB429-9FD6-4EC4-BAF3-CFAC38CF0D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E22F9-7549-4121-A1FC-5D697B795E7E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66465-9987-4943-87F5-8F415F1B5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D1F4E-A5A7-48B2-BE3A-F998F6F72701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7E631-7831-4CF5-B16D-0AFCBDDD70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C74CF-FE4D-401B-A60B-58EA12A7A937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EB7D7-3721-4A58-AA9C-695DC10687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772DB-E13D-4E0F-9A39-3B76454F8FFB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B83FC-9D51-4FF0-869A-66B1228A2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4AA9-7024-4873-91C4-C68245A1685E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FA80-A26F-46F5-92CA-CBC67DABEA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F0C90-9200-4370-A6AB-E172C87995F7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44AB-8617-48A6-B4D3-5EEFA82316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82765-389C-407A-ABB8-00C5C89A7DAF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4F4F9-FF80-484F-98C3-EDC530BBB2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CEAF3-3C5D-4025-AE78-811E88D9F2F3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A6D23-C705-46F4-BD19-F3FE4C5B6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ACFBC-8EE2-4BEB-8731-C99DCD0BE931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AD38-B72A-4D4A-8209-B4544D62E4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3B334-5415-4496-A6EC-031B8F3A9BF3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F1017-6FA3-4AF4-8CFA-98261E87D3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61FA85-8F69-4145-A941-A48775DF41C8}" type="datetime1">
              <a:rPr lang="ru-RU" smtClean="0"/>
              <a:pPr>
                <a:defRPr/>
              </a:pPr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BC97B99-2279-4F8E-B45C-64D1D3EAF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Text Box 7" descr="Крупная сетка"/>
          <p:cNvSpPr txBox="1">
            <a:spLocks noChangeArrowheads="1"/>
          </p:cNvSpPr>
          <p:nvPr/>
        </p:nvSpPr>
        <p:spPr bwMode="auto">
          <a:xfrm>
            <a:off x="898526" y="1052736"/>
            <a:ext cx="8066087" cy="40626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dirty="0"/>
          </a:p>
          <a:p>
            <a:pPr algn="ctr">
              <a:spcBef>
                <a:spcPct val="50000"/>
              </a:spcBef>
              <a:defRPr/>
            </a:pPr>
            <a:endParaRPr lang="ru-RU" sz="2400" dirty="0"/>
          </a:p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моделирование?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 i="1" dirty="0">
              <a:solidFill>
                <a:srgbClr val="C45B58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ru-RU" sz="1600" b="1" dirty="0"/>
          </a:p>
          <a:p>
            <a:pPr algn="ctr">
              <a:spcBef>
                <a:spcPct val="50000"/>
              </a:spcBef>
              <a:defRPr/>
            </a:pPr>
            <a:endParaRPr lang="ru-RU" sz="1600" b="1" dirty="0"/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440" y="6455593"/>
            <a:ext cx="360041" cy="215900"/>
          </a:xfrm>
          <a:prstGeom prst="actionButtonForwardNext">
            <a:avLst/>
          </a:prstGeom>
          <a:gradFill rotWithShape="1">
            <a:gsLst>
              <a:gs pos="0">
                <a:srgbClr val="E8BFBE"/>
              </a:gs>
              <a:gs pos="100000">
                <a:srgbClr val="E8BFBE">
                  <a:gamma/>
                  <a:tint val="61961"/>
                  <a:invGamma/>
                </a:srgbClr>
              </a:gs>
            </a:gsLst>
            <a:lin ang="5400000" scaled="1"/>
          </a:gradFill>
          <a:ln w="3175">
            <a:solidFill>
              <a:srgbClr val="C45B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769" y="548680"/>
            <a:ext cx="820903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Каждый объект имеет большое количество разных свойств.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При построении модели выделяются главные, существенные для исследования.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Один и тот же объект может иметь много моделей, а разные объекты могут описываться одной.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b="1" i="1" dirty="0"/>
              <a:t>Суть информационного моделирования состоит в</a:t>
            </a:r>
            <a:r>
              <a:rPr lang="ru-RU" sz="2400" b="1" i="1" dirty="0">
                <a:solidFill>
                  <a:srgbClr val="009A46"/>
                </a:solidFill>
              </a:rPr>
              <a:t> формализации.</a:t>
            </a:r>
          </a:p>
          <a:p>
            <a:pPr>
              <a:defRPr/>
            </a:pP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2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23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48680"/>
            <a:ext cx="7637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Информационная модель описывает объект моделирования в </a:t>
            </a:r>
            <a:r>
              <a:rPr lang="ru-RU" sz="2400" b="1" dirty="0">
                <a:solidFill>
                  <a:srgbClr val="00B050"/>
                </a:solidFill>
              </a:rPr>
              <a:t>форме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каких-либо знаков : букв, цифр, картографических элементов, математических или химических формул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Самой формализованной наукой является математика.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36643" y="3393282"/>
            <a:ext cx="7786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u="sng" dirty="0" smtClean="0">
                <a:solidFill>
                  <a:srgbClr val="009A46"/>
                </a:solidFill>
              </a:rPr>
              <a:t>Формализация</a:t>
            </a:r>
            <a:r>
              <a:rPr lang="ru-RU" sz="2400" dirty="0" smtClean="0">
                <a:solidFill>
                  <a:srgbClr val="009A46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–</a:t>
            </a:r>
            <a:r>
              <a:rPr lang="ru-RU" sz="2400" dirty="0" smtClean="0">
                <a:solidFill>
                  <a:srgbClr val="009A46"/>
                </a:solidFill>
              </a:rPr>
              <a:t> </a:t>
            </a:r>
            <a:r>
              <a:rPr lang="ru-RU" sz="2400" dirty="0">
                <a:solidFill>
                  <a:srgbClr val="009A46"/>
                </a:solidFill>
              </a:rPr>
              <a:t>результат перехода от реальных свойств объекта моделирования  к их формальному обозначению в определенной знаковой  системе.</a:t>
            </a:r>
            <a:endParaRPr lang="ru-RU" sz="2400" b="1" u="sng" dirty="0">
              <a:solidFill>
                <a:srgbClr val="009A4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3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70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22380" y="263525"/>
            <a:ext cx="7561262" cy="4254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122C1B"/>
                </a:solidFill>
              </a:rPr>
              <a:t>Причины, по которым прибегают к построению модели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27087" y="1052736"/>
            <a:ext cx="8137525" cy="1081087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ECF7F0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19050">
            <a:solidFill>
              <a:srgbClr val="2153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827088" y="2312195"/>
            <a:ext cx="8137525" cy="1081087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ECF7F0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19050">
            <a:solidFill>
              <a:srgbClr val="2153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844552" y="3515207"/>
            <a:ext cx="8137525" cy="1081087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ECF7F0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19050">
            <a:solidFill>
              <a:srgbClr val="2153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844552" y="4797152"/>
            <a:ext cx="8137525" cy="1081087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ECF7F0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19050">
            <a:solidFill>
              <a:srgbClr val="2153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22380" y="1135285"/>
            <a:ext cx="51847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/>
              <a:t>1</a:t>
            </a:r>
            <a:r>
              <a:rPr lang="ru-RU" b="1" dirty="0" smtClean="0"/>
              <a:t>. В </a:t>
            </a:r>
            <a:r>
              <a:rPr lang="ru-RU" b="1" dirty="0"/>
              <a:t>реальном времени </a:t>
            </a:r>
            <a:r>
              <a:rPr lang="ru-RU" b="1" dirty="0" smtClean="0"/>
              <a:t>объект (</a:t>
            </a:r>
            <a:r>
              <a:rPr lang="ru-RU" b="1" dirty="0"/>
              <a:t>оригинал) может уже не существовать или его еще нет.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410309" y="1272603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Атлантида,  динозавры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24690" y="2532063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/>
              <a:t>2</a:t>
            </a:r>
            <a:r>
              <a:rPr lang="ru-RU" b="1" dirty="0" smtClean="0"/>
              <a:t>. Объект </a:t>
            </a:r>
            <a:r>
              <a:rPr lang="ru-RU" b="1" dirty="0"/>
              <a:t>либо очень велик, либо очень мал.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627002" y="2636838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Земной шар, молекула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22380" y="3735075"/>
            <a:ext cx="3887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/>
              <a:t>3</a:t>
            </a:r>
            <a:r>
              <a:rPr lang="ru-RU" b="1" dirty="0" smtClean="0"/>
              <a:t>. Процесс </a:t>
            </a:r>
            <a:r>
              <a:rPr lang="ru-RU" b="1" dirty="0"/>
              <a:t>протекает очень быстро или очень медленно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940152" y="3644900"/>
            <a:ext cx="30244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роцесс ядерного взрыва, геологические процессы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24690" y="5017020"/>
            <a:ext cx="4103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/>
              <a:t>4</a:t>
            </a:r>
            <a:r>
              <a:rPr lang="ru-RU" b="1" dirty="0" smtClean="0"/>
              <a:t>. Исследование </a:t>
            </a:r>
            <a:r>
              <a:rPr lang="ru-RU" b="1" dirty="0"/>
              <a:t>объекта может привести к его разрушению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325174" y="5017020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Двигатель, живой организм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28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911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214438" y="123825"/>
            <a:ext cx="67865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B050"/>
                </a:solidFill>
              </a:rPr>
              <a:t>Модель необходима для того, чтобы</a:t>
            </a:r>
          </a:p>
          <a:p>
            <a:pPr eaLnBrk="1" hangingPunct="1"/>
            <a:r>
              <a:rPr lang="ru-RU" sz="28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ru-RU" sz="2800" dirty="0">
                <a:solidFill>
                  <a:srgbClr val="C00000"/>
                </a:solidFill>
              </a:rPr>
              <a:t>ПОНЯТЬ</a:t>
            </a:r>
            <a:r>
              <a:rPr lang="ru-RU" sz="2800" dirty="0"/>
              <a:t>, как устроен конкретный объект – каковы его структура, основные свойства, законы развития и взаимодействия с окружающим миром.</a:t>
            </a:r>
          </a:p>
          <a:p>
            <a:pPr eaLnBrk="1" hangingPunct="1"/>
            <a:r>
              <a:rPr lang="ru-RU" sz="2800" dirty="0">
                <a:solidFill>
                  <a:srgbClr val="C00000"/>
                </a:solidFill>
              </a:rPr>
              <a:t>НАУЧИТЬСЯ УПРАВЛЯТЬ </a:t>
            </a:r>
            <a:r>
              <a:rPr lang="ru-RU" sz="2800" dirty="0"/>
              <a:t>объектом или процессом.</a:t>
            </a:r>
          </a:p>
          <a:p>
            <a:pPr eaLnBrk="1" hangingPunct="1"/>
            <a:r>
              <a:rPr lang="ru-RU" sz="2800" dirty="0">
                <a:solidFill>
                  <a:srgbClr val="C00000"/>
                </a:solidFill>
              </a:rPr>
              <a:t>ПРОГНОЗИРОВАТЬ</a:t>
            </a:r>
            <a:r>
              <a:rPr lang="ru-RU" sz="2800" dirty="0"/>
              <a:t>  последствия воздействия на объект.</a:t>
            </a:r>
          </a:p>
          <a:p>
            <a:pPr eaLnBrk="1" hangingPunct="1"/>
            <a:endParaRPr lang="ru-RU" sz="2800" dirty="0"/>
          </a:p>
          <a:p>
            <a:pPr eaLnBrk="1" hangingPunct="1"/>
            <a:r>
              <a:rPr lang="ru-RU" sz="2800" dirty="0"/>
              <a:t>Экспериментировать с реальным объектом  не всегда возможно, а как правило неудобно, опасно</a:t>
            </a:r>
            <a:r>
              <a:rPr lang="ru-RU" sz="2800" dirty="0" smtClean="0"/>
              <a:t>,  </a:t>
            </a:r>
            <a:r>
              <a:rPr lang="ru-RU" sz="2800" dirty="0"/>
              <a:t>дорого.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2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90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3339" y="200254"/>
            <a:ext cx="8501063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Объектом моделирования  может быть:</a:t>
            </a:r>
          </a:p>
          <a:p>
            <a:pPr>
              <a:defRPr/>
            </a:pPr>
            <a:r>
              <a:rPr lang="ru-RU" sz="32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Материальный объект  (корабль, комета, живая </a:t>
            </a:r>
            <a:r>
              <a:rPr lang="ru-RU" sz="2400" dirty="0" smtClean="0"/>
              <a:t>клетка)</a:t>
            </a:r>
            <a:r>
              <a:rPr lang="en-US" sz="2400" dirty="0" smtClean="0"/>
              <a:t>;</a:t>
            </a:r>
            <a:endParaRPr lang="ru-RU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Явление природы (гроза, солнечное затмение</a:t>
            </a:r>
            <a:r>
              <a:rPr lang="ru-RU" sz="2400" dirty="0" smtClean="0"/>
              <a:t>)</a:t>
            </a:r>
            <a:r>
              <a:rPr lang="en-US" sz="2400" dirty="0" smtClean="0"/>
              <a:t>;</a:t>
            </a:r>
            <a:endParaRPr lang="ru-RU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Процесс (полет ракеты, ядерный взрыв, изменение стоимости акций на </a:t>
            </a:r>
            <a:r>
              <a:rPr lang="ru-RU" sz="2400" dirty="0" smtClean="0"/>
              <a:t>рынке)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 indent="261938">
              <a:defRPr/>
            </a:pPr>
            <a:r>
              <a:rPr lang="ru-RU" sz="2400" dirty="0" smtClean="0"/>
              <a:t>МОДЕЛЬ </a:t>
            </a:r>
            <a:r>
              <a:rPr lang="ru-RU" sz="2400" dirty="0"/>
              <a:t>ИСПОЛЬЗУЕТСЯ КАК ЗАМЕНИТЕЛЬ РЕАЛЬНОЙ СИСТЕМЫ, ДЛЯ ВОСПРОИЗВЕДЕНИЯ ОТДЕЛЬНЫХ ФУНКЦИЙ, ДЛЯ ПРОГНОЗА ЕЁ ПОВЕДЕНИЯ В ОПРЕДЕЛЕННЫХ УСЛОВИЯХ.</a:t>
            </a:r>
          </a:p>
          <a:p>
            <a:pPr marL="342900" indent="342900">
              <a:defRPr/>
            </a:pPr>
            <a:endParaRPr lang="ru-RU" sz="2400" dirty="0"/>
          </a:p>
          <a:p>
            <a:pPr indent="363538">
              <a:defRPr/>
            </a:pPr>
            <a:r>
              <a:rPr lang="ru-RU" sz="2400" dirty="0"/>
              <a:t>Объект моделирования надо рассматривать как </a:t>
            </a:r>
            <a:r>
              <a:rPr lang="ru-RU" sz="2400" dirty="0">
                <a:solidFill>
                  <a:srgbClr val="009A46"/>
                </a:solidFill>
              </a:rPr>
              <a:t>систему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–</a:t>
            </a:r>
            <a:r>
              <a:rPr lang="ru-RU" sz="2400" dirty="0" smtClean="0"/>
              <a:t>  </a:t>
            </a:r>
            <a:r>
              <a:rPr lang="ru-RU" sz="2000" dirty="0"/>
              <a:t>целое, состоящее из взаимосвязанных частей.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2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47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7" y="6211205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43808" y="1700808"/>
            <a:ext cx="5500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ru-RU" sz="2800" dirty="0"/>
              <a:t>Карта местности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800" dirty="0"/>
              <a:t>Чертеж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800" dirty="0"/>
              <a:t>Схема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2800" dirty="0"/>
              <a:t>График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2267" y="249892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Графические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5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12775" y="760151"/>
            <a:ext cx="8501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9A46"/>
                </a:solidFill>
              </a:rPr>
              <a:t>Карта</a:t>
            </a:r>
          </a:p>
          <a:p>
            <a:pPr eaLnBrk="1" hangingPunct="1"/>
            <a:r>
              <a:rPr lang="ru-RU" sz="2400" dirty="0"/>
              <a:t>Карта описывает определенную местность, которая является для неё объектом моделирования. Это графическая информация. Карта создается с определенной целью: с её помощью можно добраться до нужного населенного пункта.</a:t>
            </a:r>
          </a:p>
        </p:txBody>
      </p:sp>
      <p:pic>
        <p:nvPicPr>
          <p:cNvPr id="19461" name="Picture 6" descr="http://www.gospodin-veter.ru/images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07" y="2636912"/>
            <a:ext cx="3366616" cy="33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ttp://mesta.kiev.ua/map/map_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01283"/>
            <a:ext cx="3857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2267" y="164282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Графические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4" name="AutoShape 9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43207" y="764704"/>
            <a:ext cx="8929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9A46"/>
                </a:solidFill>
              </a:rPr>
              <a:t>Чертеж</a:t>
            </a:r>
          </a:p>
          <a:p>
            <a:pPr algn="ctr"/>
            <a:r>
              <a:rPr lang="ru-RU" sz="3200" dirty="0" smtClean="0"/>
              <a:t>Чертеж </a:t>
            </a:r>
            <a:r>
              <a:rPr lang="ru-RU" sz="3200" dirty="0"/>
              <a:t>должен быть точным,</a:t>
            </a:r>
          </a:p>
          <a:p>
            <a:pPr algn="ctr"/>
            <a:r>
              <a:rPr lang="ru-RU" sz="3200" dirty="0"/>
              <a:t>на нем указываются размеры.</a:t>
            </a:r>
          </a:p>
        </p:txBody>
      </p:sp>
      <p:pic>
        <p:nvPicPr>
          <p:cNvPr id="20485" name="Picture 2" descr="http://ros-rels.ru/img/chertezh_gaiki_m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43188"/>
            <a:ext cx="62166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2267" y="164282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Графические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5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20663" y="548680"/>
            <a:ext cx="8572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9A46"/>
                </a:solidFill>
              </a:rPr>
              <a:t>Схема</a:t>
            </a:r>
          </a:p>
          <a:p>
            <a:pPr eaLnBrk="1" hangingPunct="1"/>
            <a:r>
              <a:rPr lang="ru-RU" dirty="0"/>
              <a:t>У схемы электрической цепи нет никакого внешнего сходства с реальной электрической цепью. Схема нужна, чтобы понять принцип работы цепи, рассчитать токи и напряжения, правильно соединить  её элементы.</a:t>
            </a:r>
          </a:p>
          <a:p>
            <a:pPr eaLnBrk="1" hangingPunct="1"/>
            <a:r>
              <a:rPr lang="ru-RU" dirty="0"/>
              <a:t>(схема метрополитена, схема пригородных электричек)</a:t>
            </a:r>
          </a:p>
          <a:p>
            <a:pPr eaLnBrk="1" hangingPunct="1"/>
            <a:endParaRPr lang="ru-RU" dirty="0"/>
          </a:p>
        </p:txBody>
      </p:sp>
      <p:pic>
        <p:nvPicPr>
          <p:cNvPr id="21509" name="Picture 4" descr="http://im2-tub-ru.yandex.net/i?id=47615244-5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7" y="2173485"/>
            <a:ext cx="2566417" cy="13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http://www.spbin.ru/images/baltiyski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73485"/>
            <a:ext cx="3567200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://www.spbin.ru/photos/metro_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5" y="3645024"/>
            <a:ext cx="1903982" cy="23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6072" y="129469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Графические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7" name="AutoShape 9">
              <a:hlinkClick r:id="rId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755576" y="583493"/>
            <a:ext cx="8786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9A46"/>
                </a:solidFill>
              </a:rPr>
              <a:t>График</a:t>
            </a:r>
          </a:p>
          <a:p>
            <a:r>
              <a:rPr lang="ru-RU" sz="2800" dirty="0" smtClean="0"/>
              <a:t>Для </a:t>
            </a:r>
            <a:r>
              <a:rPr lang="ru-RU" sz="2800" dirty="0"/>
              <a:t>отображения различных процессов.</a:t>
            </a:r>
          </a:p>
        </p:txBody>
      </p:sp>
      <p:pic>
        <p:nvPicPr>
          <p:cNvPr id="22533" name="Picture 2" descr="http://www.ndv.ru/pic/201009/1284383337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7" y="1700808"/>
            <a:ext cx="8001000" cy="433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2267" y="164282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Графические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5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8028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СОДЕРЖАНИЕ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ОПРЕДЕЛЕНИЕ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КЛАССИФИКАЦИЯ МОДЕЛЕЙ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ВИДЫ МОДЕЛИРОВАНИЯ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ПРИЧИНЫ ПОСТРОЕНИЯ МОДЕЛИ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ГРАФИЧЕСКИЕ ИНФОРМАЦИОННЫЕ МОДЕЛИ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ТАБЛИЧНЫЕ ИНФОРМАЦИОННЫЕ МОДЕЛИ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8" action="ppaction://hlinksldjump"/>
              </a:rPr>
              <a:t>ПРОВЕРКА ЗНАНИЙ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1" name="AutoShape 9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23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67369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Табличные 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09625" y="874009"/>
            <a:ext cx="8229600" cy="274480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объект-свойство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такой модели перечень однотипных объектов или свойств размещен в первом столбце  (или строке) таблицы, а значения их свойств размещаются в следующих столбцах (или строках) таблицы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39" y="2246410"/>
            <a:ext cx="5724351" cy="347774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7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67369"/>
            <a:ext cx="7772400" cy="4192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Табличные 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35013" y="836712"/>
            <a:ext cx="8229600" cy="274480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объект-объект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такой модели </a:t>
            </a:r>
            <a:r>
              <a:rPr lang="ru-RU" sz="2400" dirty="0" smtClean="0">
                <a:latin typeface="+mn-lt"/>
              </a:rPr>
              <a:t>отражены взаимосвязи между разными объектами.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1" y="2068204"/>
            <a:ext cx="5410040" cy="405753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6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4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Табличные информационные модели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7921" y="980728"/>
            <a:ext cx="8229600" cy="274480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двоичные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матрицы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В математике прямоугольная таблица, составленная из чисел, называется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матрицей</a:t>
            </a:r>
            <a:r>
              <a:rPr lang="ru-RU" sz="2000" dirty="0" smtClean="0">
                <a:latin typeface="+mn-lt"/>
              </a:rPr>
              <a:t>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Если матрица содержит только нули и единицы, то она называется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двоичной матрицей.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7145"/>
            <a:ext cx="4824536" cy="361840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6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328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14400" y="2636912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10 ВОПРОСОВ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П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Начать тестирование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5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Модель это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14400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>
                <a:latin typeface="+mn-lt"/>
              </a:rPr>
              <a:t>в</a:t>
            </a:r>
            <a:r>
              <a:rPr lang="ru-RU" sz="2000" dirty="0" smtClean="0">
                <a:latin typeface="+mn-lt"/>
              </a:rPr>
              <a:t>изуальный объект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4400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с</a:t>
            </a:r>
            <a:r>
              <a:rPr lang="ru-RU" sz="2000" dirty="0" smtClean="0">
                <a:latin typeface="+mn-lt"/>
              </a:rPr>
              <a:t>войство процесса или явления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у</a:t>
            </a:r>
            <a:r>
              <a:rPr lang="ru-RU" sz="2000" dirty="0" smtClean="0">
                <a:latin typeface="+mn-lt"/>
              </a:rPr>
              <a:t>прощенное представление о реальности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14400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м</a:t>
            </a:r>
            <a:r>
              <a:rPr lang="ru-RU" sz="2000" dirty="0" smtClean="0">
                <a:latin typeface="+mn-lt"/>
              </a:rPr>
              <a:t>атериальный объект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1_1"/>
          <p:cNvSpPr txBox="1">
            <a:spLocks/>
          </p:cNvSpPr>
          <p:nvPr/>
        </p:nvSpPr>
        <p:spPr>
          <a:xfrm>
            <a:off x="889974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визуальный объект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1_2"/>
          <p:cNvSpPr txBox="1">
            <a:spLocks/>
          </p:cNvSpPr>
          <p:nvPr/>
        </p:nvSpPr>
        <p:spPr>
          <a:xfrm>
            <a:off x="889974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свойство процесса или явления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_3"/>
          <p:cNvSpPr txBox="1">
            <a:spLocks/>
          </p:cNvSpPr>
          <p:nvPr/>
        </p:nvSpPr>
        <p:spPr>
          <a:xfrm>
            <a:off x="889974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упрощенное представление о реальности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1_4"/>
          <p:cNvSpPr txBox="1">
            <a:spLocks/>
          </p:cNvSpPr>
          <p:nvPr/>
        </p:nvSpPr>
        <p:spPr>
          <a:xfrm>
            <a:off x="889974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материальный объект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П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при котором реальному объекту противопоставляется его увеличенная или уменьшенная копия, называется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14400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идеальным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4400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формальным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материальным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14400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математическим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П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18" name="2_1"/>
          <p:cNvSpPr txBox="1">
            <a:spLocks/>
          </p:cNvSpPr>
          <p:nvPr/>
        </p:nvSpPr>
        <p:spPr>
          <a:xfrm>
            <a:off x="899592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идеальным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2_2"/>
          <p:cNvSpPr txBox="1">
            <a:spLocks/>
          </p:cNvSpPr>
          <p:nvPr/>
        </p:nvSpPr>
        <p:spPr>
          <a:xfrm>
            <a:off x="899592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формальным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2_3"/>
          <p:cNvSpPr txBox="1">
            <a:spLocks/>
          </p:cNvSpPr>
          <p:nvPr/>
        </p:nvSpPr>
        <p:spPr>
          <a:xfrm>
            <a:off x="899592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материальным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_4"/>
          <p:cNvSpPr txBox="1">
            <a:spLocks/>
          </p:cNvSpPr>
          <p:nvPr/>
        </p:nvSpPr>
        <p:spPr>
          <a:xfrm>
            <a:off x="899592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математическим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Моделирование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при котором исследование объекта осуществляется посредством модели, сформированной на языке математики, называется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14400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арифметическим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4400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аналоговым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математическим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14400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знаковым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П3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4" name="3_1"/>
          <p:cNvSpPr txBox="1">
            <a:spLocks/>
          </p:cNvSpPr>
          <p:nvPr/>
        </p:nvSpPr>
        <p:spPr>
          <a:xfrm>
            <a:off x="899592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арифметическим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5" name="3_2"/>
          <p:cNvSpPr txBox="1">
            <a:spLocks/>
          </p:cNvSpPr>
          <p:nvPr/>
        </p:nvSpPr>
        <p:spPr>
          <a:xfrm>
            <a:off x="899592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аналоговым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3_4"/>
          <p:cNvSpPr txBox="1">
            <a:spLocks/>
          </p:cNvSpPr>
          <p:nvPr/>
        </p:nvSpPr>
        <p:spPr>
          <a:xfrm>
            <a:off x="899592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математическим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3_3"/>
          <p:cNvSpPr txBox="1">
            <a:spLocks/>
          </p:cNvSpPr>
          <p:nvPr/>
        </p:nvSpPr>
        <p:spPr>
          <a:xfrm>
            <a:off x="899592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знаковым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Динамическая модель это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14400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одномоментный </a:t>
            </a:r>
            <a:r>
              <a:rPr lang="ru-RU" sz="2000" dirty="0">
                <a:latin typeface="+mn-lt"/>
              </a:rPr>
              <a:t>срез по </a:t>
            </a:r>
            <a:r>
              <a:rPr lang="ru-RU" sz="2000" dirty="0" smtClean="0">
                <a:latin typeface="+mn-lt"/>
              </a:rPr>
              <a:t>объекту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4400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изменение </a:t>
            </a:r>
            <a:r>
              <a:rPr lang="ru-RU" sz="2000" dirty="0">
                <a:latin typeface="+mn-lt"/>
              </a:rPr>
              <a:t>объекта во </a:t>
            </a:r>
            <a:r>
              <a:rPr lang="ru-RU" sz="2000" dirty="0" smtClean="0">
                <a:latin typeface="+mn-lt"/>
              </a:rPr>
              <a:t>времени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детская игрушка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14400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интегральная схема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П4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17" name="4_1"/>
          <p:cNvSpPr txBox="1">
            <a:spLocks/>
          </p:cNvSpPr>
          <p:nvPr/>
        </p:nvSpPr>
        <p:spPr>
          <a:xfrm>
            <a:off x="899592" y="1988840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одномоментный </a:t>
            </a:r>
            <a:r>
              <a:rPr lang="ru-RU" sz="2000" dirty="0">
                <a:latin typeface="+mn-lt"/>
              </a:rPr>
              <a:t>срез по </a:t>
            </a:r>
            <a:r>
              <a:rPr lang="ru-RU" sz="2000" dirty="0" smtClean="0">
                <a:latin typeface="+mn-lt"/>
              </a:rPr>
              <a:t>объекту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8" name="4_2"/>
          <p:cNvSpPr txBox="1">
            <a:spLocks/>
          </p:cNvSpPr>
          <p:nvPr/>
        </p:nvSpPr>
        <p:spPr>
          <a:xfrm>
            <a:off x="899592" y="2708920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изменение </a:t>
            </a:r>
            <a:r>
              <a:rPr lang="ru-RU" sz="2000" dirty="0">
                <a:latin typeface="+mn-lt"/>
              </a:rPr>
              <a:t>объекта во </a:t>
            </a:r>
            <a:r>
              <a:rPr lang="ru-RU" sz="2000" dirty="0" smtClean="0">
                <a:latin typeface="+mn-lt"/>
              </a:rPr>
              <a:t>времени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4_4"/>
          <p:cNvSpPr txBox="1">
            <a:spLocks/>
          </p:cNvSpPr>
          <p:nvPr/>
        </p:nvSpPr>
        <p:spPr>
          <a:xfrm>
            <a:off x="899592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детская игрушка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20" name="4_3"/>
          <p:cNvSpPr txBox="1">
            <a:spLocks/>
          </p:cNvSpPr>
          <p:nvPr/>
        </p:nvSpPr>
        <p:spPr>
          <a:xfrm>
            <a:off x="899592" y="342900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интегральная схема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Вербальная модель – это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14400" y="1484784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компьютерная модель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4400" y="2204864"/>
            <a:ext cx="7786482" cy="86409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и</a:t>
            </a:r>
            <a:r>
              <a:rPr lang="ru-RU" sz="2000" dirty="0" smtClean="0">
                <a:latin typeface="+mn-lt"/>
              </a:rPr>
              <a:t>нформационная </a:t>
            </a:r>
            <a:r>
              <a:rPr lang="ru-RU" sz="2000" dirty="0">
                <a:latin typeface="+mn-lt"/>
              </a:rPr>
              <a:t>модель в мысленной или разговорной </a:t>
            </a:r>
            <a:r>
              <a:rPr lang="ru-RU" sz="2000" dirty="0" smtClean="0">
                <a:latin typeface="+mn-lt"/>
              </a:rPr>
              <a:t>форме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материальная модель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14400" y="3212976"/>
            <a:ext cx="7762056" cy="7920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информационная </a:t>
            </a:r>
            <a:r>
              <a:rPr lang="ru-RU" sz="2000" dirty="0">
                <a:latin typeface="+mn-lt"/>
              </a:rPr>
              <a:t>модель, выраженная специальными </a:t>
            </a:r>
            <a:r>
              <a:rPr lang="ru-RU" sz="2000" dirty="0" smtClean="0">
                <a:latin typeface="+mn-lt"/>
              </a:rPr>
              <a:t>знаками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П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1" name="5_1"/>
          <p:cNvSpPr txBox="1">
            <a:spLocks/>
          </p:cNvSpPr>
          <p:nvPr/>
        </p:nvSpPr>
        <p:spPr>
          <a:xfrm>
            <a:off x="899592" y="1484784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компьютерная модель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5_2"/>
          <p:cNvSpPr txBox="1">
            <a:spLocks/>
          </p:cNvSpPr>
          <p:nvPr/>
        </p:nvSpPr>
        <p:spPr>
          <a:xfrm>
            <a:off x="899592" y="2204864"/>
            <a:ext cx="7786482" cy="86409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и</a:t>
            </a:r>
            <a:r>
              <a:rPr lang="ru-RU" sz="2000" dirty="0" smtClean="0">
                <a:latin typeface="+mn-lt"/>
              </a:rPr>
              <a:t>нформационная </a:t>
            </a:r>
            <a:r>
              <a:rPr lang="ru-RU" sz="2000" dirty="0">
                <a:latin typeface="+mn-lt"/>
              </a:rPr>
              <a:t>модель в мысленной или разговорной </a:t>
            </a:r>
            <a:r>
              <a:rPr lang="ru-RU" sz="2000" dirty="0" smtClean="0">
                <a:latin typeface="+mn-lt"/>
              </a:rPr>
              <a:t>форме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5_4"/>
          <p:cNvSpPr txBox="1">
            <a:spLocks/>
          </p:cNvSpPr>
          <p:nvPr/>
        </p:nvSpPr>
        <p:spPr>
          <a:xfrm>
            <a:off x="899592" y="4149080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материальная модель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25" name="5_3"/>
          <p:cNvSpPr txBox="1">
            <a:spLocks/>
          </p:cNvSpPr>
          <p:nvPr/>
        </p:nvSpPr>
        <p:spPr>
          <a:xfrm>
            <a:off x="899592" y="3212976"/>
            <a:ext cx="7762056" cy="7920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информационная </a:t>
            </a:r>
            <a:r>
              <a:rPr lang="ru-RU" sz="2000" dirty="0">
                <a:latin typeface="+mn-lt"/>
              </a:rPr>
              <a:t>модель, выраженная специальными </a:t>
            </a:r>
            <a:r>
              <a:rPr lang="ru-RU" sz="2000" dirty="0" smtClean="0">
                <a:latin typeface="+mn-lt"/>
              </a:rPr>
              <a:t>знаками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Модель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отражает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6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914400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только </a:t>
            </a:r>
            <a:r>
              <a:rPr lang="ru-RU" sz="2000" dirty="0">
                <a:latin typeface="+mn-lt"/>
              </a:rPr>
              <a:t>одну сторону данного </a:t>
            </a:r>
            <a:r>
              <a:rPr lang="ru-RU" sz="2000" dirty="0" smtClean="0">
                <a:latin typeface="+mn-lt"/>
              </a:rPr>
              <a:t>объекта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914400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некоторые </a:t>
            </a:r>
            <a:r>
              <a:rPr lang="ru-RU" sz="2000" dirty="0">
                <a:latin typeface="+mn-lt"/>
              </a:rPr>
              <a:t>стороны данного объекта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914400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все </a:t>
            </a:r>
            <a:r>
              <a:rPr lang="ru-RU" sz="2000" dirty="0">
                <a:latin typeface="+mn-lt"/>
              </a:rPr>
              <a:t>стороны данного </a:t>
            </a:r>
            <a:r>
              <a:rPr lang="ru-RU" sz="2000" dirty="0" smtClean="0">
                <a:latin typeface="+mn-lt"/>
              </a:rPr>
              <a:t>объекта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914400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существенные стороны данного объекта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правильно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6_1"/>
          <p:cNvSpPr txBox="1">
            <a:spLocks/>
          </p:cNvSpPr>
          <p:nvPr/>
        </p:nvSpPr>
        <p:spPr>
          <a:xfrm>
            <a:off x="899592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только </a:t>
            </a:r>
            <a:r>
              <a:rPr lang="ru-RU" sz="2000" dirty="0">
                <a:latin typeface="+mn-lt"/>
              </a:rPr>
              <a:t>одну сторону данного </a:t>
            </a:r>
            <a:r>
              <a:rPr lang="ru-RU" sz="2000" dirty="0" smtClean="0">
                <a:latin typeface="+mn-lt"/>
              </a:rPr>
              <a:t>объекта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5" name="6_2"/>
          <p:cNvSpPr txBox="1">
            <a:spLocks/>
          </p:cNvSpPr>
          <p:nvPr/>
        </p:nvSpPr>
        <p:spPr>
          <a:xfrm>
            <a:off x="899592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некоторые </a:t>
            </a:r>
            <a:r>
              <a:rPr lang="ru-RU" sz="2000" dirty="0">
                <a:latin typeface="+mn-lt"/>
              </a:rPr>
              <a:t>стороны данного </a:t>
            </a:r>
            <a:r>
              <a:rPr lang="ru-RU" sz="2000" dirty="0" smtClean="0">
                <a:latin typeface="+mn-lt"/>
              </a:rPr>
              <a:t>объекта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6_4"/>
          <p:cNvSpPr txBox="1">
            <a:spLocks/>
          </p:cNvSpPr>
          <p:nvPr/>
        </p:nvSpPr>
        <p:spPr>
          <a:xfrm>
            <a:off x="899592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все </a:t>
            </a:r>
            <a:r>
              <a:rPr lang="ru-RU" sz="2000" dirty="0">
                <a:latin typeface="+mn-lt"/>
              </a:rPr>
              <a:t>стороны данного </a:t>
            </a:r>
            <a:r>
              <a:rPr lang="ru-RU" sz="2000" dirty="0" smtClean="0">
                <a:latin typeface="+mn-lt"/>
              </a:rPr>
              <a:t>объекта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6_3"/>
          <p:cNvSpPr txBox="1">
            <a:spLocks/>
          </p:cNvSpPr>
          <p:nvPr/>
        </p:nvSpPr>
        <p:spPr>
          <a:xfrm>
            <a:off x="899592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>
                <a:latin typeface="+mn-lt"/>
              </a:rPr>
              <a:t>существенные стороны данного </a:t>
            </a:r>
            <a:r>
              <a:rPr lang="ru-RU" sz="2000" dirty="0" smtClean="0">
                <a:latin typeface="+mn-lt"/>
              </a:rPr>
              <a:t>объекта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000125" y="908720"/>
            <a:ext cx="785812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sng" dirty="0" smtClean="0">
                <a:solidFill>
                  <a:srgbClr val="00B050"/>
                </a:solidFill>
              </a:rPr>
              <a:t>МОДЕЛЬ</a:t>
            </a:r>
            <a:r>
              <a:rPr lang="ru-RU" sz="2400" b="1" dirty="0" smtClean="0">
                <a:solidFill>
                  <a:srgbClr val="00B050"/>
                </a:solidFill>
              </a:rPr>
              <a:t> – упрощенное </a:t>
            </a:r>
            <a:r>
              <a:rPr lang="ru-RU" sz="2400" b="1" dirty="0">
                <a:solidFill>
                  <a:srgbClr val="00B050"/>
                </a:solidFill>
              </a:rPr>
              <a:t>подобие реального объекта (процесса), созданное человеком для определенной цели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sz="24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 u="sng" dirty="0">
                <a:solidFill>
                  <a:srgbClr val="00B050"/>
                </a:solidFill>
              </a:rPr>
              <a:t>МОДЕЛИРОВАНИЕ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–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это </a:t>
            </a:r>
            <a:r>
              <a:rPr lang="ru-RU" sz="2400" b="1" dirty="0">
                <a:solidFill>
                  <a:srgbClr val="00B050"/>
                </a:solidFill>
              </a:rPr>
              <a:t>процесс построения модели </a:t>
            </a:r>
            <a:r>
              <a:rPr lang="ru-RU" sz="2400" b="1" dirty="0" smtClean="0">
                <a:solidFill>
                  <a:srgbClr val="00B050"/>
                </a:solidFill>
              </a:rPr>
              <a:t>(материальной </a:t>
            </a:r>
            <a:r>
              <a:rPr lang="ru-RU" sz="2400" b="1" dirty="0">
                <a:solidFill>
                  <a:srgbClr val="00B050"/>
                </a:solidFill>
              </a:rPr>
              <a:t>или информационной).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3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Материальной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моделью является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7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914400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макет самолета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914400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карта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914400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диаграмма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914400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чертеж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5" name="7_1"/>
          <p:cNvSpPr txBox="1">
            <a:spLocks/>
          </p:cNvSpPr>
          <p:nvPr/>
        </p:nvSpPr>
        <p:spPr>
          <a:xfrm>
            <a:off x="899592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макет самолета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7_2"/>
          <p:cNvSpPr txBox="1">
            <a:spLocks/>
          </p:cNvSpPr>
          <p:nvPr/>
        </p:nvSpPr>
        <p:spPr>
          <a:xfrm>
            <a:off x="899592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карта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7_4"/>
          <p:cNvSpPr txBox="1">
            <a:spLocks/>
          </p:cNvSpPr>
          <p:nvPr/>
        </p:nvSpPr>
        <p:spPr>
          <a:xfrm>
            <a:off x="899592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диаграмма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7_3"/>
          <p:cNvSpPr txBox="1">
            <a:spLocks/>
          </p:cNvSpPr>
          <p:nvPr/>
        </p:nvSpPr>
        <p:spPr>
          <a:xfrm>
            <a:off x="899592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чертеж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Информационной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моделью занятий в школе является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8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914400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правила </a:t>
            </a:r>
            <a:r>
              <a:rPr lang="ru-RU" sz="2000" dirty="0">
                <a:latin typeface="+mn-lt"/>
              </a:rPr>
              <a:t>поведения </a:t>
            </a:r>
            <a:r>
              <a:rPr lang="ru-RU" sz="2000" dirty="0" smtClean="0">
                <a:latin typeface="+mn-lt"/>
              </a:rPr>
              <a:t>учащихся </a:t>
            </a:r>
            <a:r>
              <a:rPr lang="en-US" sz="2000" dirty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914400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список учеников класса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расписание уроков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914400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перечень учебников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9" name="8_1"/>
          <p:cNvSpPr txBox="1">
            <a:spLocks/>
          </p:cNvSpPr>
          <p:nvPr/>
        </p:nvSpPr>
        <p:spPr>
          <a:xfrm>
            <a:off x="899592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правила </a:t>
            </a:r>
            <a:r>
              <a:rPr lang="ru-RU" sz="2000" dirty="0">
                <a:latin typeface="+mn-lt"/>
              </a:rPr>
              <a:t>поведения </a:t>
            </a:r>
            <a:r>
              <a:rPr lang="ru-RU" sz="2000" dirty="0" smtClean="0">
                <a:latin typeface="+mn-lt"/>
              </a:rPr>
              <a:t>учащихся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8_2"/>
          <p:cNvSpPr txBox="1">
            <a:spLocks/>
          </p:cNvSpPr>
          <p:nvPr/>
        </p:nvSpPr>
        <p:spPr>
          <a:xfrm>
            <a:off x="899592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список учеников класса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8_4"/>
          <p:cNvSpPr txBox="1">
            <a:spLocks/>
          </p:cNvSpPr>
          <p:nvPr/>
        </p:nvSpPr>
        <p:spPr>
          <a:xfrm>
            <a:off x="899592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расписание уроков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8_3"/>
          <p:cNvSpPr txBox="1">
            <a:spLocks/>
          </p:cNvSpPr>
          <p:nvPr/>
        </p:nvSpPr>
        <p:spPr>
          <a:xfrm>
            <a:off x="899592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перечень учебников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 Формализация это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9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Продолжить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914400" y="1412776"/>
            <a:ext cx="7772400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реальному </a:t>
            </a:r>
            <a:r>
              <a:rPr lang="ru-RU" sz="2000" dirty="0">
                <a:latin typeface="+mn-lt"/>
              </a:rPr>
              <a:t>объекту противопоставляется его увеличенная или уменьшенная </a:t>
            </a:r>
            <a:r>
              <a:rPr lang="ru-RU" sz="2000" dirty="0" smtClean="0">
                <a:latin typeface="+mn-lt"/>
              </a:rPr>
              <a:t>копия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914400" y="2276872"/>
            <a:ext cx="7786482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переход </a:t>
            </a:r>
            <a:r>
              <a:rPr lang="ru-RU" sz="2000" dirty="0">
                <a:latin typeface="+mn-lt"/>
              </a:rPr>
              <a:t>от свойств объекта к их обозначению в определенной знаковой </a:t>
            </a:r>
            <a:r>
              <a:rPr lang="ru-RU" sz="2000" dirty="0" smtClean="0">
                <a:latin typeface="+mn-lt"/>
              </a:rPr>
              <a:t>системе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4077072"/>
            <a:ext cx="7762056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позволяет </a:t>
            </a:r>
            <a:r>
              <a:rPr lang="ru-RU" sz="2000" dirty="0">
                <a:latin typeface="+mn-lt"/>
              </a:rPr>
              <a:t>увидеть изменения объекта  во </a:t>
            </a:r>
            <a:r>
              <a:rPr lang="ru-RU" sz="2000" dirty="0" smtClean="0">
                <a:latin typeface="+mn-lt"/>
              </a:rPr>
              <a:t>времени </a:t>
            </a:r>
            <a:r>
              <a:rPr lang="en-US" sz="2000" dirty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914400" y="3140968"/>
            <a:ext cx="7762056" cy="7920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выделение </a:t>
            </a:r>
            <a:r>
              <a:rPr lang="ru-RU" sz="2000" dirty="0">
                <a:latin typeface="+mn-lt"/>
              </a:rPr>
              <a:t>главных, существенных для исследования, свойств </a:t>
            </a:r>
            <a:r>
              <a:rPr lang="ru-RU" sz="2000" dirty="0" smtClean="0">
                <a:latin typeface="+mn-lt"/>
              </a:rPr>
              <a:t>объекта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 smtClean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5" name="9_1"/>
          <p:cNvSpPr txBox="1">
            <a:spLocks/>
          </p:cNvSpPr>
          <p:nvPr/>
        </p:nvSpPr>
        <p:spPr>
          <a:xfrm>
            <a:off x="899592" y="1412776"/>
            <a:ext cx="7772400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реальному </a:t>
            </a:r>
            <a:r>
              <a:rPr lang="ru-RU" sz="2000" dirty="0">
                <a:latin typeface="+mn-lt"/>
              </a:rPr>
              <a:t>объекту противопоставляется его увеличенная или уменьшенная </a:t>
            </a:r>
            <a:r>
              <a:rPr lang="ru-RU" sz="2000" dirty="0" smtClean="0">
                <a:latin typeface="+mn-lt"/>
              </a:rPr>
              <a:t>копия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9_2"/>
          <p:cNvSpPr txBox="1">
            <a:spLocks/>
          </p:cNvSpPr>
          <p:nvPr/>
        </p:nvSpPr>
        <p:spPr>
          <a:xfrm>
            <a:off x="899592" y="2276872"/>
            <a:ext cx="7786482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переход </a:t>
            </a:r>
            <a:r>
              <a:rPr lang="ru-RU" sz="2000" dirty="0">
                <a:latin typeface="+mn-lt"/>
              </a:rPr>
              <a:t>от свойств объекта к их обозначению в определенной знаковой </a:t>
            </a:r>
            <a:r>
              <a:rPr lang="ru-RU" sz="2000" dirty="0" smtClean="0">
                <a:latin typeface="+mn-lt"/>
              </a:rPr>
              <a:t>системе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9_4"/>
          <p:cNvSpPr txBox="1">
            <a:spLocks/>
          </p:cNvSpPr>
          <p:nvPr/>
        </p:nvSpPr>
        <p:spPr>
          <a:xfrm>
            <a:off x="899592" y="4077072"/>
            <a:ext cx="7762056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позволяет </a:t>
            </a:r>
            <a:r>
              <a:rPr lang="ru-RU" sz="2000" dirty="0">
                <a:latin typeface="+mn-lt"/>
              </a:rPr>
              <a:t>увидеть изменения объекта  во </a:t>
            </a:r>
            <a:r>
              <a:rPr lang="ru-RU" sz="2000" dirty="0" smtClean="0">
                <a:latin typeface="+mn-lt"/>
              </a:rPr>
              <a:t>времени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9_3"/>
          <p:cNvSpPr txBox="1">
            <a:spLocks/>
          </p:cNvSpPr>
          <p:nvPr/>
        </p:nvSpPr>
        <p:spPr>
          <a:xfrm>
            <a:off x="899592" y="3140968"/>
            <a:ext cx="7762056" cy="7920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выделение </a:t>
            </a:r>
            <a:r>
              <a:rPr lang="ru-RU" sz="2000" dirty="0">
                <a:latin typeface="+mn-lt"/>
              </a:rPr>
              <a:t>главных, существенных для исследования, свойств </a:t>
            </a:r>
            <a:r>
              <a:rPr lang="ru-RU" sz="2000" dirty="0" smtClean="0">
                <a:latin typeface="+mn-lt"/>
              </a:rPr>
              <a:t>объекта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04056" y="908720"/>
            <a:ext cx="7772400" cy="5040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Двоичная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матрица содержит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10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899592" y="5013176"/>
            <a:ext cx="7762056" cy="720080"/>
          </a:xfrm>
          <a:prstGeom prst="rect">
            <a:avLst/>
          </a:prstGeom>
          <a:solidFill>
            <a:srgbClr val="A8DCBB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9A46"/>
                </a:solidFill>
                <a:latin typeface="+mn-lt"/>
              </a:rPr>
              <a:t>Завершить тест</a:t>
            </a:r>
            <a:endParaRPr lang="ru-RU" sz="3200" b="1" dirty="0">
              <a:solidFill>
                <a:srgbClr val="009A46"/>
              </a:solidFill>
              <a:latin typeface="+mn-lt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914400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нули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единицы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правильно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914400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цифры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числа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Содержимое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914400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два столбца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914400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единицы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двойки </a:t>
            </a:r>
            <a:r>
              <a:rPr lang="en-US" sz="2000" dirty="0" smtClean="0">
                <a:solidFill>
                  <a:schemeClr val="accent6"/>
                </a:solidFill>
              </a:rPr>
              <a:t>– </a:t>
            </a:r>
            <a:r>
              <a:rPr lang="ru-RU" sz="2000" dirty="0">
                <a:solidFill>
                  <a:schemeClr val="accent6"/>
                </a:solidFill>
              </a:rPr>
              <a:t>неправильно</a:t>
            </a:r>
            <a:r>
              <a:rPr lang="en-US" sz="2000" dirty="0" smtClean="0">
                <a:solidFill>
                  <a:schemeClr val="accent6"/>
                </a:solidFill>
              </a:rPr>
              <a:t>!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2" name="10_1"/>
          <p:cNvSpPr txBox="1">
            <a:spLocks/>
          </p:cNvSpPr>
          <p:nvPr/>
        </p:nvSpPr>
        <p:spPr>
          <a:xfrm>
            <a:off x="899592" y="1700808"/>
            <a:ext cx="7772400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нули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единицы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3" name="10_2"/>
          <p:cNvSpPr txBox="1">
            <a:spLocks/>
          </p:cNvSpPr>
          <p:nvPr/>
        </p:nvSpPr>
        <p:spPr>
          <a:xfrm>
            <a:off x="899592" y="2420888"/>
            <a:ext cx="7786482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цифры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числа</a:t>
            </a:r>
            <a:endParaRPr lang="ru-RU" sz="2000" b="1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10_4"/>
          <p:cNvSpPr txBox="1">
            <a:spLocks/>
          </p:cNvSpPr>
          <p:nvPr/>
        </p:nvSpPr>
        <p:spPr>
          <a:xfrm>
            <a:off x="899592" y="386104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два столбца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10_3"/>
          <p:cNvSpPr txBox="1">
            <a:spLocks/>
          </p:cNvSpPr>
          <p:nvPr/>
        </p:nvSpPr>
        <p:spPr>
          <a:xfrm>
            <a:off x="899592" y="3140968"/>
            <a:ext cx="7762056" cy="57606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</a:rPr>
              <a:t>единицы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двойки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167369"/>
            <a:ext cx="7772400" cy="525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Проверка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227687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ТЕСТ ЗАВЕРШЕН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ПЕРЕЙТИ К СОДЕРЖАНИЮ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" action="ppaction://hlinkshowjump?jump=endshow"/>
              </a:rPr>
              <a:t>ЗАВЕРШИТЬ УРОК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00871" y="1771489"/>
            <a:ext cx="2000264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9138" y="3573038"/>
            <a:ext cx="207170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Материальные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35781" y="3573016"/>
            <a:ext cx="2857520" cy="7144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Информационные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120" y="4869160"/>
            <a:ext cx="2281798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Вербальные (мыслительные)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73822" y="4869160"/>
            <a:ext cx="2286016" cy="8215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Знаковые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5776" y="1032825"/>
            <a:ext cx="6610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По способу представления</a:t>
            </a:r>
          </a:p>
          <a:p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406155" y="2710573"/>
            <a:ext cx="814685" cy="8728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00019" y="2700183"/>
            <a:ext cx="960809" cy="8728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67927" y="4287418"/>
            <a:ext cx="617167" cy="581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30275" y="4287418"/>
            <a:ext cx="497861" cy="581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703387" y="296083"/>
            <a:ext cx="5881687" cy="52322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CCDAEC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Классификация моделей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81766"/>
            <a:ext cx="790103" cy="1039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23810"/>
            <a:ext cx="1337841" cy="836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01" y="4287418"/>
            <a:ext cx="1479494" cy="41067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28" name="AutoShape 9">
              <a:hlinkClick r:id="rId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78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43063" y="285750"/>
            <a:ext cx="5881687" cy="52322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CCDAEC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Классификация моделей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6512" y="809797"/>
            <a:ext cx="6610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По способу представления</a:t>
            </a:r>
          </a:p>
          <a:p>
            <a:endParaRPr lang="ru-RU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98637" y="1483193"/>
            <a:ext cx="388937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DDA09F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/>
              <a:t>М</a:t>
            </a:r>
            <a:r>
              <a:rPr lang="ru-RU" sz="2400" b="1" dirty="0" smtClean="0"/>
              <a:t>одели</a:t>
            </a:r>
            <a:endParaRPr lang="ru-RU" sz="2400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8525" y="2412643"/>
            <a:ext cx="2952750" cy="6508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DDA09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/>
              <a:t>Материальные (натурные)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583907" y="2373585"/>
            <a:ext cx="3372644" cy="7848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DDA09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Информационные</a:t>
            </a:r>
          </a:p>
          <a:p>
            <a:pPr algn="ctr">
              <a:spcBef>
                <a:spcPct val="50000"/>
              </a:spcBef>
              <a:defRPr/>
            </a:pPr>
            <a:endParaRPr lang="ru-RU" b="1" dirty="0" smtClean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644231" y="3303528"/>
            <a:ext cx="3460717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21533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/>
              <a:t>С</a:t>
            </a:r>
            <a:r>
              <a:rPr lang="ru-RU" b="1" dirty="0" smtClean="0"/>
              <a:t>троятся на информации. </a:t>
            </a:r>
            <a:r>
              <a:rPr lang="ru-RU" dirty="0" smtClean="0"/>
              <a:t>Описывают объект моделирования  на естественном или формальном языке (физические </a:t>
            </a:r>
            <a:r>
              <a:rPr lang="ru-RU" dirty="0"/>
              <a:t>или химические, экономические или социальные процессы; </a:t>
            </a:r>
            <a:r>
              <a:rPr lang="ru-RU" dirty="0" smtClean="0"/>
              <a:t>метеорологические явления) </a:t>
            </a:r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3233675" y="1962544"/>
            <a:ext cx="0" cy="371983"/>
          </a:xfrm>
          <a:prstGeom prst="line">
            <a:avLst/>
          </a:prstGeom>
          <a:noFill/>
          <a:ln w="762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306235" y="1962544"/>
            <a:ext cx="0" cy="411041"/>
          </a:xfrm>
          <a:prstGeom prst="line">
            <a:avLst/>
          </a:prstGeom>
          <a:noFill/>
          <a:ln w="762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048525" y="3289413"/>
            <a:ext cx="295275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21533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Воспроизводят геометрические и физические свойства объекта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, всегда имеют реальное воплощение</a:t>
            </a:r>
          </a:p>
          <a:p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(г</a:t>
            </a:r>
            <a:r>
              <a:rPr lang="ru-RU" dirty="0" smtClean="0"/>
              <a:t>лобус, манекен, детские игрушки, модели самолетов, макет застройки жилого района)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386" y="1080409"/>
            <a:ext cx="936104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480">
            <a:off x="7513798" y="1308916"/>
            <a:ext cx="1461393" cy="1010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564">
            <a:off x="8285833" y="4941168"/>
            <a:ext cx="731844" cy="731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7604">
            <a:off x="3377139" y="5800782"/>
            <a:ext cx="1023554" cy="7301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26" name="AutoShape 9">
              <a:hlinkClick r:id="rId6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1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23962" y="292100"/>
            <a:ext cx="6840538" cy="461665"/>
          </a:xfrm>
          <a:prstGeom prst="rect">
            <a:avLst/>
          </a:prstGeom>
          <a:gradFill rotWithShape="1">
            <a:gsLst>
              <a:gs pos="0">
                <a:schemeClr val="bg2">
                  <a:lumMod val="90000"/>
                </a:schemeClr>
              </a:gs>
              <a:gs pos="50000">
                <a:srgbClr val="EFD2D1">
                  <a:gamma/>
                  <a:tint val="4706"/>
                  <a:invGamma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Типы информационных моделей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3962" y="1268760"/>
            <a:ext cx="3060005" cy="2016224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90815" y="1399709"/>
            <a:ext cx="2592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Вербальные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словесное описание на естественном языке или мысленный образ объекта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8847" y="1268760"/>
            <a:ext cx="3100900" cy="202224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6004" y="137481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Графические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схемы,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карты,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чертежи, графики,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графы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3963" y="3573016"/>
            <a:ext cx="3060003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8847" y="3550368"/>
            <a:ext cx="3064775" cy="1989512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3901118"/>
            <a:ext cx="504056" cy="7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6859" y="3760294"/>
            <a:ext cx="280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Математические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– описание соотношений между количественными характеристиками объекта моделирования на языке математики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37087" y="3902212"/>
            <a:ext cx="269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Табличные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объект-свойство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объект-объект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двоичные матрицы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20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556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3127" y="1782625"/>
            <a:ext cx="2000264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35776" y="3573038"/>
            <a:ext cx="207170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Статические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573016"/>
            <a:ext cx="2857520" cy="7144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Динамические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5776" y="1032825"/>
            <a:ext cx="6610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 учетом фактора времени</a:t>
            </a:r>
          </a:p>
          <a:p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305784" y="2711319"/>
            <a:ext cx="814685" cy="8728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113401" y="2711319"/>
            <a:ext cx="960809" cy="8728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703387" y="296083"/>
            <a:ext cx="5881687" cy="52322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50000">
                <a:srgbClr val="CCDAEC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Классификация моделей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5635" y="4910895"/>
            <a:ext cx="84784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u="sng" dirty="0">
                <a:solidFill>
                  <a:srgbClr val="00B050"/>
                </a:solidFill>
              </a:rPr>
              <a:t>Статическая модель </a:t>
            </a:r>
            <a:r>
              <a:rPr lang="ru-RU" sz="2400" dirty="0"/>
              <a:t>– одномоментный срез по объекту.</a:t>
            </a:r>
          </a:p>
          <a:p>
            <a:pPr eaLnBrk="1" hangingPunct="1"/>
            <a:r>
              <a:rPr lang="ru-RU" sz="2400" b="1" u="sng" dirty="0">
                <a:solidFill>
                  <a:srgbClr val="00B050"/>
                </a:solidFill>
              </a:rPr>
              <a:t>Динамическая </a:t>
            </a:r>
            <a:r>
              <a:rPr lang="ru-RU" sz="2400" dirty="0"/>
              <a:t>– позволяет увидеть изменения объекта во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00" y="3481521"/>
            <a:ext cx="819913" cy="805897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9" name="AutoShape 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51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27584" y="1285875"/>
            <a:ext cx="7458025" cy="3571876"/>
            <a:chOff x="714375" y="642938"/>
            <a:chExt cx="7458025" cy="357187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14375" y="642938"/>
              <a:ext cx="7458025" cy="3571876"/>
              <a:chOff x="714375" y="642938"/>
              <a:chExt cx="7458025" cy="3571876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928813" y="642938"/>
                <a:ext cx="4714875" cy="100012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</a:rPr>
                  <a:t>Виды моделирования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14375" y="2500313"/>
                <a:ext cx="2428875" cy="5000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</a:rPr>
                  <a:t>материальное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357813" y="3714751"/>
                <a:ext cx="2814587" cy="50006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</a:rPr>
                  <a:t>математическое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357813" y="2571750"/>
                <a:ext cx="2814587" cy="50006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</a:rPr>
                  <a:t>знаковое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rot="10800000" flipV="1">
                <a:off x="2071688" y="1643063"/>
                <a:ext cx="1714500" cy="78581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4857750" y="1643063"/>
                <a:ext cx="1643063" cy="85725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861535" y="3071813"/>
              <a:ext cx="0" cy="642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9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8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6165850"/>
            <a:ext cx="8640763" cy="142875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DDA09F">
                  <a:gamma/>
                  <a:tint val="7059"/>
                  <a:invGamma/>
                </a:srgbClr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825" y="188913"/>
            <a:ext cx="361950" cy="6408738"/>
          </a:xfrm>
          <a:prstGeom prst="rect">
            <a:avLst/>
          </a:prstGeom>
          <a:pattFill prst="plaid">
            <a:fgClr>
              <a:schemeClr val="bg2">
                <a:lumMod val="7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21227" y="333753"/>
            <a:ext cx="852277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u="sng" dirty="0">
                <a:solidFill>
                  <a:srgbClr val="00B050"/>
                </a:solidFill>
              </a:rPr>
              <a:t>Материальным</a:t>
            </a:r>
            <a:r>
              <a:rPr lang="ru-RU" sz="2400" dirty="0"/>
              <a:t> наз. моделирование, при котором реальному объекту противопоставляется его увеличенная или уменьшенная копия (в астрономии – планетарий, в архитектуре – макеты зданий, в самолетостроении – модели летательных аппаратов).</a:t>
            </a:r>
          </a:p>
          <a:p>
            <a:pPr eaLnBrk="1" hangingPunct="1"/>
            <a:r>
              <a:rPr lang="ru-RU" sz="2400" b="1" u="sng" dirty="0">
                <a:solidFill>
                  <a:srgbClr val="00B050"/>
                </a:solidFill>
              </a:rPr>
              <a:t>Знаковое моделирование </a:t>
            </a:r>
            <a:r>
              <a:rPr lang="ru-RU" sz="2400" dirty="0"/>
              <a:t>– использует в качестве моделей знаковые преобразования какого-либо вида: схемы, графики, чертежи, формулы, наборы символов.</a:t>
            </a:r>
          </a:p>
          <a:p>
            <a:pPr eaLnBrk="1" hangingPunct="1"/>
            <a:r>
              <a:rPr lang="ru-RU" sz="2400" b="1" u="sng" dirty="0">
                <a:solidFill>
                  <a:srgbClr val="00B050"/>
                </a:solidFill>
              </a:rPr>
              <a:t>Математическое моделирование </a:t>
            </a:r>
            <a:r>
              <a:rPr lang="ru-RU" sz="2400" dirty="0"/>
              <a:t>– исследование объекта осуществляется посредством модели,  сформулированной на языке математики</a:t>
            </a:r>
            <a:r>
              <a:rPr lang="ru-RU" sz="2400" dirty="0" smtClean="0"/>
              <a:t>.</a:t>
            </a:r>
          </a:p>
          <a:p>
            <a:pPr eaLnBrk="1" hangingPunct="1"/>
            <a:endParaRPr lang="ru-RU" sz="2400" dirty="0"/>
          </a:p>
          <a:p>
            <a:pPr algn="ctr" eaLnBrk="1" hangingPunct="1"/>
            <a:r>
              <a:rPr lang="ru-RU" sz="2400" dirty="0" smtClean="0"/>
              <a:t>Процесс </a:t>
            </a:r>
            <a:r>
              <a:rPr lang="ru-RU" sz="2400" dirty="0"/>
              <a:t>моделирования состоит из следующих этапов: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sz="2400" dirty="0">
                <a:solidFill>
                  <a:srgbClr val="7030A0"/>
                </a:solidFill>
              </a:rPr>
              <a:t>Объект – Модель – Изучение модели – Знания об объекте</a:t>
            </a:r>
          </a:p>
          <a:p>
            <a:pPr eaLnBrk="1" hangingPunct="1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668344" y="6453336"/>
            <a:ext cx="1224137" cy="218157"/>
            <a:chOff x="6660232" y="5661248"/>
            <a:chExt cx="1224137" cy="218157"/>
          </a:xfrm>
        </p:grpSpPr>
        <p:sp>
          <p:nvSpPr>
            <p:cNvPr id="12" name="AutoShape 9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7092280" y="5661248"/>
              <a:ext cx="360041" cy="215900"/>
            </a:xfrm>
            <a:prstGeom prst="actionButtonHome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6660232" y="5663505"/>
              <a:ext cx="360041" cy="215900"/>
            </a:xfrm>
            <a:prstGeom prst="actionButtonBackPrevious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7524328" y="5663505"/>
              <a:ext cx="360041" cy="215900"/>
            </a:xfrm>
            <a:prstGeom prst="actionButtonForwardNext">
              <a:avLst/>
            </a:prstGeom>
            <a:gradFill rotWithShape="1">
              <a:gsLst>
                <a:gs pos="0">
                  <a:srgbClr val="E8BFBE"/>
                </a:gs>
                <a:gs pos="100000">
                  <a:srgbClr val="E8BFBE">
                    <a:gamma/>
                    <a:tint val="61961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C45B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17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1585</TotalTime>
  <Words>1264</Words>
  <Application>Microsoft Office PowerPoint</Application>
  <PresentationFormat>Экран (4:3)</PresentationFormat>
  <Paragraphs>252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236</cp:revision>
  <dcterms:created xsi:type="dcterms:W3CDTF">2010-12-17T14:52:32Z</dcterms:created>
  <dcterms:modified xsi:type="dcterms:W3CDTF">2013-06-18T19:47:36Z</dcterms:modified>
</cp:coreProperties>
</file>