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8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46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20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15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91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83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30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4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17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2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9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9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0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0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6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1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3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BAFAF1-BC36-4A67-A2F7-E5F9CFD380E5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836390-F6CA-470B-AB37-5E7036AE5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8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91544" y="332657"/>
            <a:ext cx="8229600" cy="420632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Corbel" pitchFamily="34" charset="0"/>
              </a:rPr>
              <a:t/>
            </a:r>
            <a:br>
              <a:rPr lang="ru-RU" dirty="0" smtClean="0">
                <a:latin typeface="Corbel" pitchFamily="34" charset="0"/>
              </a:rPr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640013" y="5589588"/>
            <a:ext cx="6400800" cy="160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err="1" smtClean="0"/>
              <a:t>Байтемиров</a:t>
            </a:r>
            <a:r>
              <a:rPr lang="ru-RU" dirty="0" smtClean="0"/>
              <a:t> А.Р.</a:t>
            </a:r>
          </a:p>
          <a:p>
            <a:pPr>
              <a:defRPr/>
            </a:pPr>
            <a:r>
              <a:rPr lang="ru-RU" dirty="0" smtClean="0"/>
              <a:t>ГБОУ СОШ №629 </a:t>
            </a:r>
          </a:p>
          <a:p>
            <a:pPr>
              <a:defRPr/>
            </a:pPr>
            <a:r>
              <a:rPr lang="ru-RU" dirty="0" smtClean="0"/>
              <a:t>ЮАО г. Москва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1624" y="332656"/>
            <a:ext cx="7404174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ПОСТРОЕНИЕ СЕЧЕНИЙ</a:t>
            </a:r>
            <a:b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</a:b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тетраэдра и параллелепипеда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2304" y="3953814"/>
            <a:ext cx="3078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5595938" y="5143501"/>
            <a:ext cx="47863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Пояснения к построению:</a:t>
            </a:r>
          </a:p>
          <a:p>
            <a:pPr marL="342900" indent="-342900">
              <a:defRPr/>
            </a:pPr>
            <a:r>
              <a:rPr lang="ru-RU" dirty="0"/>
              <a:t>1. Соединяем точки </a:t>
            </a:r>
            <a:r>
              <a:rPr lang="en-US" dirty="0"/>
              <a:t>K</a:t>
            </a:r>
            <a:r>
              <a:rPr lang="ru-RU" dirty="0"/>
              <a:t> и </a:t>
            </a:r>
            <a:r>
              <a:rPr lang="en-US" dirty="0"/>
              <a:t>F</a:t>
            </a:r>
            <a:r>
              <a:rPr lang="ru-RU" dirty="0"/>
              <a:t>, принадлежащие одной плоскости  А</a:t>
            </a:r>
            <a:r>
              <a:rPr lang="ru-RU" baseline="-25000" dirty="0"/>
              <a:t>1</a:t>
            </a:r>
            <a:r>
              <a:rPr lang="ru-RU" dirty="0"/>
              <a:t>В</a:t>
            </a:r>
            <a:r>
              <a:rPr lang="ru-RU" baseline="-25000" dirty="0"/>
              <a:t>1</a:t>
            </a:r>
            <a:r>
              <a:rPr lang="ru-RU" dirty="0"/>
              <a:t>С</a:t>
            </a:r>
            <a:r>
              <a:rPr lang="en-US" baseline="-25000" dirty="0"/>
              <a:t>1</a:t>
            </a: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ru-RU" dirty="0"/>
              <a:t>.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rot="16200000" flipH="1">
            <a:off x="3946525" y="2762250"/>
            <a:ext cx="2230438" cy="1176338"/>
          </a:xfrm>
          <a:prstGeom prst="line">
            <a:avLst/>
          </a:prstGeom>
          <a:ln w="28575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4060825" y="4449764"/>
            <a:ext cx="1550988" cy="676275"/>
          </a:xfrm>
          <a:prstGeom prst="line">
            <a:avLst/>
          </a:prstGeom>
          <a:ln w="28575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2709864" y="3081339"/>
            <a:ext cx="1341437" cy="395287"/>
          </a:xfrm>
          <a:prstGeom prst="line">
            <a:avLst/>
          </a:prstGeom>
          <a:ln w="28575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667000" y="5164138"/>
            <a:ext cx="1301750" cy="5508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809875" y="1857375"/>
            <a:ext cx="3714750" cy="3797372"/>
            <a:chOff x="2109" y="457"/>
            <a:chExt cx="2541" cy="3046"/>
          </a:xfrm>
        </p:grpSpPr>
        <p:grpSp>
          <p:nvGrpSpPr>
            <p:cNvPr id="15412" name="Group 21"/>
            <p:cNvGrpSpPr>
              <a:grpSpLocks/>
            </p:cNvGrpSpPr>
            <p:nvPr/>
          </p:nvGrpSpPr>
          <p:grpSpPr bwMode="auto">
            <a:xfrm>
              <a:off x="2381" y="754"/>
              <a:ext cx="1982" cy="2359"/>
              <a:chOff x="1882" y="890"/>
              <a:chExt cx="1982" cy="2359"/>
            </a:xfrm>
          </p:grpSpPr>
          <p:sp>
            <p:nvSpPr>
              <p:cNvPr id="15422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5423" name="Line 23"/>
              <p:cNvSpPr>
                <a:spLocks noChangeShapeType="1"/>
              </p:cNvSpPr>
              <p:nvPr/>
            </p:nvSpPr>
            <p:spPr bwMode="auto">
              <a:xfrm>
                <a:off x="2388" y="906"/>
                <a:ext cx="31" cy="1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4" name="Line 24"/>
              <p:cNvSpPr>
                <a:spLocks noChangeShapeType="1"/>
              </p:cNvSpPr>
              <p:nvPr/>
            </p:nvSpPr>
            <p:spPr bwMode="auto">
              <a:xfrm>
                <a:off x="2441" y="2656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5" name="Line 25"/>
              <p:cNvSpPr>
                <a:spLocks noChangeShapeType="1"/>
              </p:cNvSpPr>
              <p:nvPr/>
            </p:nvSpPr>
            <p:spPr bwMode="auto">
              <a:xfrm flipH="1">
                <a:off x="1882" y="2713"/>
                <a:ext cx="510" cy="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13" name="Group 26"/>
            <p:cNvGrpSpPr>
              <a:grpSpLocks/>
            </p:cNvGrpSpPr>
            <p:nvPr/>
          </p:nvGrpSpPr>
          <p:grpSpPr bwMode="auto">
            <a:xfrm>
              <a:off x="2109" y="457"/>
              <a:ext cx="2541" cy="3046"/>
              <a:chOff x="2109" y="457"/>
              <a:chExt cx="2541" cy="3046"/>
            </a:xfrm>
          </p:grpSpPr>
          <p:sp>
            <p:nvSpPr>
              <p:cNvPr id="15414" name="Text Box 27"/>
              <p:cNvSpPr txBox="1">
                <a:spLocks noChangeArrowheads="1"/>
              </p:cNvSpPr>
              <p:nvPr/>
            </p:nvSpPr>
            <p:spPr bwMode="auto">
              <a:xfrm>
                <a:off x="2109" y="2863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</a:p>
            </p:txBody>
          </p:sp>
          <p:sp>
            <p:nvSpPr>
              <p:cNvPr id="15415" name="Text Box 28"/>
              <p:cNvSpPr txBox="1">
                <a:spLocks noChangeArrowheads="1"/>
              </p:cNvSpPr>
              <p:nvPr/>
            </p:nvSpPr>
            <p:spPr bwMode="auto">
              <a:xfrm>
                <a:off x="3722" y="3207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endParaRPr lang="ru-RU" altLang="ru-RU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5416" name="Text Box 29"/>
              <p:cNvSpPr txBox="1">
                <a:spLocks noChangeArrowheads="1"/>
              </p:cNvSpPr>
              <p:nvPr/>
            </p:nvSpPr>
            <p:spPr bwMode="auto">
              <a:xfrm>
                <a:off x="2793" y="45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5417" name="Text Box 30"/>
              <p:cNvSpPr txBox="1">
                <a:spLocks noChangeArrowheads="1"/>
              </p:cNvSpPr>
              <p:nvPr/>
            </p:nvSpPr>
            <p:spPr bwMode="auto">
              <a:xfrm>
                <a:off x="2647" y="2290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</a:p>
            </p:txBody>
          </p:sp>
          <p:sp>
            <p:nvSpPr>
              <p:cNvPr id="15418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С</a:t>
                </a:r>
              </a:p>
            </p:txBody>
          </p:sp>
          <p:sp>
            <p:nvSpPr>
              <p:cNvPr id="15419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088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5420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C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5421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2566989" y="404813"/>
            <a:ext cx="7500937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Задача</a:t>
            </a:r>
            <a:r>
              <a:rPr lang="en-US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 b="1">
                <a:latin typeface="Arial" panose="020B0604020202020204" pitchFamily="34" charset="0"/>
              </a:rPr>
              <a:t>3.</a:t>
            </a:r>
            <a:r>
              <a:rPr lang="ru-RU" altLang="ru-RU" sz="2400">
                <a:latin typeface="Arial" panose="020B0604020202020204" pitchFamily="34" charset="0"/>
              </a:rPr>
              <a:t> Построить сечение плоскостью, проходящей через</a:t>
            </a:r>
            <a:r>
              <a:rPr lang="en-US" altLang="ru-RU" sz="2400">
                <a:latin typeface="Arial" panose="020B0604020202020204" pitchFamily="34" charset="0"/>
              </a:rPr>
              <a:t> </a:t>
            </a:r>
            <a:r>
              <a:rPr lang="ru-RU" altLang="ru-RU" sz="2400">
                <a:latin typeface="Arial" panose="020B0604020202020204" pitchFamily="34" charset="0"/>
              </a:rPr>
              <a:t>данные точки  Е, </a:t>
            </a:r>
            <a:r>
              <a:rPr lang="en-US" altLang="ru-RU" sz="2400">
                <a:latin typeface="Arial" panose="020B0604020202020204" pitchFamily="34" charset="0"/>
              </a:rPr>
              <a:t>F, K</a:t>
            </a:r>
            <a:r>
              <a:rPr lang="ru-RU" altLang="ru-RU" sz="2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7112" name="TextBox 27"/>
          <p:cNvSpPr txBox="1">
            <a:spLocks noChangeArrowheads="1"/>
          </p:cNvSpPr>
          <p:nvPr/>
        </p:nvSpPr>
        <p:spPr bwMode="auto">
          <a:xfrm>
            <a:off x="4381501" y="164306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17422" name="TextBox 28"/>
          <p:cNvSpPr txBox="1">
            <a:spLocks noChangeArrowheads="1"/>
          </p:cNvSpPr>
          <p:nvPr/>
        </p:nvSpPr>
        <p:spPr bwMode="auto">
          <a:xfrm>
            <a:off x="2309813" y="52863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L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TextBox 29"/>
          <p:cNvSpPr txBox="1">
            <a:spLocks noChangeArrowheads="1"/>
          </p:cNvSpPr>
          <p:nvPr/>
        </p:nvSpPr>
        <p:spPr bwMode="auto">
          <a:xfrm>
            <a:off x="3810001" y="521493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47115" name="TextBox 23"/>
          <p:cNvSpPr txBox="1">
            <a:spLocks noChangeArrowheads="1"/>
          </p:cNvSpPr>
          <p:nvPr/>
        </p:nvSpPr>
        <p:spPr bwMode="auto">
          <a:xfrm>
            <a:off x="7310439" y="1071563"/>
            <a:ext cx="214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Построение:</a:t>
            </a:r>
          </a:p>
        </p:txBody>
      </p:sp>
      <p:sp>
        <p:nvSpPr>
          <p:cNvPr id="47116" name="TextBox 24"/>
          <p:cNvSpPr txBox="1">
            <a:spLocks noChangeArrowheads="1"/>
          </p:cNvSpPr>
          <p:nvPr/>
        </p:nvSpPr>
        <p:spPr bwMode="auto">
          <a:xfrm>
            <a:off x="7381875" y="1357314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1. </a:t>
            </a:r>
            <a:r>
              <a:rPr lang="en-US" altLang="ru-RU" sz="1800">
                <a:latin typeface="Arial" panose="020B0604020202020204" pitchFamily="34" charset="0"/>
              </a:rPr>
              <a:t>KF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47117" name="TextBox 26"/>
          <p:cNvSpPr txBox="1">
            <a:spLocks noChangeArrowheads="1"/>
          </p:cNvSpPr>
          <p:nvPr/>
        </p:nvSpPr>
        <p:spPr bwMode="auto">
          <a:xfrm>
            <a:off x="7381876" y="1643064"/>
            <a:ext cx="2214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2. </a:t>
            </a:r>
            <a:r>
              <a:rPr lang="en-US" altLang="ru-RU" sz="1800">
                <a:latin typeface="Arial" panose="020B0604020202020204" pitchFamily="34" charset="0"/>
              </a:rPr>
              <a:t>FE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7427" name="TextBox 30"/>
          <p:cNvSpPr txBox="1">
            <a:spLocks noChangeArrowheads="1"/>
          </p:cNvSpPr>
          <p:nvPr/>
        </p:nvSpPr>
        <p:spPr bwMode="auto">
          <a:xfrm>
            <a:off x="7381875" y="1928814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3. FE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∩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cs typeface="Arial" charset="0"/>
              </a:rPr>
              <a:t>А</a:t>
            </a:r>
            <a:r>
              <a:rPr lang="en-US" dirty="0">
                <a:latin typeface="Arial" charset="0"/>
                <a:cs typeface="Arial" charset="0"/>
              </a:rPr>
              <a:t>B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= L</a:t>
            </a:r>
          </a:p>
        </p:txBody>
      </p:sp>
      <p:sp>
        <p:nvSpPr>
          <p:cNvPr id="47119" name="TextBox 31"/>
          <p:cNvSpPr txBox="1">
            <a:spLocks noChangeArrowheads="1"/>
          </p:cNvSpPr>
          <p:nvPr/>
        </p:nvSpPr>
        <p:spPr bwMode="auto">
          <a:xfrm>
            <a:off x="6667500" y="3929064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EFKNM</a:t>
            </a:r>
            <a:r>
              <a:rPr lang="ru-RU" altLang="ru-RU" sz="1800">
                <a:latin typeface="Arial" panose="020B0604020202020204" pitchFamily="34" charset="0"/>
              </a:rPr>
              <a:t> – искомое сечение</a:t>
            </a:r>
          </a:p>
        </p:txBody>
      </p:sp>
      <p:sp>
        <p:nvSpPr>
          <p:cNvPr id="120" name="Oval 39"/>
          <p:cNvSpPr>
            <a:spLocks noChangeArrowheads="1"/>
          </p:cNvSpPr>
          <p:nvPr/>
        </p:nvSpPr>
        <p:spPr bwMode="auto">
          <a:xfrm>
            <a:off x="3524250" y="2500313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1" name="Oval 39"/>
          <p:cNvSpPr>
            <a:spLocks noChangeArrowheads="1"/>
          </p:cNvSpPr>
          <p:nvPr/>
        </p:nvSpPr>
        <p:spPr bwMode="auto">
          <a:xfrm>
            <a:off x="4381500" y="2143125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3" name="Oval 39"/>
          <p:cNvSpPr>
            <a:spLocks noChangeArrowheads="1"/>
          </p:cNvSpPr>
          <p:nvPr/>
        </p:nvSpPr>
        <p:spPr bwMode="auto">
          <a:xfrm>
            <a:off x="5595938" y="4357688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5" name="Oval 39"/>
          <p:cNvSpPr>
            <a:spLocks noChangeArrowheads="1"/>
          </p:cNvSpPr>
          <p:nvPr/>
        </p:nvSpPr>
        <p:spPr bwMode="auto">
          <a:xfrm>
            <a:off x="3952875" y="5072063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7135" name="Прямоугольник 135"/>
          <p:cNvSpPr>
            <a:spLocks noChangeArrowheads="1"/>
          </p:cNvSpPr>
          <p:nvPr/>
        </p:nvSpPr>
        <p:spPr bwMode="auto">
          <a:xfrm>
            <a:off x="3095626" y="20716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F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47136" name="Прямоугольник 136"/>
          <p:cNvSpPr>
            <a:spLocks noChangeArrowheads="1"/>
          </p:cNvSpPr>
          <p:nvPr/>
        </p:nvSpPr>
        <p:spPr bwMode="auto">
          <a:xfrm>
            <a:off x="2667001" y="364331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E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5667375" y="4000500"/>
            <a:ext cx="3508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N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381875" y="2214564"/>
            <a:ext cx="18288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4</a:t>
            </a:r>
            <a:r>
              <a:rPr lang="ru-RU" dirty="0">
                <a:latin typeface="Arial" charset="0"/>
                <a:cs typeface="Arial" charset="0"/>
              </a:rPr>
              <a:t>. </a:t>
            </a:r>
            <a:r>
              <a:rPr lang="en-US" dirty="0">
                <a:latin typeface="Arial" charset="0"/>
                <a:cs typeface="Arial" charset="0"/>
              </a:rPr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║</a:t>
            </a:r>
            <a:r>
              <a:rPr lang="en-US" dirty="0">
                <a:latin typeface="Arial" charset="0"/>
                <a:cs typeface="Arial" charset="0"/>
              </a:rPr>
              <a:t> FK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  <a:cs typeface="Arial" charset="0"/>
            </a:endParaRPr>
          </a:p>
        </p:txBody>
      </p:sp>
      <p:sp>
        <p:nvSpPr>
          <p:cNvPr id="47139" name="Прямоугольник 142"/>
          <p:cNvSpPr>
            <a:spLocks noChangeArrowheads="1"/>
          </p:cNvSpPr>
          <p:nvPr/>
        </p:nvSpPr>
        <p:spPr bwMode="auto">
          <a:xfrm>
            <a:off x="7381875" y="2786064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6</a:t>
            </a:r>
            <a:r>
              <a:rPr lang="ru-RU" altLang="ru-RU" sz="1800">
                <a:latin typeface="Arial" panose="020B0604020202020204" pitchFamily="34" charset="0"/>
              </a:rPr>
              <a:t>. </a:t>
            </a:r>
            <a:r>
              <a:rPr lang="en-US" altLang="ru-RU" sz="1800">
                <a:latin typeface="Arial" panose="020B0604020202020204" pitchFamily="34" charset="0"/>
              </a:rPr>
              <a:t>EM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381876" y="2500313"/>
            <a:ext cx="192881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5</a:t>
            </a:r>
            <a:r>
              <a:rPr lang="ru-RU" dirty="0">
                <a:latin typeface="Arial" charset="0"/>
                <a:cs typeface="Arial" charset="0"/>
              </a:rPr>
              <a:t>. </a:t>
            </a:r>
            <a:r>
              <a:rPr lang="en-US" dirty="0">
                <a:latin typeface="Arial" charset="0"/>
                <a:cs typeface="Arial" charset="0"/>
              </a:rPr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∩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AD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= M</a:t>
            </a:r>
            <a:endParaRPr lang="ru-RU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47141" name="Прямоугольник 144"/>
          <p:cNvSpPr>
            <a:spLocks noChangeArrowheads="1"/>
          </p:cNvSpPr>
          <p:nvPr/>
        </p:nvSpPr>
        <p:spPr bwMode="auto">
          <a:xfrm>
            <a:off x="7381875" y="3071814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7</a:t>
            </a:r>
            <a:r>
              <a:rPr lang="ru-RU" altLang="ru-RU" sz="1800">
                <a:latin typeface="Arial" panose="020B0604020202020204" pitchFamily="34" charset="0"/>
              </a:rPr>
              <a:t>. </a:t>
            </a:r>
            <a:r>
              <a:rPr lang="en-US" altLang="ru-RU" sz="1800">
                <a:latin typeface="Arial" panose="020B0604020202020204" pitchFamily="34" charset="0"/>
              </a:rPr>
              <a:t>KN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cxnSp>
        <p:nvCxnSpPr>
          <p:cNvPr id="60" name="Прямая соединительная линия 59"/>
          <p:cNvCxnSpPr>
            <a:stCxn id="15425" idx="1"/>
          </p:cNvCxnSpPr>
          <p:nvPr/>
        </p:nvCxnSpPr>
        <p:spPr>
          <a:xfrm rot="16200000" flipH="1" flipV="1">
            <a:off x="2378075" y="5172075"/>
            <a:ext cx="831850" cy="8255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2024064" y="4572001"/>
            <a:ext cx="1785937" cy="50006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3595688" y="2214564"/>
            <a:ext cx="857250" cy="357187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3167063" y="3857625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3044825" y="4164013"/>
            <a:ext cx="1138238" cy="709612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2595563" y="5643563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3524251" y="2428876"/>
            <a:ext cx="428625" cy="428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3381376" y="2233613"/>
            <a:ext cx="1071562" cy="10715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3238501" y="2428876"/>
            <a:ext cx="1323975" cy="13239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3295650" y="2628900"/>
            <a:ext cx="1371600" cy="1371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3381376" y="2857501"/>
            <a:ext cx="1362075" cy="1362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 flipH="1" flipV="1">
            <a:off x="3524251" y="3024188"/>
            <a:ext cx="1357312" cy="1357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3667126" y="3257551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3729038" y="3419476"/>
            <a:ext cx="1366838" cy="1366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3890964" y="3643314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4024313" y="3800476"/>
            <a:ext cx="1300163" cy="13001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4452938" y="4048126"/>
            <a:ext cx="928688" cy="9286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5057776" y="4210051"/>
            <a:ext cx="466725" cy="4667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5595938" y="5143501"/>
            <a:ext cx="47863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Пояснения к построению:</a:t>
            </a:r>
          </a:p>
          <a:p>
            <a:pPr marL="342900" indent="-342900">
              <a:defRPr/>
            </a:pPr>
            <a:r>
              <a:rPr lang="ru-RU" dirty="0"/>
              <a:t>2. Соединяем точки </a:t>
            </a:r>
            <a:r>
              <a:rPr lang="en-US" dirty="0"/>
              <a:t>F</a:t>
            </a:r>
            <a:r>
              <a:rPr lang="ru-RU" dirty="0"/>
              <a:t> и </a:t>
            </a:r>
            <a:r>
              <a:rPr lang="en-US" dirty="0"/>
              <a:t>E</a:t>
            </a:r>
            <a:r>
              <a:rPr lang="ru-RU" dirty="0"/>
              <a:t>, принадлежащие одной плоскости  АА</a:t>
            </a:r>
            <a:r>
              <a:rPr lang="ru-RU" baseline="-25000" dirty="0"/>
              <a:t>1</a:t>
            </a:r>
            <a:r>
              <a:rPr lang="ru-RU" dirty="0"/>
              <a:t>В</a:t>
            </a:r>
            <a:r>
              <a:rPr lang="ru-RU" baseline="-25000" dirty="0"/>
              <a:t>1</a:t>
            </a:r>
            <a:r>
              <a:rPr lang="ru-RU" dirty="0"/>
              <a:t>В.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5024438" y="5072064"/>
            <a:ext cx="53578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Пояснения к построению:</a:t>
            </a:r>
          </a:p>
          <a:p>
            <a:pPr marL="342900" indent="-342900">
              <a:defRPr/>
            </a:pPr>
            <a:r>
              <a:rPr lang="ru-RU" dirty="0"/>
              <a:t>3. Прямые </a:t>
            </a:r>
            <a:r>
              <a:rPr lang="en-US" dirty="0"/>
              <a:t>FE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 АВ, лежащие в одной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плоскости</a:t>
            </a:r>
            <a:r>
              <a:rPr lang="ru-RU" dirty="0"/>
              <a:t> АА</a:t>
            </a:r>
            <a:r>
              <a:rPr lang="ru-RU" baseline="-25000" dirty="0"/>
              <a:t>1</a:t>
            </a:r>
            <a:r>
              <a:rPr lang="ru-RU" dirty="0"/>
              <a:t>В</a:t>
            </a:r>
            <a:r>
              <a:rPr lang="ru-RU" baseline="-25000" dirty="0"/>
              <a:t>1</a:t>
            </a:r>
            <a:r>
              <a:rPr lang="ru-RU" dirty="0"/>
              <a:t>В, пересекаются в точке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r>
              <a:rPr lang="ru-RU" dirty="0"/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5024438" y="4786313"/>
            <a:ext cx="5357812" cy="1477962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Пояснения к построению:</a:t>
            </a:r>
          </a:p>
          <a:p>
            <a:pPr eaLnBrk="1" hangingPunct="1">
              <a:defRPr/>
            </a:pPr>
            <a:r>
              <a:rPr lang="en-US" dirty="0"/>
              <a:t>4</a:t>
            </a:r>
            <a:r>
              <a:rPr lang="ru-RU" dirty="0"/>
              <a:t>. Проводим прямую </a:t>
            </a:r>
            <a:r>
              <a:rPr lang="en-US" dirty="0"/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параллельно</a:t>
            </a:r>
            <a:r>
              <a:rPr lang="en-US" dirty="0"/>
              <a:t> FK</a:t>
            </a:r>
            <a:r>
              <a:rPr lang="ru-RU" dirty="0"/>
              <a:t> (если секущая плоскость пересекает противоположные грани, то она пересекает их по параллельным отрезкам).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024438" y="5357813"/>
            <a:ext cx="5357812" cy="646112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Пояснения к построению:</a:t>
            </a:r>
          </a:p>
          <a:p>
            <a:pPr eaLnBrk="1" hangingPunct="1">
              <a:defRPr/>
            </a:pPr>
            <a:r>
              <a:rPr lang="en-US" dirty="0"/>
              <a:t>5</a:t>
            </a:r>
            <a:r>
              <a:rPr lang="ru-RU" dirty="0"/>
              <a:t>. Прямая </a:t>
            </a:r>
            <a:r>
              <a:rPr lang="en-US" dirty="0"/>
              <a:t>LN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пересекает ребро</a:t>
            </a:r>
            <a:r>
              <a:rPr lang="ru-RU" dirty="0"/>
              <a:t> </a:t>
            </a:r>
            <a:r>
              <a:rPr lang="en-US" dirty="0"/>
              <a:t>AD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точке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M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5024438" y="5286376"/>
            <a:ext cx="5357812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Пояснения к построению:</a:t>
            </a:r>
          </a:p>
          <a:p>
            <a:pPr eaLnBrk="1" hangingPunct="1">
              <a:defRPr/>
            </a:pPr>
            <a:r>
              <a:rPr lang="en-US" dirty="0"/>
              <a:t>6</a:t>
            </a:r>
            <a:r>
              <a:rPr lang="ru-RU" dirty="0"/>
              <a:t>. Соединяем точки Е и М, принадлежащие одной плоскости  АА</a:t>
            </a:r>
            <a:r>
              <a:rPr lang="ru-RU" baseline="-25000" dirty="0"/>
              <a:t>1</a:t>
            </a: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D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4953001" y="5286376"/>
            <a:ext cx="5357813" cy="923925"/>
          </a:xfrm>
          <a:prstGeom prst="rect">
            <a:avLst/>
          </a:prstGeom>
          <a:solidFill>
            <a:srgbClr val="F1AE6B"/>
          </a:solidFill>
          <a:ln w="57150" cmpd="thickThin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Пояснения к построению:</a:t>
            </a:r>
          </a:p>
          <a:p>
            <a:pPr eaLnBrk="1" hangingPunct="1">
              <a:defRPr/>
            </a:pPr>
            <a:r>
              <a:rPr lang="en-US" dirty="0"/>
              <a:t>7</a:t>
            </a:r>
            <a:r>
              <a:rPr lang="ru-RU" dirty="0"/>
              <a:t>. Соединяем точки К и </a:t>
            </a:r>
            <a:r>
              <a:rPr lang="en-US" dirty="0"/>
              <a:t>N</a:t>
            </a:r>
            <a:r>
              <a:rPr lang="ru-RU" dirty="0"/>
              <a:t>, принадлежащие одной плоскости  ВСС</a:t>
            </a:r>
            <a:r>
              <a:rPr lang="ru-RU" baseline="-25000" dirty="0"/>
              <a:t>1</a:t>
            </a:r>
            <a:r>
              <a:rPr lang="ru-RU" dirty="0"/>
              <a:t>В</a:t>
            </a:r>
            <a:r>
              <a:rPr lang="en-US" baseline="-25000" dirty="0"/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745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2" grpId="1" animBg="1"/>
      <p:bldP spid="47111" grpId="0" animBg="1"/>
      <p:bldP spid="47112" grpId="0"/>
      <p:bldP spid="17422" grpId="0"/>
      <p:bldP spid="17423" grpId="0"/>
      <p:bldP spid="47115" grpId="0"/>
      <p:bldP spid="47116" grpId="0"/>
      <p:bldP spid="47117" grpId="0"/>
      <p:bldP spid="17427" grpId="0"/>
      <p:bldP spid="47119" grpId="0"/>
      <p:bldP spid="47135" grpId="0"/>
      <p:bldP spid="47136" grpId="0"/>
      <p:bldP spid="138" grpId="0"/>
      <p:bldP spid="142" grpId="0"/>
      <p:bldP spid="47139" grpId="0"/>
      <p:bldP spid="144" grpId="0"/>
      <p:bldP spid="47141" grpId="0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0" grpId="0" animBg="1"/>
      <p:bldP spid="100" grpId="1" animBg="1"/>
      <p:bldP spid="101" grpId="0" animBg="1"/>
      <p:bldP spid="10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1809751" y="4500563"/>
            <a:ext cx="1198563" cy="349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1809750" y="4286251"/>
            <a:ext cx="1214438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381501" y="2214564"/>
            <a:ext cx="3000375" cy="1857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345532" y="2035970"/>
            <a:ext cx="3000375" cy="2214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38439" y="4643439"/>
            <a:ext cx="4071937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38439" y="4643439"/>
            <a:ext cx="1000125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738563" y="4643439"/>
            <a:ext cx="3071812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1" name="Прямоугольник 23"/>
          <p:cNvSpPr>
            <a:spLocks noChangeArrowheads="1"/>
          </p:cNvSpPr>
          <p:nvPr/>
        </p:nvSpPr>
        <p:spPr bwMode="auto">
          <a:xfrm>
            <a:off x="2381250" y="4643438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49162" name="Прямоугольник 24"/>
          <p:cNvSpPr>
            <a:spLocks noChangeArrowheads="1"/>
          </p:cNvSpPr>
          <p:nvPr/>
        </p:nvSpPr>
        <p:spPr bwMode="auto">
          <a:xfrm>
            <a:off x="3738564" y="5643563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49163" name="Прямоугольник 25"/>
          <p:cNvSpPr>
            <a:spLocks noChangeArrowheads="1"/>
          </p:cNvSpPr>
          <p:nvPr/>
        </p:nvSpPr>
        <p:spPr bwMode="auto">
          <a:xfrm>
            <a:off x="6881814" y="4429125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С</a:t>
            </a:r>
          </a:p>
        </p:txBody>
      </p:sp>
      <p:sp>
        <p:nvSpPr>
          <p:cNvPr id="49164" name="Прямоугольник 26"/>
          <p:cNvSpPr>
            <a:spLocks noChangeArrowheads="1"/>
          </p:cNvSpPr>
          <p:nvPr/>
        </p:nvSpPr>
        <p:spPr bwMode="auto">
          <a:xfrm>
            <a:off x="4953000" y="1285875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ru-RU" altLang="ru-RU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>
            <a:off x="1809750" y="4643439"/>
            <a:ext cx="928688" cy="1587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2971800" y="3071813"/>
            <a:ext cx="2838450" cy="125095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H="1" flipV="1">
            <a:off x="2881314" y="4849813"/>
            <a:ext cx="1571625" cy="50800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979863" y="3563938"/>
            <a:ext cx="2322512" cy="13382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9"/>
          <p:cNvSpPr>
            <a:spLocks noChangeArrowheads="1"/>
          </p:cNvSpPr>
          <p:nvPr/>
        </p:nvSpPr>
        <p:spPr bwMode="auto">
          <a:xfrm>
            <a:off x="5738813" y="3000375"/>
            <a:ext cx="127000" cy="12700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4452938" y="5286375"/>
            <a:ext cx="127000" cy="127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3309938" y="4929188"/>
            <a:ext cx="127000" cy="12700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2952750" y="4214813"/>
            <a:ext cx="127000" cy="12700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2166938" y="4572000"/>
            <a:ext cx="127000" cy="127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2881313" y="4786313"/>
            <a:ext cx="127000" cy="127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9187" name="Прямоугольник 39"/>
          <p:cNvSpPr>
            <a:spLocks noChangeArrowheads="1"/>
          </p:cNvSpPr>
          <p:nvPr/>
        </p:nvSpPr>
        <p:spPr bwMode="auto">
          <a:xfrm>
            <a:off x="1881188" y="357188"/>
            <a:ext cx="8501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Задача 4.</a:t>
            </a:r>
            <a:r>
              <a:rPr lang="ru-RU" altLang="ru-RU" sz="2400">
                <a:latin typeface="Arial" panose="020B0604020202020204" pitchFamily="34" charset="0"/>
              </a:rPr>
              <a:t> Построить сечение плоскостью, проходящей через данные точки  К, М, Р, Р∈АВС</a:t>
            </a:r>
          </a:p>
        </p:txBody>
      </p:sp>
      <p:sp>
        <p:nvSpPr>
          <p:cNvPr id="49188" name="TextBox 40"/>
          <p:cNvSpPr txBox="1">
            <a:spLocks noChangeArrowheads="1"/>
          </p:cNvSpPr>
          <p:nvPr/>
        </p:nvSpPr>
        <p:spPr bwMode="auto">
          <a:xfrm>
            <a:off x="5881688" y="2571751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49189" name="Прямоугольник 41"/>
          <p:cNvSpPr>
            <a:spLocks noChangeArrowheads="1"/>
          </p:cNvSpPr>
          <p:nvPr/>
        </p:nvSpPr>
        <p:spPr bwMode="auto">
          <a:xfrm>
            <a:off x="2667001" y="3714751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М</a:t>
            </a:r>
          </a:p>
        </p:txBody>
      </p:sp>
      <p:sp>
        <p:nvSpPr>
          <p:cNvPr id="49190" name="Прямоугольник 42"/>
          <p:cNvSpPr>
            <a:spLocks noChangeArrowheads="1"/>
          </p:cNvSpPr>
          <p:nvPr/>
        </p:nvSpPr>
        <p:spPr bwMode="auto">
          <a:xfrm>
            <a:off x="3452814" y="46434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Р</a:t>
            </a:r>
          </a:p>
        </p:txBody>
      </p:sp>
      <p:sp>
        <p:nvSpPr>
          <p:cNvPr id="19494" name="Прямоугольник 43"/>
          <p:cNvSpPr>
            <a:spLocks noChangeArrowheads="1"/>
          </p:cNvSpPr>
          <p:nvPr/>
        </p:nvSpPr>
        <p:spPr bwMode="auto">
          <a:xfrm>
            <a:off x="2024064" y="4214814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19495" name="Прямоугольник 44"/>
          <p:cNvSpPr>
            <a:spLocks noChangeArrowheads="1"/>
          </p:cNvSpPr>
          <p:nvPr/>
        </p:nvSpPr>
        <p:spPr bwMode="auto">
          <a:xfrm>
            <a:off x="4595814" y="528637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N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9496" name="Прямоугольник 45"/>
          <p:cNvSpPr>
            <a:spLocks noChangeArrowheads="1"/>
          </p:cNvSpPr>
          <p:nvPr/>
        </p:nvSpPr>
        <p:spPr bwMode="auto">
          <a:xfrm>
            <a:off x="2809876" y="4929188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F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2698751" y="4460876"/>
            <a:ext cx="571500" cy="793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95" name="Прямоугольник 54"/>
          <p:cNvSpPr>
            <a:spLocks noChangeArrowheads="1"/>
          </p:cNvSpPr>
          <p:nvPr/>
        </p:nvSpPr>
        <p:spPr bwMode="auto">
          <a:xfrm>
            <a:off x="7453314" y="1214438"/>
            <a:ext cx="178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Построение:</a:t>
            </a:r>
          </a:p>
        </p:txBody>
      </p:sp>
      <p:sp>
        <p:nvSpPr>
          <p:cNvPr id="49196" name="Прямоугольник 55"/>
          <p:cNvSpPr>
            <a:spLocks noChangeArrowheads="1"/>
          </p:cNvSpPr>
          <p:nvPr/>
        </p:nvSpPr>
        <p:spPr bwMode="auto">
          <a:xfrm>
            <a:off x="7667626" y="1571625"/>
            <a:ext cx="83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1. КМ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7667625" y="1857375"/>
            <a:ext cx="18811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00" dirty="0">
                <a:latin typeface="Arial" charset="0"/>
                <a:cs typeface="Arial" charset="0"/>
              </a:rPr>
              <a:t>2. КМ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∩ СА = Е</a:t>
            </a:r>
            <a:endParaRPr lang="ru-RU" sz="2000" dirty="0">
              <a:latin typeface="Arial" charset="0"/>
              <a:cs typeface="Arial" charset="0"/>
            </a:endParaRPr>
          </a:p>
        </p:txBody>
      </p:sp>
      <p:sp>
        <p:nvSpPr>
          <p:cNvPr id="49198" name="Прямоугольник 57"/>
          <p:cNvSpPr>
            <a:spLocks noChangeArrowheads="1"/>
          </p:cNvSpPr>
          <p:nvPr/>
        </p:nvSpPr>
        <p:spPr bwMode="auto">
          <a:xfrm>
            <a:off x="7667626" y="2143125"/>
            <a:ext cx="811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3. </a:t>
            </a:r>
            <a:r>
              <a:rPr lang="en-US" altLang="ru-RU" sz="2000">
                <a:latin typeface="Arial" panose="020B0604020202020204" pitchFamily="34" charset="0"/>
              </a:rPr>
              <a:t>E</a:t>
            </a:r>
            <a:r>
              <a:rPr lang="ru-RU" altLang="ru-RU" sz="2000">
                <a:latin typeface="Arial" panose="020B0604020202020204" pitchFamily="34" charset="0"/>
              </a:rPr>
              <a:t>Р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667625" y="2428876"/>
            <a:ext cx="187483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4</a:t>
            </a:r>
            <a:r>
              <a:rPr lang="ru-RU" sz="2000" dirty="0">
                <a:latin typeface="Arial" charset="0"/>
                <a:cs typeface="Arial" charset="0"/>
              </a:rPr>
              <a:t>. ЕР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∩ АВ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F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    </a:t>
            </a:r>
            <a:r>
              <a:rPr lang="ru-RU" sz="2000" dirty="0">
                <a:latin typeface="Arial" charset="0"/>
                <a:cs typeface="Arial" charset="0"/>
              </a:rPr>
              <a:t>ЕР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∩ В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C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N</a:t>
            </a:r>
          </a:p>
        </p:txBody>
      </p:sp>
      <p:sp>
        <p:nvSpPr>
          <p:cNvPr id="49200" name="Прямоугольник 60"/>
          <p:cNvSpPr>
            <a:spLocks noChangeArrowheads="1"/>
          </p:cNvSpPr>
          <p:nvPr/>
        </p:nvSpPr>
        <p:spPr bwMode="auto">
          <a:xfrm>
            <a:off x="7667625" y="3000375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latin typeface="Arial" panose="020B0604020202020204" pitchFamily="34" charset="0"/>
              </a:rPr>
              <a:t>5</a:t>
            </a:r>
            <a:r>
              <a:rPr lang="ru-RU" altLang="ru-RU" sz="2000">
                <a:latin typeface="Arial" panose="020B0604020202020204" pitchFamily="34" charset="0"/>
              </a:rPr>
              <a:t>. М</a:t>
            </a:r>
            <a:r>
              <a:rPr lang="en-US" altLang="ru-RU" sz="2000">
                <a:latin typeface="Arial" panose="020B0604020202020204" pitchFamily="34" charset="0"/>
              </a:rPr>
              <a:t>F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49201" name="Прямоугольник 61"/>
          <p:cNvSpPr>
            <a:spLocks noChangeArrowheads="1"/>
          </p:cNvSpPr>
          <p:nvPr/>
        </p:nvSpPr>
        <p:spPr bwMode="auto">
          <a:xfrm>
            <a:off x="7667626" y="3286125"/>
            <a:ext cx="803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latin typeface="Arial" panose="020B0604020202020204" pitchFamily="34" charset="0"/>
              </a:rPr>
              <a:t>6</a:t>
            </a:r>
            <a:r>
              <a:rPr lang="ru-RU" altLang="ru-RU" sz="2000">
                <a:latin typeface="Arial" panose="020B0604020202020204" pitchFamily="34" charset="0"/>
              </a:rPr>
              <a:t>. </a:t>
            </a:r>
            <a:r>
              <a:rPr lang="en-US" altLang="ru-RU" sz="2000">
                <a:latin typeface="Arial" panose="020B0604020202020204" pitchFamily="34" charset="0"/>
              </a:rPr>
              <a:t>N</a:t>
            </a:r>
            <a:r>
              <a:rPr lang="ru-RU" altLang="ru-RU" sz="2000"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49202" name="Прямоугольник 62"/>
          <p:cNvSpPr>
            <a:spLocks noChangeArrowheads="1"/>
          </p:cNvSpPr>
          <p:nvPr/>
        </p:nvSpPr>
        <p:spPr bwMode="auto">
          <a:xfrm>
            <a:off x="7239000" y="3643313"/>
            <a:ext cx="327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КМ</a:t>
            </a:r>
            <a:r>
              <a:rPr lang="en-US" altLang="ru-RU" sz="2000">
                <a:latin typeface="Arial" panose="020B0604020202020204" pitchFamily="34" charset="0"/>
              </a:rPr>
              <a:t>FN</a:t>
            </a:r>
            <a:r>
              <a:rPr lang="ru-RU" altLang="ru-RU" sz="2000">
                <a:latin typeface="Arial" panose="020B0604020202020204" pitchFamily="34" charset="0"/>
              </a:rPr>
              <a:t> – искомое сечение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3024188" y="4214813"/>
            <a:ext cx="214312" cy="214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2952751" y="4000501"/>
            <a:ext cx="804863" cy="8048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3095625" y="3786188"/>
            <a:ext cx="1181100" cy="1181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3409951" y="3500439"/>
            <a:ext cx="1457325" cy="14573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595689" y="3290889"/>
            <a:ext cx="1785937" cy="17859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3810000" y="3286125"/>
            <a:ext cx="1881188" cy="1881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4067176" y="3971926"/>
            <a:ext cx="1243013" cy="12430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4310063" y="4786313"/>
            <a:ext cx="500062" cy="5000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381251" y="3000376"/>
            <a:ext cx="3929062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5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  <p:bldP spid="49162" grpId="0"/>
      <p:bldP spid="49163" grpId="0"/>
      <p:bldP spid="49164" grpId="0"/>
      <p:bldP spid="49187" grpId="0"/>
      <p:bldP spid="49188" grpId="0"/>
      <p:bldP spid="49189" grpId="0"/>
      <p:bldP spid="49190" grpId="0"/>
      <p:bldP spid="19494" grpId="0"/>
      <p:bldP spid="19495" grpId="0"/>
      <p:bldP spid="19496" grpId="0"/>
      <p:bldP spid="49195" grpId="0"/>
      <p:bldP spid="49196" grpId="0"/>
      <p:bldP spid="57" grpId="0"/>
      <p:bldP spid="49198" grpId="0"/>
      <p:bldP spid="60" grpId="0"/>
      <p:bldP spid="49200" grpId="0"/>
      <p:bldP spid="49201" grpId="0"/>
      <p:bldP spid="492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Прямая соединительная линия 76"/>
          <p:cNvCxnSpPr/>
          <p:nvPr/>
        </p:nvCxnSpPr>
        <p:spPr>
          <a:xfrm flipV="1">
            <a:off x="3452814" y="2568576"/>
            <a:ext cx="428625" cy="3603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3390901" y="2478088"/>
            <a:ext cx="919163" cy="8175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3309938" y="2357439"/>
            <a:ext cx="1460500" cy="129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3309939" y="2214564"/>
            <a:ext cx="1944687" cy="17287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452814" y="2357438"/>
            <a:ext cx="1965325" cy="17462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 flipH="1">
            <a:off x="3595688" y="2487614"/>
            <a:ext cx="2000250" cy="17986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3863182" y="2483645"/>
            <a:ext cx="1846263" cy="2047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3952876" y="2714626"/>
            <a:ext cx="2035175" cy="18081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4141788" y="3000376"/>
            <a:ext cx="1847850" cy="1643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4305300" y="3384551"/>
            <a:ext cx="1576388" cy="14017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4452938" y="3735388"/>
            <a:ext cx="1357312" cy="1206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4667251" y="4071939"/>
            <a:ext cx="1089025" cy="968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4953001" y="4500564"/>
            <a:ext cx="644525" cy="5730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5310188" y="4852988"/>
            <a:ext cx="214312" cy="190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3524251" y="2235200"/>
            <a:ext cx="1730375" cy="407988"/>
          </a:xfrm>
          <a:prstGeom prst="line">
            <a:avLst/>
          </a:prstGeom>
          <a:ln w="38100">
            <a:solidFill>
              <a:srgbClr val="F949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4660901" y="3598863"/>
            <a:ext cx="2230437" cy="604838"/>
          </a:xfrm>
          <a:prstGeom prst="line">
            <a:avLst/>
          </a:prstGeom>
          <a:ln w="38100">
            <a:solidFill>
              <a:srgbClr val="F949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667251" y="5000626"/>
            <a:ext cx="785813" cy="142875"/>
          </a:xfrm>
          <a:prstGeom prst="line">
            <a:avLst/>
          </a:prstGeom>
          <a:ln w="38100">
            <a:solidFill>
              <a:srgbClr val="F9493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2711451" y="3152776"/>
            <a:ext cx="1322387" cy="303212"/>
          </a:xfrm>
          <a:prstGeom prst="line">
            <a:avLst/>
          </a:prstGeom>
          <a:ln w="38100">
            <a:solidFill>
              <a:srgbClr val="F9493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310188" y="2214564"/>
            <a:ext cx="785812" cy="625475"/>
          </a:xfrm>
          <a:prstGeom prst="line">
            <a:avLst/>
          </a:prstGeom>
          <a:ln w="38100">
            <a:solidFill>
              <a:srgbClr val="F9493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809875" y="1857375"/>
            <a:ext cx="3714750" cy="3654508"/>
            <a:chOff x="2109" y="457"/>
            <a:chExt cx="2541" cy="2931"/>
          </a:xfrm>
        </p:grpSpPr>
        <p:grpSp>
          <p:nvGrpSpPr>
            <p:cNvPr id="17471" name="Group 21"/>
            <p:cNvGrpSpPr>
              <a:grpSpLocks/>
            </p:cNvGrpSpPr>
            <p:nvPr/>
          </p:nvGrpSpPr>
          <p:grpSpPr bwMode="auto">
            <a:xfrm>
              <a:off x="2381" y="754"/>
              <a:ext cx="1982" cy="2359"/>
              <a:chOff x="1882" y="890"/>
              <a:chExt cx="1982" cy="2359"/>
            </a:xfrm>
          </p:grpSpPr>
          <p:sp>
            <p:nvSpPr>
              <p:cNvPr id="17481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7482" name="Line 23"/>
              <p:cNvSpPr>
                <a:spLocks noChangeShapeType="1"/>
              </p:cNvSpPr>
              <p:nvPr/>
            </p:nvSpPr>
            <p:spPr bwMode="auto">
              <a:xfrm>
                <a:off x="2388" y="906"/>
                <a:ext cx="31" cy="1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83" name="Line 24"/>
              <p:cNvSpPr>
                <a:spLocks noChangeShapeType="1"/>
              </p:cNvSpPr>
              <p:nvPr/>
            </p:nvSpPr>
            <p:spPr bwMode="auto">
              <a:xfrm>
                <a:off x="2441" y="2656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84" name="Line 25"/>
              <p:cNvSpPr>
                <a:spLocks noChangeShapeType="1"/>
              </p:cNvSpPr>
              <p:nvPr/>
            </p:nvSpPr>
            <p:spPr bwMode="auto">
              <a:xfrm flipH="1">
                <a:off x="1882" y="2713"/>
                <a:ext cx="510" cy="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72" name="Group 26"/>
            <p:cNvGrpSpPr>
              <a:grpSpLocks/>
            </p:cNvGrpSpPr>
            <p:nvPr/>
          </p:nvGrpSpPr>
          <p:grpSpPr bwMode="auto">
            <a:xfrm>
              <a:off x="2109" y="457"/>
              <a:ext cx="2541" cy="2931"/>
              <a:chOff x="2109" y="457"/>
              <a:chExt cx="2541" cy="2931"/>
            </a:xfrm>
          </p:grpSpPr>
          <p:sp>
            <p:nvSpPr>
              <p:cNvPr id="17473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</a:p>
            </p:txBody>
          </p:sp>
          <p:sp>
            <p:nvSpPr>
              <p:cNvPr id="17474" name="Text Box 28"/>
              <p:cNvSpPr txBox="1">
                <a:spLocks noChangeArrowheads="1"/>
              </p:cNvSpPr>
              <p:nvPr/>
            </p:nvSpPr>
            <p:spPr bwMode="auto">
              <a:xfrm>
                <a:off x="3819" y="3092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endParaRPr lang="ru-RU" altLang="ru-RU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7475" name="Text Box 29"/>
              <p:cNvSpPr txBox="1">
                <a:spLocks noChangeArrowheads="1"/>
              </p:cNvSpPr>
              <p:nvPr/>
            </p:nvSpPr>
            <p:spPr bwMode="auto">
              <a:xfrm>
                <a:off x="2793" y="45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7476" name="Text Box 30"/>
              <p:cNvSpPr txBox="1">
                <a:spLocks noChangeArrowheads="1"/>
              </p:cNvSpPr>
              <p:nvPr/>
            </p:nvSpPr>
            <p:spPr bwMode="auto">
              <a:xfrm>
                <a:off x="2647" y="2290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</a:p>
            </p:txBody>
          </p:sp>
          <p:sp>
            <p:nvSpPr>
              <p:cNvPr id="17477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С</a:t>
                </a:r>
              </a:p>
            </p:txBody>
          </p:sp>
          <p:sp>
            <p:nvSpPr>
              <p:cNvPr id="17478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088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7479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C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7480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51203" name="TextBox 19"/>
          <p:cNvSpPr txBox="1">
            <a:spLocks noChangeArrowheads="1"/>
          </p:cNvSpPr>
          <p:nvPr/>
        </p:nvSpPr>
        <p:spPr bwMode="auto">
          <a:xfrm>
            <a:off x="2595564" y="285751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Задача</a:t>
            </a:r>
            <a:r>
              <a:rPr lang="en-US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 b="1">
                <a:latin typeface="Arial" panose="020B0604020202020204" pitchFamily="34" charset="0"/>
              </a:rPr>
              <a:t>5.</a:t>
            </a:r>
            <a:r>
              <a:rPr lang="ru-RU" altLang="ru-RU" sz="2400">
                <a:latin typeface="Arial" panose="020B0604020202020204" pitchFamily="34" charset="0"/>
              </a:rPr>
              <a:t> Построить сечение плоскостью, проходящей через точки  К, </a:t>
            </a:r>
            <a:r>
              <a:rPr lang="en-US" altLang="ru-RU" sz="2400">
                <a:latin typeface="Arial" panose="020B0604020202020204" pitchFamily="34" charset="0"/>
              </a:rPr>
              <a:t>L, </a:t>
            </a:r>
            <a:r>
              <a:rPr lang="ru-RU" altLang="ru-RU" sz="2400">
                <a:latin typeface="Arial" panose="020B0604020202020204" pitchFamily="34" charset="0"/>
              </a:rPr>
              <a:t>М.</a:t>
            </a:r>
          </a:p>
        </p:txBody>
      </p:sp>
      <p:sp>
        <p:nvSpPr>
          <p:cNvPr id="51204" name="TextBox 27"/>
          <p:cNvSpPr txBox="1">
            <a:spLocks noChangeArrowheads="1"/>
          </p:cNvSpPr>
          <p:nvPr/>
        </p:nvSpPr>
        <p:spPr bwMode="auto">
          <a:xfrm>
            <a:off x="5095876" y="164306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51205" name="TextBox 28"/>
          <p:cNvSpPr txBox="1">
            <a:spLocks noChangeArrowheads="1"/>
          </p:cNvSpPr>
          <p:nvPr/>
        </p:nvSpPr>
        <p:spPr bwMode="auto">
          <a:xfrm>
            <a:off x="2738438" y="3857626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L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51206" name="TextBox 29"/>
          <p:cNvSpPr txBox="1">
            <a:spLocks noChangeArrowheads="1"/>
          </p:cNvSpPr>
          <p:nvPr/>
        </p:nvSpPr>
        <p:spPr bwMode="auto">
          <a:xfrm>
            <a:off x="4452938" y="521493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М</a:t>
            </a:r>
          </a:p>
        </p:txBody>
      </p:sp>
      <p:sp>
        <p:nvSpPr>
          <p:cNvPr id="51207" name="TextBox 23"/>
          <p:cNvSpPr txBox="1">
            <a:spLocks noChangeArrowheads="1"/>
          </p:cNvSpPr>
          <p:nvPr/>
        </p:nvSpPr>
        <p:spPr bwMode="auto">
          <a:xfrm>
            <a:off x="7310439" y="1071563"/>
            <a:ext cx="214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Построение:</a:t>
            </a:r>
          </a:p>
        </p:txBody>
      </p:sp>
      <p:sp>
        <p:nvSpPr>
          <p:cNvPr id="51208" name="TextBox 24"/>
          <p:cNvSpPr txBox="1">
            <a:spLocks noChangeArrowheads="1"/>
          </p:cNvSpPr>
          <p:nvPr/>
        </p:nvSpPr>
        <p:spPr bwMode="auto">
          <a:xfrm>
            <a:off x="7381875" y="1357314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1. </a:t>
            </a:r>
            <a:r>
              <a:rPr lang="en-US" altLang="ru-RU" sz="1800">
                <a:latin typeface="Arial" panose="020B0604020202020204" pitchFamily="34" charset="0"/>
              </a:rPr>
              <a:t>ML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7426" name="TextBox 26"/>
          <p:cNvSpPr txBox="1">
            <a:spLocks noChangeArrowheads="1"/>
          </p:cNvSpPr>
          <p:nvPr/>
        </p:nvSpPr>
        <p:spPr bwMode="auto">
          <a:xfrm>
            <a:off x="7381876" y="1643064"/>
            <a:ext cx="2214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latin typeface="Arial" charset="0"/>
                <a:cs typeface="Arial" charset="0"/>
              </a:rPr>
              <a:t>2. </a:t>
            </a:r>
            <a:r>
              <a:rPr lang="en-US" dirty="0">
                <a:latin typeface="Arial" charset="0"/>
                <a:cs typeface="Arial" charset="0"/>
              </a:rPr>
              <a:t>ML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∩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D</a:t>
            </a:r>
            <a:r>
              <a:rPr lang="en-US" baseline="-25000" dirty="0">
                <a:latin typeface="Arial" charset="0"/>
                <a:cs typeface="Arial" charset="0"/>
              </a:rPr>
              <a:t>1</a:t>
            </a:r>
            <a:r>
              <a:rPr lang="ru-RU" dirty="0">
                <a:latin typeface="Arial" charset="0"/>
                <a:cs typeface="Arial" charset="0"/>
              </a:rPr>
              <a:t>А</a:t>
            </a:r>
            <a:r>
              <a:rPr lang="ru-RU" baseline="-25000" dirty="0">
                <a:latin typeface="Arial" charset="0"/>
                <a:cs typeface="Arial" charset="0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= E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51210" name="TextBox 30"/>
          <p:cNvSpPr txBox="1">
            <a:spLocks noChangeArrowheads="1"/>
          </p:cNvSpPr>
          <p:nvPr/>
        </p:nvSpPr>
        <p:spPr bwMode="auto">
          <a:xfrm>
            <a:off x="7381876" y="1928814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3. </a:t>
            </a:r>
            <a:r>
              <a:rPr lang="en-US" altLang="ru-RU" sz="1800">
                <a:latin typeface="Arial" panose="020B0604020202020204" pitchFamily="34" charset="0"/>
              </a:rPr>
              <a:t>EK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51211" name="TextBox 31"/>
          <p:cNvSpPr txBox="1">
            <a:spLocks noChangeArrowheads="1"/>
          </p:cNvSpPr>
          <p:nvPr/>
        </p:nvSpPr>
        <p:spPr bwMode="auto">
          <a:xfrm>
            <a:off x="6596063" y="4786314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М</a:t>
            </a:r>
            <a:r>
              <a:rPr lang="en-US" altLang="ru-RU" sz="1800">
                <a:latin typeface="Arial" panose="020B0604020202020204" pitchFamily="34" charset="0"/>
              </a:rPr>
              <a:t>LFKPG</a:t>
            </a:r>
            <a:r>
              <a:rPr lang="ru-RU" altLang="ru-RU" sz="1800">
                <a:latin typeface="Arial" panose="020B0604020202020204" pitchFamily="34" charset="0"/>
              </a:rPr>
              <a:t> – искомое сечение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0800000">
            <a:off x="1809750" y="3000375"/>
            <a:ext cx="1428750" cy="158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024063" y="3000375"/>
            <a:ext cx="2768600" cy="217963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2095501" y="2214564"/>
            <a:ext cx="3306763" cy="76517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4987926" y="5465763"/>
            <a:ext cx="642937" cy="158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H="1">
            <a:off x="4866482" y="5056982"/>
            <a:ext cx="479425" cy="69373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6024563" y="1785938"/>
            <a:ext cx="500062" cy="50006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5758657" y="1469232"/>
            <a:ext cx="306387" cy="122555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16200000" flipH="1" flipV="1">
            <a:off x="4015582" y="3223420"/>
            <a:ext cx="3571875" cy="98266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5238750" y="5500688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0" name="Oval 39"/>
          <p:cNvSpPr>
            <a:spLocks noChangeArrowheads="1"/>
          </p:cNvSpPr>
          <p:nvPr/>
        </p:nvSpPr>
        <p:spPr bwMode="auto">
          <a:xfrm>
            <a:off x="3167063" y="3857625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1" name="Oval 39"/>
          <p:cNvSpPr>
            <a:spLocks noChangeArrowheads="1"/>
          </p:cNvSpPr>
          <p:nvPr/>
        </p:nvSpPr>
        <p:spPr bwMode="auto">
          <a:xfrm>
            <a:off x="5238750" y="2143125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2" name="Oval 39"/>
          <p:cNvSpPr>
            <a:spLocks noChangeArrowheads="1"/>
          </p:cNvSpPr>
          <p:nvPr/>
        </p:nvSpPr>
        <p:spPr bwMode="auto">
          <a:xfrm>
            <a:off x="6238875" y="1928813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2024063" y="2928938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4667250" y="5072063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3" name="Oval 39"/>
          <p:cNvSpPr>
            <a:spLocks noChangeArrowheads="1"/>
          </p:cNvSpPr>
          <p:nvPr/>
        </p:nvSpPr>
        <p:spPr bwMode="auto">
          <a:xfrm>
            <a:off x="3452813" y="2571750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4" name="Oval 39"/>
          <p:cNvSpPr>
            <a:spLocks noChangeArrowheads="1"/>
          </p:cNvSpPr>
          <p:nvPr/>
        </p:nvSpPr>
        <p:spPr bwMode="auto">
          <a:xfrm>
            <a:off x="6024563" y="2786063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5" name="Oval 39"/>
          <p:cNvSpPr>
            <a:spLocks noChangeArrowheads="1"/>
          </p:cNvSpPr>
          <p:nvPr/>
        </p:nvSpPr>
        <p:spPr bwMode="auto">
          <a:xfrm>
            <a:off x="5381625" y="5000625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238500" y="2214564"/>
            <a:ext cx="3254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F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952625" y="2500314"/>
            <a:ext cx="3381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E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4881564" y="5572125"/>
            <a:ext cx="3508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N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167439" y="2643189"/>
            <a:ext cx="338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5524500" y="4857750"/>
            <a:ext cx="3635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G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6096000" y="1500189"/>
            <a:ext cx="3254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T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381875" y="2214564"/>
            <a:ext cx="18288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4</a:t>
            </a:r>
            <a:r>
              <a:rPr lang="ru-RU" dirty="0">
                <a:latin typeface="Arial" charset="0"/>
                <a:cs typeface="Arial" charset="0"/>
              </a:rPr>
              <a:t>. </a:t>
            </a:r>
            <a:r>
              <a:rPr lang="en-US" dirty="0">
                <a:latin typeface="Arial" charset="0"/>
                <a:cs typeface="Arial" charset="0"/>
              </a:rPr>
              <a:t>EK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∩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cs typeface="Arial" charset="0"/>
              </a:rPr>
              <a:t>А</a:t>
            </a:r>
            <a:r>
              <a:rPr lang="ru-RU" baseline="-25000" dirty="0">
                <a:latin typeface="Arial" charset="0"/>
                <a:cs typeface="Arial" charset="0"/>
              </a:rPr>
              <a:t>1</a:t>
            </a:r>
            <a:r>
              <a:rPr lang="en-US" dirty="0">
                <a:latin typeface="Arial" charset="0"/>
                <a:cs typeface="Arial" charset="0"/>
              </a:rPr>
              <a:t>B</a:t>
            </a:r>
            <a:r>
              <a:rPr lang="en-US" baseline="-25000" dirty="0">
                <a:latin typeface="Arial" charset="0"/>
                <a:cs typeface="Arial" charset="0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= F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7381875" y="2786064"/>
            <a:ext cx="18859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6</a:t>
            </a:r>
            <a:r>
              <a:rPr lang="ru-RU" dirty="0">
                <a:latin typeface="Arial" charset="0"/>
                <a:cs typeface="Arial" charset="0"/>
              </a:rPr>
              <a:t>. </a:t>
            </a:r>
            <a:r>
              <a:rPr lang="en-US" dirty="0">
                <a:latin typeface="Arial" charset="0"/>
                <a:cs typeface="Arial" charset="0"/>
              </a:rPr>
              <a:t>LM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∩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D</a:t>
            </a:r>
            <a:r>
              <a:rPr lang="ru-RU" baseline="-25000" dirty="0">
                <a:latin typeface="Arial" charset="0"/>
                <a:cs typeface="Arial" charset="0"/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D = N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51255" name="Прямоугольник 143"/>
          <p:cNvSpPr>
            <a:spLocks noChangeArrowheads="1"/>
          </p:cNvSpPr>
          <p:nvPr/>
        </p:nvSpPr>
        <p:spPr bwMode="auto">
          <a:xfrm>
            <a:off x="7381875" y="2500314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5</a:t>
            </a:r>
            <a:r>
              <a:rPr lang="ru-RU" altLang="ru-RU" sz="1800">
                <a:latin typeface="Arial" panose="020B0604020202020204" pitchFamily="34" charset="0"/>
              </a:rPr>
              <a:t>. </a:t>
            </a:r>
            <a:r>
              <a:rPr lang="en-US" altLang="ru-RU" sz="1800">
                <a:latin typeface="Arial" panose="020B0604020202020204" pitchFamily="34" charset="0"/>
              </a:rPr>
              <a:t>LF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381875" y="3071814"/>
            <a:ext cx="18684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7</a:t>
            </a:r>
            <a:r>
              <a:rPr lang="ru-RU" dirty="0">
                <a:latin typeface="Arial" charset="0"/>
                <a:cs typeface="Arial" charset="0"/>
              </a:rPr>
              <a:t>. Е</a:t>
            </a:r>
            <a:r>
              <a:rPr lang="en-US" dirty="0">
                <a:latin typeface="Arial" charset="0"/>
                <a:cs typeface="Arial" charset="0"/>
              </a:rPr>
              <a:t>K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∩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D</a:t>
            </a:r>
            <a:r>
              <a:rPr lang="ru-RU" baseline="-25000" dirty="0">
                <a:latin typeface="Arial" charset="0"/>
                <a:cs typeface="Arial" charset="0"/>
              </a:rPr>
              <a:t>1</a:t>
            </a:r>
            <a:r>
              <a:rPr lang="en-US" dirty="0">
                <a:latin typeface="Arial" charset="0"/>
                <a:cs typeface="Arial" charset="0"/>
              </a:rPr>
              <a:t>C</a:t>
            </a:r>
            <a:r>
              <a:rPr lang="ru-RU" baseline="-25000" dirty="0">
                <a:latin typeface="Arial" charset="0"/>
                <a:cs typeface="Arial" charset="0"/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= T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51257" name="Прямоугольник 145"/>
          <p:cNvSpPr>
            <a:spLocks noChangeArrowheads="1"/>
          </p:cNvSpPr>
          <p:nvPr/>
        </p:nvSpPr>
        <p:spPr bwMode="auto">
          <a:xfrm>
            <a:off x="7381875" y="3357564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8</a:t>
            </a:r>
            <a:r>
              <a:rPr lang="ru-RU" altLang="ru-RU" sz="1800">
                <a:latin typeface="Arial" panose="020B0604020202020204" pitchFamily="34" charset="0"/>
              </a:rPr>
              <a:t>. </a:t>
            </a:r>
            <a:r>
              <a:rPr lang="en-US" altLang="ru-RU" sz="1800">
                <a:latin typeface="Arial" panose="020B0604020202020204" pitchFamily="34" charset="0"/>
              </a:rPr>
              <a:t>NT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7381875" y="3643313"/>
            <a:ext cx="184150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9</a:t>
            </a:r>
            <a:r>
              <a:rPr lang="ru-RU" dirty="0">
                <a:latin typeface="Arial" charset="0"/>
                <a:cs typeface="Arial" charset="0"/>
              </a:rPr>
              <a:t>. </a:t>
            </a:r>
            <a:r>
              <a:rPr lang="en-US" dirty="0">
                <a:latin typeface="Arial" charset="0"/>
                <a:cs typeface="Arial" charset="0"/>
              </a:rPr>
              <a:t>NT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∩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DC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= G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    NT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∩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CC</a:t>
            </a:r>
            <a:r>
              <a:rPr lang="ru-RU" baseline="-25000" dirty="0">
                <a:latin typeface="Arial" charset="0"/>
                <a:cs typeface="Arial" charset="0"/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= P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51259" name="Прямоугольник 148"/>
          <p:cNvSpPr>
            <a:spLocks noChangeArrowheads="1"/>
          </p:cNvSpPr>
          <p:nvPr/>
        </p:nvSpPr>
        <p:spPr bwMode="auto">
          <a:xfrm>
            <a:off x="7310439" y="4214814"/>
            <a:ext cx="941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10</a:t>
            </a:r>
            <a:r>
              <a:rPr lang="ru-RU" altLang="ru-RU" sz="1800">
                <a:latin typeface="Arial" panose="020B0604020202020204" pitchFamily="34" charset="0"/>
              </a:rPr>
              <a:t>. </a:t>
            </a:r>
            <a:r>
              <a:rPr lang="en-US" altLang="ru-RU" sz="1800">
                <a:latin typeface="Arial" panose="020B0604020202020204" pitchFamily="34" charset="0"/>
              </a:rPr>
              <a:t>MG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51260" name="Прямоугольник 149"/>
          <p:cNvSpPr>
            <a:spLocks noChangeArrowheads="1"/>
          </p:cNvSpPr>
          <p:nvPr/>
        </p:nvSpPr>
        <p:spPr bwMode="auto">
          <a:xfrm>
            <a:off x="7310439" y="4500564"/>
            <a:ext cx="860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11</a:t>
            </a:r>
            <a:r>
              <a:rPr lang="ru-RU" altLang="ru-RU" sz="1800">
                <a:latin typeface="Arial" panose="020B0604020202020204" pitchFamily="34" charset="0"/>
              </a:rPr>
              <a:t>. </a:t>
            </a:r>
            <a:r>
              <a:rPr lang="en-US" altLang="ru-RU" sz="1800">
                <a:latin typeface="Arial" panose="020B0604020202020204" pitchFamily="34" charset="0"/>
              </a:rPr>
              <a:t>PK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3238501" y="3929064"/>
            <a:ext cx="1444625" cy="1158875"/>
          </a:xfrm>
          <a:prstGeom prst="line">
            <a:avLst/>
          </a:prstGeom>
          <a:ln w="38100">
            <a:solidFill>
              <a:srgbClr val="F949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4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  <p:bldP spid="51206" grpId="0"/>
      <p:bldP spid="51207" grpId="0"/>
      <p:bldP spid="51208" grpId="0"/>
      <p:bldP spid="17426" grpId="0"/>
      <p:bldP spid="51210" grpId="0"/>
      <p:bldP spid="51211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51255" grpId="0"/>
      <p:bldP spid="145" grpId="0"/>
      <p:bldP spid="51257" grpId="0"/>
      <p:bldP spid="147" grpId="0"/>
      <p:bldP spid="51259" grpId="0"/>
      <p:bldP spid="512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809875" y="1857375"/>
            <a:ext cx="3714750" cy="3654508"/>
            <a:chOff x="2109" y="457"/>
            <a:chExt cx="2541" cy="2931"/>
          </a:xfrm>
        </p:grpSpPr>
        <p:grpSp>
          <p:nvGrpSpPr>
            <p:cNvPr id="18442" name="Group 21"/>
            <p:cNvGrpSpPr>
              <a:grpSpLocks/>
            </p:cNvGrpSpPr>
            <p:nvPr/>
          </p:nvGrpSpPr>
          <p:grpSpPr bwMode="auto">
            <a:xfrm>
              <a:off x="2381" y="754"/>
              <a:ext cx="1982" cy="2359"/>
              <a:chOff x="1882" y="890"/>
              <a:chExt cx="1982" cy="2359"/>
            </a:xfrm>
          </p:grpSpPr>
          <p:sp>
            <p:nvSpPr>
              <p:cNvPr id="18452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8453" name="Line 23"/>
              <p:cNvSpPr>
                <a:spLocks noChangeShapeType="1"/>
              </p:cNvSpPr>
              <p:nvPr/>
            </p:nvSpPr>
            <p:spPr bwMode="auto">
              <a:xfrm>
                <a:off x="2388" y="906"/>
                <a:ext cx="31" cy="1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4" name="Line 24"/>
              <p:cNvSpPr>
                <a:spLocks noChangeShapeType="1"/>
              </p:cNvSpPr>
              <p:nvPr/>
            </p:nvSpPr>
            <p:spPr bwMode="auto">
              <a:xfrm>
                <a:off x="2441" y="2656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5" name="Line 25"/>
              <p:cNvSpPr>
                <a:spLocks noChangeShapeType="1"/>
              </p:cNvSpPr>
              <p:nvPr/>
            </p:nvSpPr>
            <p:spPr bwMode="auto">
              <a:xfrm flipH="1">
                <a:off x="1882" y="2713"/>
                <a:ext cx="510" cy="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43" name="Group 26"/>
            <p:cNvGrpSpPr>
              <a:grpSpLocks/>
            </p:cNvGrpSpPr>
            <p:nvPr/>
          </p:nvGrpSpPr>
          <p:grpSpPr bwMode="auto">
            <a:xfrm>
              <a:off x="2109" y="457"/>
              <a:ext cx="2541" cy="2931"/>
              <a:chOff x="2109" y="457"/>
              <a:chExt cx="2541" cy="2931"/>
            </a:xfrm>
          </p:grpSpPr>
          <p:sp>
            <p:nvSpPr>
              <p:cNvPr id="18444" name="Text Box 27"/>
              <p:cNvSpPr txBox="1">
                <a:spLocks noChangeArrowheads="1"/>
              </p:cNvSpPr>
              <p:nvPr/>
            </p:nvSpPr>
            <p:spPr bwMode="auto">
              <a:xfrm>
                <a:off x="2109" y="2863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</a:p>
            </p:txBody>
          </p:sp>
          <p:sp>
            <p:nvSpPr>
              <p:cNvPr id="18445" name="Text Box 28"/>
              <p:cNvSpPr txBox="1">
                <a:spLocks noChangeArrowheads="1"/>
              </p:cNvSpPr>
              <p:nvPr/>
            </p:nvSpPr>
            <p:spPr bwMode="auto">
              <a:xfrm>
                <a:off x="3819" y="3092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endParaRPr lang="ru-RU" altLang="ru-RU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8446" name="Text Box 29"/>
              <p:cNvSpPr txBox="1">
                <a:spLocks noChangeArrowheads="1"/>
              </p:cNvSpPr>
              <p:nvPr/>
            </p:nvSpPr>
            <p:spPr bwMode="auto">
              <a:xfrm>
                <a:off x="2793" y="45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8447" name="Text Box 30"/>
              <p:cNvSpPr txBox="1">
                <a:spLocks noChangeArrowheads="1"/>
              </p:cNvSpPr>
              <p:nvPr/>
            </p:nvSpPr>
            <p:spPr bwMode="auto">
              <a:xfrm>
                <a:off x="2647" y="2290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</a:p>
            </p:txBody>
          </p:sp>
          <p:sp>
            <p:nvSpPr>
              <p:cNvPr id="18448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С</a:t>
                </a:r>
              </a:p>
            </p:txBody>
          </p:sp>
          <p:sp>
            <p:nvSpPr>
              <p:cNvPr id="18449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088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8450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C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8451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53251" name="TextBox 19"/>
          <p:cNvSpPr txBox="1">
            <a:spLocks noChangeArrowheads="1"/>
          </p:cNvSpPr>
          <p:nvPr/>
        </p:nvSpPr>
        <p:spPr bwMode="auto">
          <a:xfrm>
            <a:off x="2595564" y="285751"/>
            <a:ext cx="7500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Задача</a:t>
            </a:r>
            <a:r>
              <a:rPr lang="en-US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 b="1">
                <a:latin typeface="Arial" panose="020B0604020202020204" pitchFamily="34" charset="0"/>
              </a:rPr>
              <a:t>6.</a:t>
            </a:r>
            <a:r>
              <a:rPr lang="ru-RU" altLang="ru-RU" sz="2400">
                <a:latin typeface="Arial" panose="020B0604020202020204" pitchFamily="34" charset="0"/>
              </a:rPr>
              <a:t> Построить сечение плоскостью, проходящей через</a:t>
            </a:r>
            <a:r>
              <a:rPr lang="en-US" altLang="ru-RU" sz="2400">
                <a:latin typeface="Arial" panose="020B0604020202020204" pitchFamily="34" charset="0"/>
              </a:rPr>
              <a:t> </a:t>
            </a:r>
            <a:r>
              <a:rPr lang="ru-RU" altLang="ru-RU" sz="2400">
                <a:latin typeface="Arial" panose="020B0604020202020204" pitchFamily="34" charset="0"/>
              </a:rPr>
              <a:t>данные точки  </a:t>
            </a:r>
            <a:r>
              <a:rPr lang="en-US" altLang="ru-RU" sz="2400">
                <a:latin typeface="Arial" panose="020B0604020202020204" pitchFamily="34" charset="0"/>
              </a:rPr>
              <a:t>F, K, L</a:t>
            </a:r>
            <a:r>
              <a:rPr lang="ru-RU" altLang="ru-RU" sz="2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3252" name="TextBox 27"/>
          <p:cNvSpPr txBox="1">
            <a:spLocks noChangeArrowheads="1"/>
          </p:cNvSpPr>
          <p:nvPr/>
        </p:nvSpPr>
        <p:spPr bwMode="auto">
          <a:xfrm>
            <a:off x="5310189" y="2286001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53253" name="TextBox 28"/>
          <p:cNvSpPr txBox="1">
            <a:spLocks noChangeArrowheads="1"/>
          </p:cNvSpPr>
          <p:nvPr/>
        </p:nvSpPr>
        <p:spPr bwMode="auto">
          <a:xfrm>
            <a:off x="6096000" y="3286126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L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120" name="Oval 39"/>
          <p:cNvSpPr>
            <a:spLocks noChangeArrowheads="1"/>
          </p:cNvSpPr>
          <p:nvPr/>
        </p:nvSpPr>
        <p:spPr bwMode="auto">
          <a:xfrm>
            <a:off x="6024563" y="3786188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1" name="Oval 39"/>
          <p:cNvSpPr>
            <a:spLocks noChangeArrowheads="1"/>
          </p:cNvSpPr>
          <p:nvPr/>
        </p:nvSpPr>
        <p:spPr bwMode="auto">
          <a:xfrm>
            <a:off x="5453063" y="2714625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3260" name="Прямоугольник 135"/>
          <p:cNvSpPr>
            <a:spLocks noChangeArrowheads="1"/>
          </p:cNvSpPr>
          <p:nvPr/>
        </p:nvSpPr>
        <p:spPr bwMode="auto">
          <a:xfrm>
            <a:off x="3810001" y="52149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F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3810000" y="5072063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7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2" grpId="0"/>
      <p:bldP spid="53253" grpId="0"/>
      <p:bldP spid="532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Прямая соединительная линия 45"/>
          <p:cNvCxnSpPr/>
          <p:nvPr/>
        </p:nvCxnSpPr>
        <p:spPr>
          <a:xfrm rot="16200000" flipV="1">
            <a:off x="5274469" y="3036094"/>
            <a:ext cx="1009650" cy="509588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4810126" y="2857501"/>
            <a:ext cx="500063" cy="500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4524376" y="2876551"/>
            <a:ext cx="1071563" cy="10715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4095751" y="3071814"/>
            <a:ext cx="1609725" cy="16097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4024314" y="3314701"/>
            <a:ext cx="1743075" cy="1743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4529138" y="3500438"/>
            <a:ext cx="1357312" cy="1357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5119688" y="3714750"/>
            <a:ext cx="857250" cy="8572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810000" y="4411664"/>
            <a:ext cx="1714500" cy="731837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3338513" y="3487738"/>
            <a:ext cx="2163763" cy="1189038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 flipH="1">
            <a:off x="4953000" y="2730501"/>
            <a:ext cx="592138" cy="252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2845594" y="2821782"/>
            <a:ext cx="3500438" cy="185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69" name="Group 20"/>
          <p:cNvGrpSpPr>
            <a:grpSpLocks/>
          </p:cNvGrpSpPr>
          <p:nvPr/>
        </p:nvGrpSpPr>
        <p:grpSpPr bwMode="auto">
          <a:xfrm>
            <a:off x="2809875" y="1857375"/>
            <a:ext cx="3714750" cy="3654508"/>
            <a:chOff x="2109" y="457"/>
            <a:chExt cx="2541" cy="2931"/>
          </a:xfrm>
        </p:grpSpPr>
        <p:grpSp>
          <p:nvGrpSpPr>
            <p:cNvPr id="19488" name="Group 21"/>
            <p:cNvGrpSpPr>
              <a:grpSpLocks/>
            </p:cNvGrpSpPr>
            <p:nvPr/>
          </p:nvGrpSpPr>
          <p:grpSpPr bwMode="auto">
            <a:xfrm>
              <a:off x="2381" y="754"/>
              <a:ext cx="1982" cy="2359"/>
              <a:chOff x="1882" y="890"/>
              <a:chExt cx="1982" cy="2359"/>
            </a:xfrm>
          </p:grpSpPr>
          <p:sp>
            <p:nvSpPr>
              <p:cNvPr id="19498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9499" name="Line 23"/>
              <p:cNvSpPr>
                <a:spLocks noChangeShapeType="1"/>
              </p:cNvSpPr>
              <p:nvPr/>
            </p:nvSpPr>
            <p:spPr bwMode="auto">
              <a:xfrm>
                <a:off x="2388" y="906"/>
                <a:ext cx="31" cy="17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0" name="Line 24"/>
              <p:cNvSpPr>
                <a:spLocks noChangeShapeType="1"/>
              </p:cNvSpPr>
              <p:nvPr/>
            </p:nvSpPr>
            <p:spPr bwMode="auto">
              <a:xfrm>
                <a:off x="2441" y="2656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1" name="Line 25"/>
              <p:cNvSpPr>
                <a:spLocks noChangeShapeType="1"/>
              </p:cNvSpPr>
              <p:nvPr/>
            </p:nvSpPr>
            <p:spPr bwMode="auto">
              <a:xfrm flipH="1">
                <a:off x="1882" y="2713"/>
                <a:ext cx="510" cy="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89" name="Group 26"/>
            <p:cNvGrpSpPr>
              <a:grpSpLocks/>
            </p:cNvGrpSpPr>
            <p:nvPr/>
          </p:nvGrpSpPr>
          <p:grpSpPr bwMode="auto">
            <a:xfrm>
              <a:off x="2109" y="457"/>
              <a:ext cx="2541" cy="2931"/>
              <a:chOff x="2109" y="457"/>
              <a:chExt cx="2541" cy="2931"/>
            </a:xfrm>
          </p:grpSpPr>
          <p:sp>
            <p:nvSpPr>
              <p:cNvPr id="19490" name="Text Box 27"/>
              <p:cNvSpPr txBox="1">
                <a:spLocks noChangeArrowheads="1"/>
              </p:cNvSpPr>
              <p:nvPr/>
            </p:nvSpPr>
            <p:spPr bwMode="auto">
              <a:xfrm>
                <a:off x="2109" y="2863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</a:p>
            </p:txBody>
          </p:sp>
          <p:sp>
            <p:nvSpPr>
              <p:cNvPr id="19491" name="Text Box 28"/>
              <p:cNvSpPr txBox="1">
                <a:spLocks noChangeArrowheads="1"/>
              </p:cNvSpPr>
              <p:nvPr/>
            </p:nvSpPr>
            <p:spPr bwMode="auto">
              <a:xfrm>
                <a:off x="3819" y="3092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endParaRPr lang="ru-RU" altLang="ru-RU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9492" name="Text Box 29"/>
              <p:cNvSpPr txBox="1">
                <a:spLocks noChangeArrowheads="1"/>
              </p:cNvSpPr>
              <p:nvPr/>
            </p:nvSpPr>
            <p:spPr bwMode="auto">
              <a:xfrm>
                <a:off x="2793" y="45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9493" name="Text Box 30"/>
              <p:cNvSpPr txBox="1">
                <a:spLocks noChangeArrowheads="1"/>
              </p:cNvSpPr>
              <p:nvPr/>
            </p:nvSpPr>
            <p:spPr bwMode="auto">
              <a:xfrm>
                <a:off x="2647" y="2290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</a:p>
            </p:txBody>
          </p:sp>
          <p:sp>
            <p:nvSpPr>
              <p:cNvPr id="19494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С</a:t>
                </a:r>
              </a:p>
            </p:txBody>
          </p:sp>
          <p:sp>
            <p:nvSpPr>
              <p:cNvPr id="19495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088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9496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C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9497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19470" name="TextBox 19"/>
          <p:cNvSpPr txBox="1">
            <a:spLocks noChangeArrowheads="1"/>
          </p:cNvSpPr>
          <p:nvPr/>
        </p:nvSpPr>
        <p:spPr bwMode="auto">
          <a:xfrm>
            <a:off x="2095500" y="28575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        Задача</a:t>
            </a:r>
            <a:r>
              <a:rPr lang="en-US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 b="1">
                <a:latin typeface="Arial" panose="020B0604020202020204" pitchFamily="34" charset="0"/>
              </a:rPr>
              <a:t>7.</a:t>
            </a:r>
            <a:r>
              <a:rPr lang="ru-RU" altLang="ru-RU" sz="2400">
                <a:latin typeface="Arial" panose="020B0604020202020204" pitchFamily="34" charset="0"/>
              </a:rPr>
              <a:t> Построить сечение плоскостью,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       проходящей через</a:t>
            </a:r>
            <a:r>
              <a:rPr lang="en-US" altLang="ru-RU" sz="2400">
                <a:latin typeface="Arial" panose="020B0604020202020204" pitchFamily="34" charset="0"/>
              </a:rPr>
              <a:t> </a:t>
            </a:r>
            <a:r>
              <a:rPr lang="ru-RU" altLang="ru-RU" sz="2400">
                <a:latin typeface="Arial" panose="020B0604020202020204" pitchFamily="34" charset="0"/>
              </a:rPr>
              <a:t>данные точки  </a:t>
            </a:r>
            <a:r>
              <a:rPr lang="en-US" altLang="ru-RU" sz="2400">
                <a:latin typeface="Arial" panose="020B0604020202020204" pitchFamily="34" charset="0"/>
              </a:rPr>
              <a:t>F, K, L</a:t>
            </a:r>
            <a:r>
              <a:rPr lang="ru-RU" altLang="ru-RU" sz="2400">
                <a:latin typeface="Arial" panose="020B0604020202020204" pitchFamily="34" charset="0"/>
              </a:rPr>
              <a:t>.</a:t>
            </a:r>
            <a:endParaRPr lang="ru-RU" altLang="ru-RU" sz="24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Проверка:</a:t>
            </a:r>
          </a:p>
        </p:txBody>
      </p:sp>
      <p:sp>
        <p:nvSpPr>
          <p:cNvPr id="19471" name="TextBox 27"/>
          <p:cNvSpPr txBox="1">
            <a:spLocks noChangeArrowheads="1"/>
          </p:cNvSpPr>
          <p:nvPr/>
        </p:nvSpPr>
        <p:spPr bwMode="auto">
          <a:xfrm>
            <a:off x="5310189" y="2286001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19472" name="TextBox 28"/>
          <p:cNvSpPr txBox="1">
            <a:spLocks noChangeArrowheads="1"/>
          </p:cNvSpPr>
          <p:nvPr/>
        </p:nvSpPr>
        <p:spPr bwMode="auto">
          <a:xfrm>
            <a:off x="6096000" y="3286126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L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17423" name="TextBox 29"/>
          <p:cNvSpPr txBox="1">
            <a:spLocks noChangeArrowheads="1"/>
          </p:cNvSpPr>
          <p:nvPr/>
        </p:nvSpPr>
        <p:spPr bwMode="auto">
          <a:xfrm>
            <a:off x="4667250" y="257175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19474" name="TextBox 31"/>
          <p:cNvSpPr txBox="1">
            <a:spLocks noChangeArrowheads="1"/>
          </p:cNvSpPr>
          <p:nvPr/>
        </p:nvSpPr>
        <p:spPr bwMode="auto">
          <a:xfrm>
            <a:off x="6596063" y="4786314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" panose="020B0604020202020204" pitchFamily="34" charset="0"/>
              </a:rPr>
              <a:t>F</a:t>
            </a:r>
            <a:r>
              <a:rPr lang="ru-RU" altLang="ru-RU" sz="1800">
                <a:latin typeface="Arial" panose="020B0604020202020204" pitchFamily="34" charset="0"/>
              </a:rPr>
              <a:t>М</a:t>
            </a:r>
            <a:r>
              <a:rPr lang="en-US" altLang="ru-RU" sz="1800">
                <a:latin typeface="Arial" panose="020B0604020202020204" pitchFamily="34" charset="0"/>
              </a:rPr>
              <a:t>KLN</a:t>
            </a:r>
            <a:r>
              <a:rPr lang="ru-RU" altLang="ru-RU" sz="1800">
                <a:latin typeface="Arial" panose="020B0604020202020204" pitchFamily="34" charset="0"/>
              </a:rPr>
              <a:t> – искомое сечение</a:t>
            </a:r>
          </a:p>
        </p:txBody>
      </p:sp>
      <p:sp>
        <p:nvSpPr>
          <p:cNvPr id="120" name="Oval 39"/>
          <p:cNvSpPr>
            <a:spLocks noChangeArrowheads="1"/>
          </p:cNvSpPr>
          <p:nvPr/>
        </p:nvSpPr>
        <p:spPr bwMode="auto">
          <a:xfrm>
            <a:off x="6024563" y="3786188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1" name="Oval 39"/>
          <p:cNvSpPr>
            <a:spLocks noChangeArrowheads="1"/>
          </p:cNvSpPr>
          <p:nvPr/>
        </p:nvSpPr>
        <p:spPr bwMode="auto">
          <a:xfrm>
            <a:off x="5453063" y="2714625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9477" name="Прямоугольник 135"/>
          <p:cNvSpPr>
            <a:spLocks noChangeArrowheads="1"/>
          </p:cNvSpPr>
          <p:nvPr/>
        </p:nvSpPr>
        <p:spPr bwMode="auto">
          <a:xfrm>
            <a:off x="3810001" y="52149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F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5381625" y="4429125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N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3810000" y="5072063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19" name="Oval 39"/>
          <p:cNvSpPr>
            <a:spLocks noChangeArrowheads="1"/>
          </p:cNvSpPr>
          <p:nvPr/>
        </p:nvSpPr>
        <p:spPr bwMode="auto">
          <a:xfrm>
            <a:off x="4953000" y="2928938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4247357" y="2277269"/>
            <a:ext cx="2786062" cy="151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702176" y="2392363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3524251" y="4286251"/>
            <a:ext cx="2316163" cy="974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39"/>
          <p:cNvSpPr>
            <a:spLocks noChangeArrowheads="1"/>
          </p:cNvSpPr>
          <p:nvPr/>
        </p:nvSpPr>
        <p:spPr bwMode="auto">
          <a:xfrm>
            <a:off x="5524500" y="4357688"/>
            <a:ext cx="107950" cy="1079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16200000" flipH="1" flipV="1">
            <a:off x="5542757" y="3821907"/>
            <a:ext cx="571500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9471" idx="2"/>
          </p:cNvCxnSpPr>
          <p:nvPr/>
        </p:nvCxnSpPr>
        <p:spPr>
          <a:xfrm flipV="1">
            <a:off x="5024438" y="2747964"/>
            <a:ext cx="500062" cy="180975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5560220" y="3893345"/>
            <a:ext cx="500063" cy="428625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36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847851" y="1052513"/>
            <a:ext cx="85375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Развитие пространственных представлений у учащихся.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919289" y="2924176"/>
            <a:ext cx="83534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>
                <a:latin typeface="Arial" panose="020B0604020202020204" pitchFamily="34" charset="0"/>
              </a:rPr>
              <a:t>Познакомить с правилами построения сечений.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>
                <a:latin typeface="Arial" panose="020B0604020202020204" pitchFamily="34" charset="0"/>
              </a:rPr>
              <a:t>Выработать навыки построения сечений тетраэдра и параллелепипеда при различных случаях задания секущей плоскости.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>
                <a:latin typeface="Arial" panose="020B0604020202020204" pitchFamily="34" charset="0"/>
              </a:rPr>
              <a:t>Сформировать умение применять правила построения сечений.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516438" y="260351"/>
            <a:ext cx="3357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Arial" panose="020B0604020202020204" pitchFamily="34" charset="0"/>
              </a:rPr>
              <a:t>Цель работы: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727576" y="2205038"/>
            <a:ext cx="2663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 b="1">
                <a:latin typeface="Arial" panose="020B0604020202020204" pitchFamily="34" charset="0"/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val="276393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4367214" y="2133600"/>
            <a:ext cx="5413375" cy="1993900"/>
            <a:chOff x="2843808" y="2132856"/>
            <a:chExt cx="5413375" cy="1993900"/>
          </a:xfrm>
        </p:grpSpPr>
        <p:sp>
          <p:nvSpPr>
            <p:cNvPr id="4098" name="Freeform 2"/>
            <p:cNvSpPr>
              <a:spLocks/>
            </p:cNvSpPr>
            <p:nvPr/>
          </p:nvSpPr>
          <p:spPr bwMode="auto">
            <a:xfrm>
              <a:off x="2843808" y="2132856"/>
              <a:ext cx="5413375" cy="1993900"/>
            </a:xfrm>
            <a:custGeom>
              <a:avLst/>
              <a:gdLst>
                <a:gd name="T0" fmla="*/ 728662 w 3410"/>
                <a:gd name="T1" fmla="*/ 33528 h 1011"/>
                <a:gd name="T2" fmla="*/ 376237 w 3410"/>
                <a:gd name="T3" fmla="*/ 141999 h 1011"/>
                <a:gd name="T4" fmla="*/ 311150 w 3410"/>
                <a:gd name="T5" fmla="*/ 183415 h 1011"/>
                <a:gd name="T6" fmla="*/ 177800 w 3410"/>
                <a:gd name="T7" fmla="*/ 280053 h 1011"/>
                <a:gd name="T8" fmla="*/ 157163 w 3410"/>
                <a:gd name="T9" fmla="*/ 335275 h 1011"/>
                <a:gd name="T10" fmla="*/ 90487 w 3410"/>
                <a:gd name="T11" fmla="*/ 388525 h 1011"/>
                <a:gd name="T12" fmla="*/ 46037 w 3410"/>
                <a:gd name="T13" fmla="*/ 471357 h 1011"/>
                <a:gd name="T14" fmla="*/ 12700 w 3410"/>
                <a:gd name="T15" fmla="*/ 526579 h 1011"/>
                <a:gd name="T16" fmla="*/ 90487 w 3410"/>
                <a:gd name="T17" fmla="*/ 812549 h 1011"/>
                <a:gd name="T18" fmla="*/ 244475 w 3410"/>
                <a:gd name="T19" fmla="*/ 1086686 h 1011"/>
                <a:gd name="T20" fmla="*/ 398462 w 3410"/>
                <a:gd name="T21" fmla="*/ 1250379 h 1011"/>
                <a:gd name="T22" fmla="*/ 442913 w 3410"/>
                <a:gd name="T23" fmla="*/ 1333211 h 1011"/>
                <a:gd name="T24" fmla="*/ 531813 w 3410"/>
                <a:gd name="T25" fmla="*/ 1538321 h 1011"/>
                <a:gd name="T26" fmla="*/ 1985963 w 3410"/>
                <a:gd name="T27" fmla="*/ 1743430 h 1011"/>
                <a:gd name="T28" fmla="*/ 2293938 w 3410"/>
                <a:gd name="T29" fmla="*/ 1812457 h 1011"/>
                <a:gd name="T30" fmla="*/ 2822575 w 3410"/>
                <a:gd name="T31" fmla="*/ 1826263 h 1011"/>
                <a:gd name="T32" fmla="*/ 3130550 w 3410"/>
                <a:gd name="T33" fmla="*/ 1690180 h 1011"/>
                <a:gd name="T34" fmla="*/ 3902075 w 3410"/>
                <a:gd name="T35" fmla="*/ 1607348 h 1011"/>
                <a:gd name="T36" fmla="*/ 4321175 w 3410"/>
                <a:gd name="T37" fmla="*/ 1510710 h 1011"/>
                <a:gd name="T38" fmla="*/ 4872038 w 3410"/>
                <a:gd name="T39" fmla="*/ 1210935 h 1011"/>
                <a:gd name="T40" fmla="*/ 4948238 w 3410"/>
                <a:gd name="T41" fmla="*/ 1141907 h 1011"/>
                <a:gd name="T42" fmla="*/ 5059363 w 3410"/>
                <a:gd name="T43" fmla="*/ 1072880 h 1011"/>
                <a:gd name="T44" fmla="*/ 5124450 w 3410"/>
                <a:gd name="T45" fmla="*/ 1005825 h 1011"/>
                <a:gd name="T46" fmla="*/ 5224463 w 3410"/>
                <a:gd name="T47" fmla="*/ 881576 h 1011"/>
                <a:gd name="T48" fmla="*/ 5291138 w 3410"/>
                <a:gd name="T49" fmla="*/ 745494 h 1011"/>
                <a:gd name="T50" fmla="*/ 4927600 w 3410"/>
                <a:gd name="T51" fmla="*/ 114388 h 1011"/>
                <a:gd name="T52" fmla="*/ 4221163 w 3410"/>
                <a:gd name="T53" fmla="*/ 224831 h 1011"/>
                <a:gd name="T54" fmla="*/ 3857625 w 3410"/>
                <a:gd name="T55" fmla="*/ 169610 h 1011"/>
                <a:gd name="T56" fmla="*/ 3759200 w 3410"/>
                <a:gd name="T57" fmla="*/ 128193 h 1011"/>
                <a:gd name="T58" fmla="*/ 3571876 w 3410"/>
                <a:gd name="T59" fmla="*/ 102555 h 1011"/>
                <a:gd name="T60" fmla="*/ 2943225 w 3410"/>
                <a:gd name="T61" fmla="*/ 155804 h 1011"/>
                <a:gd name="T62" fmla="*/ 2833687 w 3410"/>
                <a:gd name="T63" fmla="*/ 197221 h 1011"/>
                <a:gd name="T64" fmla="*/ 2349500 w 3410"/>
                <a:gd name="T65" fmla="*/ 169610 h 1011"/>
                <a:gd name="T66" fmla="*/ 2293938 w 3410"/>
                <a:gd name="T67" fmla="*/ 128193 h 1011"/>
                <a:gd name="T68" fmla="*/ 1941513 w 3410"/>
                <a:gd name="T69" fmla="*/ 74944 h 1011"/>
                <a:gd name="T70" fmla="*/ 728662 w 3410"/>
                <a:gd name="T71" fmla="*/ 33528 h 101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410"/>
                <a:gd name="T109" fmla="*/ 0 h 1011"/>
                <a:gd name="T110" fmla="*/ 3410 w 3410"/>
                <a:gd name="T111" fmla="*/ 1011 h 101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410" h="1011">
                  <a:moveTo>
                    <a:pt x="459" y="17"/>
                  </a:moveTo>
                  <a:cubicBezTo>
                    <a:pt x="376" y="0"/>
                    <a:pt x="314" y="57"/>
                    <a:pt x="237" y="72"/>
                  </a:cubicBezTo>
                  <a:cubicBezTo>
                    <a:pt x="152" y="131"/>
                    <a:pt x="278" y="46"/>
                    <a:pt x="196" y="93"/>
                  </a:cubicBezTo>
                  <a:cubicBezTo>
                    <a:pt x="167" y="110"/>
                    <a:pt x="145" y="131"/>
                    <a:pt x="112" y="142"/>
                  </a:cubicBezTo>
                  <a:cubicBezTo>
                    <a:pt x="108" y="151"/>
                    <a:pt x="106" y="163"/>
                    <a:pt x="99" y="170"/>
                  </a:cubicBezTo>
                  <a:cubicBezTo>
                    <a:pt x="87" y="182"/>
                    <a:pt x="57" y="197"/>
                    <a:pt x="57" y="197"/>
                  </a:cubicBezTo>
                  <a:cubicBezTo>
                    <a:pt x="48" y="211"/>
                    <a:pt x="39" y="225"/>
                    <a:pt x="29" y="239"/>
                  </a:cubicBezTo>
                  <a:cubicBezTo>
                    <a:pt x="22" y="249"/>
                    <a:pt x="10" y="255"/>
                    <a:pt x="8" y="267"/>
                  </a:cubicBezTo>
                  <a:cubicBezTo>
                    <a:pt x="0" y="316"/>
                    <a:pt x="22" y="378"/>
                    <a:pt x="57" y="412"/>
                  </a:cubicBezTo>
                  <a:cubicBezTo>
                    <a:pt x="85" y="467"/>
                    <a:pt x="118" y="504"/>
                    <a:pt x="154" y="551"/>
                  </a:cubicBezTo>
                  <a:cubicBezTo>
                    <a:pt x="190" y="598"/>
                    <a:pt x="187" y="620"/>
                    <a:pt x="251" y="634"/>
                  </a:cubicBezTo>
                  <a:cubicBezTo>
                    <a:pt x="273" y="700"/>
                    <a:pt x="237" y="603"/>
                    <a:pt x="279" y="676"/>
                  </a:cubicBezTo>
                  <a:cubicBezTo>
                    <a:pt x="297" y="708"/>
                    <a:pt x="307" y="751"/>
                    <a:pt x="335" y="780"/>
                  </a:cubicBezTo>
                  <a:cubicBezTo>
                    <a:pt x="561" y="1011"/>
                    <a:pt x="990" y="882"/>
                    <a:pt x="1251" y="884"/>
                  </a:cubicBezTo>
                  <a:cubicBezTo>
                    <a:pt x="1322" y="894"/>
                    <a:pt x="1367" y="910"/>
                    <a:pt x="1445" y="919"/>
                  </a:cubicBezTo>
                  <a:cubicBezTo>
                    <a:pt x="1576" y="952"/>
                    <a:pt x="1514" y="933"/>
                    <a:pt x="1778" y="926"/>
                  </a:cubicBezTo>
                  <a:cubicBezTo>
                    <a:pt x="1843" y="904"/>
                    <a:pt x="1905" y="876"/>
                    <a:pt x="1972" y="857"/>
                  </a:cubicBezTo>
                  <a:cubicBezTo>
                    <a:pt x="2127" y="812"/>
                    <a:pt x="2301" y="820"/>
                    <a:pt x="2458" y="815"/>
                  </a:cubicBezTo>
                  <a:cubicBezTo>
                    <a:pt x="2542" y="797"/>
                    <a:pt x="2638" y="788"/>
                    <a:pt x="2722" y="766"/>
                  </a:cubicBezTo>
                  <a:cubicBezTo>
                    <a:pt x="2846" y="734"/>
                    <a:pt x="2949" y="654"/>
                    <a:pt x="3069" y="614"/>
                  </a:cubicBezTo>
                  <a:cubicBezTo>
                    <a:pt x="3085" y="602"/>
                    <a:pt x="3100" y="589"/>
                    <a:pt x="3117" y="579"/>
                  </a:cubicBezTo>
                  <a:cubicBezTo>
                    <a:pt x="3139" y="566"/>
                    <a:pt x="3169" y="562"/>
                    <a:pt x="3187" y="544"/>
                  </a:cubicBezTo>
                  <a:cubicBezTo>
                    <a:pt x="3214" y="517"/>
                    <a:pt x="3200" y="528"/>
                    <a:pt x="3228" y="510"/>
                  </a:cubicBezTo>
                  <a:cubicBezTo>
                    <a:pt x="3244" y="478"/>
                    <a:pt x="3262" y="467"/>
                    <a:pt x="3291" y="447"/>
                  </a:cubicBezTo>
                  <a:cubicBezTo>
                    <a:pt x="3299" y="409"/>
                    <a:pt x="3302" y="399"/>
                    <a:pt x="3333" y="378"/>
                  </a:cubicBezTo>
                  <a:cubicBezTo>
                    <a:pt x="3410" y="212"/>
                    <a:pt x="3234" y="111"/>
                    <a:pt x="3104" y="58"/>
                  </a:cubicBezTo>
                  <a:cubicBezTo>
                    <a:pt x="2970" y="62"/>
                    <a:pt x="2783" y="32"/>
                    <a:pt x="2659" y="114"/>
                  </a:cubicBezTo>
                  <a:cubicBezTo>
                    <a:pt x="2546" y="65"/>
                    <a:pt x="2661" y="108"/>
                    <a:pt x="2430" y="86"/>
                  </a:cubicBezTo>
                  <a:cubicBezTo>
                    <a:pt x="2306" y="74"/>
                    <a:pt x="2441" y="74"/>
                    <a:pt x="2368" y="65"/>
                  </a:cubicBezTo>
                  <a:cubicBezTo>
                    <a:pt x="2291" y="55"/>
                    <a:pt x="2331" y="60"/>
                    <a:pt x="2250" y="52"/>
                  </a:cubicBezTo>
                  <a:cubicBezTo>
                    <a:pt x="2111" y="17"/>
                    <a:pt x="1987" y="60"/>
                    <a:pt x="1854" y="79"/>
                  </a:cubicBezTo>
                  <a:cubicBezTo>
                    <a:pt x="1831" y="87"/>
                    <a:pt x="1808" y="92"/>
                    <a:pt x="1785" y="100"/>
                  </a:cubicBezTo>
                  <a:cubicBezTo>
                    <a:pt x="1683" y="97"/>
                    <a:pt x="1579" y="109"/>
                    <a:pt x="1480" y="86"/>
                  </a:cubicBezTo>
                  <a:cubicBezTo>
                    <a:pt x="1467" y="83"/>
                    <a:pt x="1458" y="68"/>
                    <a:pt x="1445" y="65"/>
                  </a:cubicBezTo>
                  <a:cubicBezTo>
                    <a:pt x="1385" y="50"/>
                    <a:pt x="1285" y="39"/>
                    <a:pt x="1223" y="38"/>
                  </a:cubicBezTo>
                  <a:cubicBezTo>
                    <a:pt x="478" y="23"/>
                    <a:pt x="836" y="51"/>
                    <a:pt x="459" y="17"/>
                  </a:cubicBezTo>
                  <a:close/>
                </a:path>
              </a:pathLst>
            </a:custGeom>
            <a:blipFill>
              <a:blip r:embed="rId2" cstate="print"/>
              <a:tile tx="0" ty="0" sx="100000" sy="100000" flip="none" algn="tl"/>
            </a:blip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2" name="Text Box 25"/>
            <p:cNvSpPr txBox="1">
              <a:spLocks noChangeArrowheads="1"/>
            </p:cNvSpPr>
            <p:nvPr/>
          </p:nvSpPr>
          <p:spPr bwMode="auto">
            <a:xfrm>
              <a:off x="3419475" y="3068638"/>
              <a:ext cx="215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l-GR" altLang="ru-RU" sz="1800">
                  <a:latin typeface="Cambria" panose="02040503050406030204" pitchFamily="18" charset="0"/>
                </a:rPr>
                <a:t>α</a:t>
              </a:r>
            </a:p>
          </p:txBody>
        </p:sp>
      </p:grp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847851" y="260350"/>
            <a:ext cx="864076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rgbClr val="FF0000"/>
                </a:solidFill>
                <a:latin typeface="Cambria" panose="02040503050406030204" pitchFamily="18" charset="0"/>
              </a:rPr>
              <a:t>Секущей плоскостью многогранника </a:t>
            </a:r>
            <a:r>
              <a:rPr lang="ru-RU" altLang="ru-RU" sz="2400" b="1" i="1">
                <a:latin typeface="Cambria" panose="02040503050406030204" pitchFamily="18" charset="0"/>
              </a:rPr>
              <a:t>называется любая плоскость, по обе стороны от которой имеются точки данного многогранника.</a:t>
            </a:r>
          </a:p>
        </p:txBody>
      </p:sp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4367214" y="938213"/>
            <a:ext cx="4937125" cy="5922406"/>
            <a:chOff x="2736850" y="768350"/>
            <a:chExt cx="4937125" cy="5922407"/>
          </a:xfrm>
        </p:grpSpPr>
        <p:sp>
          <p:nvSpPr>
            <p:cNvPr id="8202" name="Text Box 18"/>
            <p:cNvSpPr txBox="1">
              <a:spLocks noChangeArrowheads="1"/>
            </p:cNvSpPr>
            <p:nvPr/>
          </p:nvSpPr>
          <p:spPr bwMode="auto">
            <a:xfrm>
              <a:off x="5337175" y="768350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ru-RU" sz="1800" b="1">
                  <a:latin typeface="Cambria" panose="02040503050406030204" pitchFamily="18" charset="0"/>
                </a:rPr>
                <a:t>А</a:t>
              </a:r>
            </a:p>
          </p:txBody>
        </p:sp>
        <p:sp>
          <p:nvSpPr>
            <p:cNvPr id="8203" name="Text Box 19"/>
            <p:cNvSpPr txBox="1">
              <a:spLocks noChangeArrowheads="1"/>
            </p:cNvSpPr>
            <p:nvPr/>
          </p:nvSpPr>
          <p:spPr bwMode="auto">
            <a:xfrm>
              <a:off x="2736850" y="4752975"/>
              <a:ext cx="3353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800" b="1">
                  <a:latin typeface="Cambria" panose="02040503050406030204" pitchFamily="18" charset="0"/>
                </a:rPr>
                <a:t>В</a:t>
              </a:r>
            </a:p>
          </p:txBody>
        </p:sp>
        <p:sp>
          <p:nvSpPr>
            <p:cNvPr id="8204" name="Text Box 20"/>
            <p:cNvSpPr txBox="1">
              <a:spLocks noChangeArrowheads="1"/>
            </p:cNvSpPr>
            <p:nvPr/>
          </p:nvSpPr>
          <p:spPr bwMode="auto">
            <a:xfrm>
              <a:off x="5002213" y="6321425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800" b="1">
                  <a:latin typeface="Cambria" panose="02040503050406030204" pitchFamily="18" charset="0"/>
                </a:rPr>
                <a:t>С</a:t>
              </a:r>
            </a:p>
          </p:txBody>
        </p:sp>
        <p:sp>
          <p:nvSpPr>
            <p:cNvPr id="8205" name="Text Box 21"/>
            <p:cNvSpPr txBox="1">
              <a:spLocks noChangeArrowheads="1"/>
            </p:cNvSpPr>
            <p:nvPr/>
          </p:nvSpPr>
          <p:spPr bwMode="auto">
            <a:xfrm>
              <a:off x="7324725" y="3897313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800" b="1">
                  <a:latin typeface="Perpetua" panose="02020502060401020303" pitchFamily="18" charset="0"/>
                </a:rPr>
                <a:t>D</a:t>
              </a:r>
              <a:endParaRPr lang="ru-RU" altLang="ru-RU" sz="1800" b="1">
                <a:latin typeface="Cambria" panose="02040503050406030204" pitchFamily="18" charset="0"/>
              </a:endParaRPr>
            </a:p>
          </p:txBody>
        </p:sp>
        <p:grpSp>
          <p:nvGrpSpPr>
            <p:cNvPr id="8206" name="Группа 28"/>
            <p:cNvGrpSpPr>
              <a:grpSpLocks/>
            </p:cNvGrpSpPr>
            <p:nvPr/>
          </p:nvGrpSpPr>
          <p:grpSpPr bwMode="auto">
            <a:xfrm>
              <a:off x="3132138" y="1111250"/>
              <a:ext cx="4105275" cy="5199063"/>
              <a:chOff x="3132138" y="1111250"/>
              <a:chExt cx="4105275" cy="5199063"/>
            </a:xfrm>
          </p:grpSpPr>
          <p:grpSp>
            <p:nvGrpSpPr>
              <p:cNvPr id="8207" name="Группа 26"/>
              <p:cNvGrpSpPr>
                <a:grpSpLocks/>
              </p:cNvGrpSpPr>
              <p:nvPr/>
            </p:nvGrpSpPr>
            <p:grpSpPr bwMode="auto">
              <a:xfrm>
                <a:off x="3132138" y="1111250"/>
                <a:ext cx="4105275" cy="5199063"/>
                <a:chOff x="3132138" y="1111250"/>
                <a:chExt cx="4105275" cy="5199063"/>
              </a:xfrm>
            </p:grpSpPr>
            <p:grpSp>
              <p:nvGrpSpPr>
                <p:cNvPr id="8209" name="Group 3"/>
                <p:cNvGrpSpPr>
                  <a:grpSpLocks/>
                </p:cNvGrpSpPr>
                <p:nvPr/>
              </p:nvGrpSpPr>
              <p:grpSpPr bwMode="auto">
                <a:xfrm>
                  <a:off x="3132138" y="1111250"/>
                  <a:ext cx="4105275" cy="5199063"/>
                  <a:chOff x="1519" y="799"/>
                  <a:chExt cx="2586" cy="3275"/>
                </a:xfrm>
              </p:grpSpPr>
              <p:sp>
                <p:nvSpPr>
                  <p:cNvPr id="8215" name="Line 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9" y="799"/>
                    <a:ext cx="1361" cy="245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6" name="Line 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799"/>
                    <a:ext cx="91" cy="32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7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519" y="3249"/>
                    <a:ext cx="1270" cy="81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8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2577"/>
                    <a:ext cx="1316" cy="149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9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19" y="2568"/>
                    <a:ext cx="2586" cy="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20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799"/>
                    <a:ext cx="1225" cy="176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210" name="Oval 11"/>
                <p:cNvSpPr>
                  <a:spLocks noChangeArrowheads="1"/>
                </p:cNvSpPr>
                <p:nvPr/>
              </p:nvSpPr>
              <p:spPr bwMode="auto">
                <a:xfrm>
                  <a:off x="4211638" y="2852738"/>
                  <a:ext cx="144462" cy="14446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ru-RU" altLang="ru-RU" sz="1800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8211" name="Oval 13"/>
                <p:cNvSpPr>
                  <a:spLocks noChangeArrowheads="1"/>
                </p:cNvSpPr>
                <p:nvPr/>
              </p:nvSpPr>
              <p:spPr bwMode="auto">
                <a:xfrm>
                  <a:off x="5148263" y="3429000"/>
                  <a:ext cx="144462" cy="14446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ru-RU" altLang="ru-RU" sz="1800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821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986213" y="2517775"/>
                  <a:ext cx="39305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sz="1800" b="1">
                      <a:latin typeface="Perpetua" panose="02020502060401020303" pitchFamily="18" charset="0"/>
                    </a:rPr>
                    <a:t>M</a:t>
                  </a:r>
                  <a:endParaRPr lang="ru-RU" altLang="ru-RU" sz="1800" b="1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82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367463" y="2082800"/>
                  <a:ext cx="3492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sz="1800" b="1">
                      <a:latin typeface="Perpetua" panose="02020502060401020303" pitchFamily="18" charset="0"/>
                    </a:rPr>
                    <a:t>N</a:t>
                  </a:r>
                  <a:endParaRPr lang="ru-RU" altLang="ru-RU" sz="1800" b="1"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821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365750" y="3259138"/>
                  <a:ext cx="3353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sz="1800" b="1">
                      <a:latin typeface="Perpetua" panose="02020502060401020303" pitchFamily="18" charset="0"/>
                    </a:rPr>
                    <a:t>K</a:t>
                  </a:r>
                  <a:endParaRPr lang="ru-RU" altLang="ru-RU" sz="1800" b="1"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8208" name="Oval 13"/>
              <p:cNvSpPr>
                <a:spLocks noChangeArrowheads="1"/>
              </p:cNvSpPr>
              <p:nvPr/>
            </p:nvSpPr>
            <p:spPr bwMode="auto">
              <a:xfrm>
                <a:off x="6156176" y="2420888"/>
                <a:ext cx="144462" cy="1444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Cambria" panose="02040503050406030204" pitchFamily="18" charset="0"/>
                </a:endParaRPr>
              </a:p>
            </p:txBody>
          </p:sp>
        </p:grpSp>
      </p:grpSp>
      <p:grpSp>
        <p:nvGrpSpPr>
          <p:cNvPr id="7" name="Группа 45"/>
          <p:cNvGrpSpPr>
            <a:grpSpLocks/>
          </p:cNvGrpSpPr>
          <p:nvPr/>
        </p:nvGrpSpPr>
        <p:grpSpPr bwMode="auto">
          <a:xfrm>
            <a:off x="5965825" y="2662238"/>
            <a:ext cx="1843088" cy="957262"/>
            <a:chOff x="4441902" y="2662982"/>
            <a:chExt cx="1842388" cy="957036"/>
          </a:xfrm>
        </p:grpSpPr>
        <p:cxnSp>
          <p:nvCxnSpPr>
            <p:cNvPr id="33" name="Прямая соединительная линия 32"/>
            <p:cNvCxnSpPr>
              <a:stCxn id="8210" idx="5"/>
              <a:endCxn id="8211" idx="0"/>
            </p:cNvCxnSpPr>
            <p:nvPr/>
          </p:nvCxnSpPr>
          <p:spPr>
            <a:xfrm>
              <a:off x="4441902" y="3145468"/>
              <a:ext cx="885489" cy="453918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99" name="Группа 44"/>
            <p:cNvGrpSpPr>
              <a:grpSpLocks/>
            </p:cNvGrpSpPr>
            <p:nvPr/>
          </p:nvGrpSpPr>
          <p:grpSpPr bwMode="auto">
            <a:xfrm>
              <a:off x="4441902" y="2662982"/>
              <a:ext cx="1842388" cy="957036"/>
              <a:chOff x="4441902" y="2662982"/>
              <a:chExt cx="1842388" cy="957036"/>
            </a:xfrm>
          </p:grpSpPr>
          <p:cxnSp>
            <p:nvCxnSpPr>
              <p:cNvPr id="32" name="Прямая соединительная линия 31"/>
              <p:cNvCxnSpPr>
                <a:stCxn id="8210" idx="7"/>
                <a:endCxn id="8208" idx="2"/>
              </p:cNvCxnSpPr>
              <p:nvPr/>
            </p:nvCxnSpPr>
            <p:spPr>
              <a:xfrm flipV="1">
                <a:off x="4441902" y="2662982"/>
                <a:ext cx="1821758" cy="38091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>
                <a:stCxn id="8211" idx="7"/>
                <a:endCxn id="8208" idx="3"/>
              </p:cNvCxnSpPr>
              <p:nvPr/>
            </p:nvCxnSpPr>
            <p:spPr>
              <a:xfrm flipV="1">
                <a:off x="5378171" y="2713770"/>
                <a:ext cx="906119" cy="906248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246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2433638" y="3863975"/>
            <a:ext cx="2292350" cy="2247900"/>
          </a:xfrm>
          <a:custGeom>
            <a:avLst/>
            <a:gdLst>
              <a:gd name="T0" fmla="*/ 0 w 1444"/>
              <a:gd name="T1" fmla="*/ 1709738 h 1416"/>
              <a:gd name="T2" fmla="*/ 473075 w 1444"/>
              <a:gd name="T3" fmla="*/ 2247900 h 1416"/>
              <a:gd name="T4" fmla="*/ 2032000 w 1444"/>
              <a:gd name="T5" fmla="*/ 1808163 h 1416"/>
              <a:gd name="T6" fmla="*/ 2292350 w 1444"/>
              <a:gd name="T7" fmla="*/ 966788 h 1416"/>
              <a:gd name="T8" fmla="*/ 560388 w 1444"/>
              <a:gd name="T9" fmla="*/ 0 h 1416"/>
              <a:gd name="T10" fmla="*/ 0 w 1444"/>
              <a:gd name="T11" fmla="*/ 1709738 h 14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4"/>
              <a:gd name="T19" fmla="*/ 0 h 1416"/>
              <a:gd name="T20" fmla="*/ 1444 w 1444"/>
              <a:gd name="T21" fmla="*/ 1416 h 14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4" h="1416">
                <a:moveTo>
                  <a:pt x="0" y="1077"/>
                </a:moveTo>
                <a:lnTo>
                  <a:pt x="298" y="1416"/>
                </a:lnTo>
                <a:lnTo>
                  <a:pt x="1280" y="1139"/>
                </a:lnTo>
                <a:lnTo>
                  <a:pt x="1444" y="609"/>
                </a:lnTo>
                <a:lnTo>
                  <a:pt x="353" y="0"/>
                </a:lnTo>
                <a:lnTo>
                  <a:pt x="0" y="107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5830889" y="4076701"/>
            <a:ext cx="992187" cy="803275"/>
          </a:xfrm>
          <a:custGeom>
            <a:avLst/>
            <a:gdLst>
              <a:gd name="T0" fmla="*/ 0 w 625"/>
              <a:gd name="T1" fmla="*/ 2147483646 h 506"/>
              <a:gd name="T2" fmla="*/ 2147483646 w 625"/>
              <a:gd name="T3" fmla="*/ 2147483646 h 506"/>
              <a:gd name="T4" fmla="*/ 2147483646 w 625"/>
              <a:gd name="T5" fmla="*/ 0 h 506"/>
              <a:gd name="T6" fmla="*/ 0 w 625"/>
              <a:gd name="T7" fmla="*/ 2147483646 h 506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506"/>
              <a:gd name="T14" fmla="*/ 625 w 625"/>
              <a:gd name="T15" fmla="*/ 506 h 5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506">
                <a:moveTo>
                  <a:pt x="0" y="402"/>
                </a:moveTo>
                <a:lnTo>
                  <a:pt x="625" y="506"/>
                </a:lnTo>
                <a:lnTo>
                  <a:pt x="576" y="0"/>
                </a:lnTo>
                <a:lnTo>
                  <a:pt x="0" y="402"/>
                </a:lnTo>
                <a:close/>
              </a:path>
            </a:pathLst>
          </a:custGeom>
          <a:solidFill>
            <a:srgbClr val="FFFF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7770814" y="4076701"/>
            <a:ext cx="1862137" cy="1717675"/>
          </a:xfrm>
          <a:custGeom>
            <a:avLst/>
            <a:gdLst>
              <a:gd name="T0" fmla="*/ 0 w 1173"/>
              <a:gd name="T1" fmla="*/ 2147483646 h 1082"/>
              <a:gd name="T2" fmla="*/ 2147483646 w 1173"/>
              <a:gd name="T3" fmla="*/ 2147483646 h 1082"/>
              <a:gd name="T4" fmla="*/ 2147483646 w 1173"/>
              <a:gd name="T5" fmla="*/ 2147483646 h 1082"/>
              <a:gd name="T6" fmla="*/ 2147483646 w 1173"/>
              <a:gd name="T7" fmla="*/ 0 h 1082"/>
              <a:gd name="T8" fmla="*/ 2147483646 w 1173"/>
              <a:gd name="T9" fmla="*/ 2147483646 h 1082"/>
              <a:gd name="T10" fmla="*/ 0 w 1173"/>
              <a:gd name="T11" fmla="*/ 2147483646 h 10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3"/>
              <a:gd name="T19" fmla="*/ 0 h 1082"/>
              <a:gd name="T20" fmla="*/ 1173 w 1173"/>
              <a:gd name="T21" fmla="*/ 1082 h 10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3" h="1082">
                <a:moveTo>
                  <a:pt x="0" y="1082"/>
                </a:moveTo>
                <a:lnTo>
                  <a:pt x="937" y="1048"/>
                </a:lnTo>
                <a:lnTo>
                  <a:pt x="1173" y="569"/>
                </a:lnTo>
                <a:lnTo>
                  <a:pt x="770" y="0"/>
                </a:lnTo>
                <a:lnTo>
                  <a:pt x="80" y="380"/>
                </a:lnTo>
                <a:lnTo>
                  <a:pt x="0" y="1082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24114" y="4652964"/>
            <a:ext cx="1724025" cy="14938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ambria" panose="02040503050406030204" pitchFamily="18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424113" y="3860801"/>
            <a:ext cx="2298700" cy="804863"/>
          </a:xfrm>
          <a:prstGeom prst="parallelogram">
            <a:avLst>
              <a:gd name="adj" fmla="val 71400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ambria" panose="02040503050406030204" pitchFamily="18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4138614" y="5321301"/>
            <a:ext cx="617537" cy="8366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2495551" y="5373688"/>
            <a:ext cx="504825" cy="7302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994025" y="3860800"/>
            <a:ext cx="6350" cy="151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727575" y="3860801"/>
            <a:ext cx="0" cy="1495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2927350" y="5661025"/>
            <a:ext cx="154305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4464051" y="4803776"/>
            <a:ext cx="257175" cy="847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2855914" y="5311776"/>
            <a:ext cx="2974975" cy="619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 flipV="1">
            <a:off x="2992439" y="3859214"/>
            <a:ext cx="2860675" cy="15716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2424114" y="3860800"/>
            <a:ext cx="561975" cy="17145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424113" y="5564189"/>
            <a:ext cx="506412" cy="579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2954338" y="5240338"/>
            <a:ext cx="2952750" cy="881062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808663" y="3429000"/>
            <a:ext cx="1276350" cy="2038350"/>
            <a:chOff x="1275" y="1110"/>
            <a:chExt cx="2010" cy="3210"/>
          </a:xfrm>
        </p:grpSpPr>
        <p:sp>
          <p:nvSpPr>
            <p:cNvPr id="9257" name="Line 20"/>
            <p:cNvSpPr>
              <a:spLocks noChangeShapeType="1"/>
            </p:cNvSpPr>
            <p:nvPr/>
          </p:nvSpPr>
          <p:spPr bwMode="auto">
            <a:xfrm>
              <a:off x="1275" y="3105"/>
              <a:ext cx="201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Line 21"/>
            <p:cNvSpPr>
              <a:spLocks noChangeShapeType="1"/>
            </p:cNvSpPr>
            <p:nvPr/>
          </p:nvSpPr>
          <p:spPr bwMode="auto">
            <a:xfrm>
              <a:off x="2190" y="1110"/>
              <a:ext cx="0" cy="27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Line 22"/>
            <p:cNvSpPr>
              <a:spLocks noChangeShapeType="1"/>
            </p:cNvSpPr>
            <p:nvPr/>
          </p:nvSpPr>
          <p:spPr bwMode="auto">
            <a:xfrm flipV="1">
              <a:off x="1290" y="1110"/>
              <a:ext cx="900" cy="19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>
              <a:off x="2190" y="1110"/>
              <a:ext cx="1095" cy="19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Line 24"/>
            <p:cNvSpPr>
              <a:spLocks noChangeShapeType="1"/>
            </p:cNvSpPr>
            <p:nvPr/>
          </p:nvSpPr>
          <p:spPr bwMode="auto">
            <a:xfrm flipV="1">
              <a:off x="2190" y="3105"/>
              <a:ext cx="1095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Text Box 25"/>
            <p:cNvSpPr txBox="1">
              <a:spLocks noChangeArrowheads="1"/>
            </p:cNvSpPr>
            <p:nvPr/>
          </p:nvSpPr>
          <p:spPr bwMode="auto">
            <a:xfrm>
              <a:off x="2130" y="3930"/>
              <a:ext cx="22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Cambria" panose="02040503050406030204" pitchFamily="18" charset="0"/>
              </a:endParaRPr>
            </a:p>
          </p:txBody>
        </p:sp>
        <p:sp>
          <p:nvSpPr>
            <p:cNvPr id="9263" name="Line 26"/>
            <p:cNvSpPr>
              <a:spLocks noChangeShapeType="1"/>
            </p:cNvSpPr>
            <p:nvPr/>
          </p:nvSpPr>
          <p:spPr bwMode="auto">
            <a:xfrm>
              <a:off x="1290" y="3105"/>
              <a:ext cx="900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7" name="Freeform 27"/>
          <p:cNvSpPr>
            <a:spLocks/>
          </p:cNvSpPr>
          <p:nvPr/>
        </p:nvSpPr>
        <p:spPr bwMode="auto">
          <a:xfrm>
            <a:off x="5880101" y="4724401"/>
            <a:ext cx="936625" cy="144463"/>
          </a:xfrm>
          <a:custGeom>
            <a:avLst/>
            <a:gdLst>
              <a:gd name="T0" fmla="*/ 0 w 587"/>
              <a:gd name="T1" fmla="*/ 0 h 128"/>
              <a:gd name="T2" fmla="*/ 2147483646 w 587"/>
              <a:gd name="T3" fmla="*/ 2147483646 h 128"/>
              <a:gd name="T4" fmla="*/ 0 60000 65536"/>
              <a:gd name="T5" fmla="*/ 0 60000 65536"/>
              <a:gd name="T6" fmla="*/ 0 w 587"/>
              <a:gd name="T7" fmla="*/ 0 h 128"/>
              <a:gd name="T8" fmla="*/ 587 w 587"/>
              <a:gd name="T9" fmla="*/ 128 h 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7" h="128">
                <a:moveTo>
                  <a:pt x="0" y="0"/>
                </a:moveTo>
                <a:lnTo>
                  <a:pt x="587" y="128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Freeform 28"/>
          <p:cNvSpPr>
            <a:spLocks/>
          </p:cNvSpPr>
          <p:nvPr/>
        </p:nvSpPr>
        <p:spPr bwMode="auto">
          <a:xfrm>
            <a:off x="5819776" y="4067175"/>
            <a:ext cx="925513" cy="630238"/>
          </a:xfrm>
          <a:custGeom>
            <a:avLst/>
            <a:gdLst>
              <a:gd name="T0" fmla="*/ 0 w 582"/>
              <a:gd name="T1" fmla="*/ 2147483646 h 386"/>
              <a:gd name="T2" fmla="*/ 2147483646 w 582"/>
              <a:gd name="T3" fmla="*/ 0 h 386"/>
              <a:gd name="T4" fmla="*/ 0 60000 65536"/>
              <a:gd name="T5" fmla="*/ 0 60000 65536"/>
              <a:gd name="T6" fmla="*/ 0 w 582"/>
              <a:gd name="T7" fmla="*/ 0 h 386"/>
              <a:gd name="T8" fmla="*/ 582 w 582"/>
              <a:gd name="T9" fmla="*/ 386 h 3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386">
                <a:moveTo>
                  <a:pt x="0" y="386"/>
                </a:moveTo>
                <a:lnTo>
                  <a:pt x="582" y="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6743701" y="4076701"/>
            <a:ext cx="73025" cy="792163"/>
          </a:xfrm>
          <a:custGeom>
            <a:avLst/>
            <a:gdLst>
              <a:gd name="T0" fmla="*/ 0 w 33"/>
              <a:gd name="T1" fmla="*/ 0 h 526"/>
              <a:gd name="T2" fmla="*/ 2147483646 w 33"/>
              <a:gd name="T3" fmla="*/ 2147483646 h 526"/>
              <a:gd name="T4" fmla="*/ 0 60000 65536"/>
              <a:gd name="T5" fmla="*/ 0 60000 65536"/>
              <a:gd name="T6" fmla="*/ 0 w 33"/>
              <a:gd name="T7" fmla="*/ 0 h 526"/>
              <a:gd name="T8" fmla="*/ 33 w 33"/>
              <a:gd name="T9" fmla="*/ 526 h 5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" h="526">
                <a:moveTo>
                  <a:pt x="0" y="0"/>
                </a:moveTo>
                <a:lnTo>
                  <a:pt x="33" y="526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8112126" y="3860801"/>
            <a:ext cx="1871663" cy="720725"/>
          </a:xfrm>
          <a:prstGeom prst="pentag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ambria" panose="02040503050406030204" pitchFamily="18" charset="0"/>
            </a:endParaRP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7896226" y="4581526"/>
            <a:ext cx="576263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7896226" y="4581526"/>
            <a:ext cx="576263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>
            <a:off x="9048751" y="4581526"/>
            <a:ext cx="576263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>
            <a:off x="9409113" y="4149726"/>
            <a:ext cx="576262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H="1">
            <a:off x="8472488" y="3860801"/>
            <a:ext cx="576262" cy="14398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>
            <a:off x="7535863" y="4149726"/>
            <a:ext cx="576262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7896226" y="6021388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7535863" y="5589588"/>
            <a:ext cx="360362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V="1">
            <a:off x="9048751" y="5589588"/>
            <a:ext cx="360363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V="1">
            <a:off x="7535864" y="5300664"/>
            <a:ext cx="936625" cy="2889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8472489" y="5300664"/>
            <a:ext cx="936625" cy="2889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H="1">
            <a:off x="7751763" y="4652964"/>
            <a:ext cx="1444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flipV="1">
            <a:off x="7751764" y="5734050"/>
            <a:ext cx="1512887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V="1">
            <a:off x="9264651" y="5013326"/>
            <a:ext cx="3603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V="1">
            <a:off x="7910513" y="4076700"/>
            <a:ext cx="1065212" cy="5794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8975725" y="4076701"/>
            <a:ext cx="649288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3001964" y="3870326"/>
            <a:ext cx="1736725" cy="9572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1919288" y="476250"/>
            <a:ext cx="89281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200" b="1" i="1">
                <a:latin typeface="Cambria" panose="02040503050406030204" pitchFamily="18" charset="0"/>
              </a:rPr>
              <a:t>Секущая плоскость пересекает грани многогранника по отрезкам. Многоугольник, сторонами которого являются эти отрезки, называется </a:t>
            </a:r>
            <a:r>
              <a:rPr lang="ru-RU" alt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  <a:t>сечением многогранника.</a:t>
            </a:r>
          </a:p>
        </p:txBody>
      </p:sp>
    </p:spTree>
    <p:extLst>
      <p:ext uri="{BB962C8B-B14F-4D97-AF65-F5344CB8AC3E}">
        <p14:creationId xmlns:p14="http://schemas.microsoft.com/office/powerpoint/2010/main" val="261489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5161" grpId="0" animBg="1"/>
      <p:bldP spid="5162" grpId="0" animBg="1"/>
      <p:bldP spid="5163" grpId="0" animBg="1"/>
      <p:bldP spid="5164" grpId="0" animBg="1"/>
      <p:bldP spid="5165" grpId="0" animBg="1"/>
      <p:bldP spid="5166" grpId="0" animBg="1"/>
      <p:bldP spid="5169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287713" y="981075"/>
            <a:ext cx="184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79651" y="692151"/>
            <a:ext cx="7667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  <a:t>Какие многоугольники могут получиться в сечении 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992314" y="1989138"/>
            <a:ext cx="4752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u="sng">
                <a:latin typeface="Impact" panose="020B0806030902050204" pitchFamily="34" charset="0"/>
              </a:rPr>
              <a:t>Тетраэдр имеет 4 грани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16275" y="2852739"/>
            <a:ext cx="5111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>
                <a:latin typeface="Arial" panose="020B0604020202020204" pitchFamily="34" charset="0"/>
              </a:rPr>
              <a:t>В сечениях могут получиться: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4995864" y="35210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9232" name="Picture 16" descr="Безымянный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2" t="9528" r="25533" b="21420"/>
          <a:stretch>
            <a:fillRect/>
          </a:stretch>
        </p:blipFill>
        <p:spPr bwMode="auto">
          <a:xfrm>
            <a:off x="2711451" y="4292600"/>
            <a:ext cx="1871663" cy="2089150"/>
          </a:xfrm>
          <a:prstGeom prst="rect">
            <a:avLst/>
          </a:prstGeom>
          <a:solidFill>
            <a:srgbClr val="F5F7A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" t="7237" r="22643" b="22830"/>
          <a:stretch>
            <a:fillRect/>
          </a:stretch>
        </p:blipFill>
        <p:spPr bwMode="auto">
          <a:xfrm>
            <a:off x="6743701" y="4221163"/>
            <a:ext cx="288131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456363" y="3716338"/>
            <a:ext cx="40322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panose="020B0604020202020204" pitchFamily="34" charset="0"/>
              </a:rPr>
              <a:t>Четырехугольники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279651" y="3716339"/>
            <a:ext cx="24304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>
                <a:latin typeface="Arial" panose="020B0604020202020204" pitchFamily="34" charset="0"/>
              </a:rPr>
              <a:t>Треугольники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2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7" grpId="0"/>
      <p:bldP spid="9234" grpId="0"/>
      <p:bldP spid="92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19289" y="981076"/>
            <a:ext cx="4033837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>
                <a:latin typeface="Arial" panose="020B0604020202020204" pitchFamily="34" charset="0"/>
              </a:rPr>
              <a:t>Треугольники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47850" y="260350"/>
            <a:ext cx="8497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200" b="1">
                <a:latin typeface="Stencil" panose="040409050D0802020404" pitchFamily="82" charset="0"/>
              </a:rPr>
              <a:t>Параллелепипед имеет 6 граней</a:t>
            </a: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2063750" y="4581525"/>
            <a:ext cx="37798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latin typeface="Arial" panose="020B0604020202020204" pitchFamily="34" charset="0"/>
              </a:rPr>
              <a:t>Четырехугольники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7356476" y="4581526"/>
            <a:ext cx="331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latin typeface="Arial" panose="020B0604020202020204" pitchFamily="34" charset="0"/>
              </a:rPr>
              <a:t>Шестиугольники</a:t>
            </a:r>
          </a:p>
        </p:txBody>
      </p:sp>
      <p:pic>
        <p:nvPicPr>
          <p:cNvPr id="10275" name="Picture 35" descr="Безымянный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t="3979" r="9074" b="16443"/>
          <a:stretch>
            <a:fillRect/>
          </a:stretch>
        </p:blipFill>
        <p:spPr bwMode="auto">
          <a:xfrm>
            <a:off x="2279651" y="5013326"/>
            <a:ext cx="24479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7" name="Picture 37" descr="Безымянный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" t="7741" r="9694" b="14854"/>
          <a:stretch>
            <a:fillRect/>
          </a:stretch>
        </p:blipFill>
        <p:spPr bwMode="auto">
          <a:xfrm>
            <a:off x="7751764" y="1557338"/>
            <a:ext cx="23764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8" name="Picture 38" descr="Безымянный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412876"/>
            <a:ext cx="28082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9" name="Picture 39" descr="Безымянный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t="8000" r="10255" b="16000"/>
          <a:stretch>
            <a:fillRect/>
          </a:stretch>
        </p:blipFill>
        <p:spPr bwMode="auto">
          <a:xfrm>
            <a:off x="7608888" y="5084764"/>
            <a:ext cx="23749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7608888" y="981075"/>
            <a:ext cx="3460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latin typeface="Arial" panose="020B0604020202020204" pitchFamily="34" charset="0"/>
              </a:rPr>
              <a:t>Пятиугольники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4511675" y="3141663"/>
            <a:ext cx="295275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Stencil" panose="040409050D0802020404" pitchFamily="82" charset="0"/>
              </a:rPr>
              <a:t>В его сечениях </a:t>
            </a:r>
            <a:endParaRPr lang="en-US" altLang="ru-RU" sz="2400" b="1">
              <a:solidFill>
                <a:srgbClr val="000000"/>
              </a:solidFill>
              <a:latin typeface="Stencil" panose="040409050D0802020404" pitchFamily="82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Stencil" panose="040409050D0802020404" pitchFamily="82" charset="0"/>
              </a:rPr>
              <a:t>могут получиться:</a:t>
            </a:r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 flipV="1">
            <a:off x="7535864" y="3068638"/>
            <a:ext cx="72072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rot="10902943" flipV="1">
            <a:off x="3719514" y="3644901"/>
            <a:ext cx="7207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rot="3704088" flipV="1">
            <a:off x="7608095" y="3572670"/>
            <a:ext cx="7207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 rot="15250432" flipV="1">
            <a:off x="3718720" y="3069432"/>
            <a:ext cx="7207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5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4" grpId="0"/>
      <p:bldP spid="10273" grpId="0"/>
      <p:bldP spid="10282" grpId="0" animBg="1"/>
      <p:bldP spid="10287" grpId="0" animBg="1"/>
      <p:bldP spid="10289" grpId="0" animBg="1"/>
      <p:bldP spid="10290" grpId="0" animBg="1"/>
      <p:bldP spid="102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484313"/>
            <a:ext cx="9144000" cy="647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</a:rPr>
              <a:t>При этом необходимо учитывать следующее: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2276476"/>
            <a:ext cx="8675688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1. Соединять можно только две точки, лежащие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в плоскости одной грани.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47850" y="260351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chemeClr val="accent2"/>
                </a:solidFill>
                <a:latin typeface="Comic Sans MS" panose="030F0702030302020204" pitchFamily="66" charset="0"/>
              </a:rPr>
              <a:t>Для построения сечения нужно построить точки пересечения секущей плоскости с ребрами и соединить их отрезками.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92313" y="3429001"/>
            <a:ext cx="8280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400">
                <a:latin typeface="Arial" panose="020B0604020202020204" pitchFamily="34" charset="0"/>
              </a:rPr>
              <a:t>2. Секущая плоскость пересекает      параллельные грани по параллельным отрезкам.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92314" y="4549776"/>
            <a:ext cx="83899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400">
                <a:latin typeface="Arial" panose="020B0604020202020204" pitchFamily="34" charset="0"/>
              </a:rPr>
              <a:t>3. Если в плоскости грани отмечена только одна точка, принадлежащая плоскости сечения, то надо построить дополнительную точку. Для этого необходимо найти точки пересечения уже построенных прямых  с другими прямыми, лежащими в тех же гранях.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7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2" grpId="0"/>
      <p:bldP spid="7173" grpId="0"/>
      <p:bldP spid="71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381501" y="2214564"/>
            <a:ext cx="3000375" cy="1857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345532" y="2035970"/>
            <a:ext cx="3000375" cy="2214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38439" y="4643439"/>
            <a:ext cx="4071937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38439" y="4643439"/>
            <a:ext cx="1000125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738563" y="4643439"/>
            <a:ext cx="3071812" cy="928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Прямоугольник 23"/>
          <p:cNvSpPr>
            <a:spLocks noChangeArrowheads="1"/>
          </p:cNvSpPr>
          <p:nvPr/>
        </p:nvSpPr>
        <p:spPr bwMode="auto">
          <a:xfrm>
            <a:off x="2309814" y="4429125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18440" name="Прямоугольник 24"/>
          <p:cNvSpPr>
            <a:spLocks noChangeArrowheads="1"/>
          </p:cNvSpPr>
          <p:nvPr/>
        </p:nvSpPr>
        <p:spPr bwMode="auto">
          <a:xfrm>
            <a:off x="3595689" y="5643563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18441" name="Прямоугольник 25"/>
          <p:cNvSpPr>
            <a:spLocks noChangeArrowheads="1"/>
          </p:cNvSpPr>
          <p:nvPr/>
        </p:nvSpPr>
        <p:spPr bwMode="auto">
          <a:xfrm>
            <a:off x="6738939" y="4643438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С</a:t>
            </a:r>
          </a:p>
        </p:txBody>
      </p:sp>
      <p:sp>
        <p:nvSpPr>
          <p:cNvPr id="18442" name="Прямоугольник 26"/>
          <p:cNvSpPr>
            <a:spLocks noChangeArrowheads="1"/>
          </p:cNvSpPr>
          <p:nvPr/>
        </p:nvSpPr>
        <p:spPr bwMode="auto">
          <a:xfrm>
            <a:off x="4810125" y="1285875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ru-RU" altLang="ru-RU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 flipH="1" flipV="1">
            <a:off x="3524250" y="3482975"/>
            <a:ext cx="3087688" cy="890588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3452814" y="4911725"/>
            <a:ext cx="2428875" cy="37465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810375" y="4643439"/>
            <a:ext cx="928688" cy="158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7076282" y="3909220"/>
            <a:ext cx="412750" cy="134143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5881688" y="4572001"/>
            <a:ext cx="2000250" cy="33972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H="1" flipV="1">
            <a:off x="5977733" y="4277520"/>
            <a:ext cx="592137" cy="752475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39"/>
          <p:cNvSpPr>
            <a:spLocks noChangeArrowheads="1"/>
          </p:cNvSpPr>
          <p:nvPr/>
        </p:nvSpPr>
        <p:spPr bwMode="auto">
          <a:xfrm>
            <a:off x="7453313" y="4572000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6" name="Oval 39"/>
          <p:cNvSpPr>
            <a:spLocks noChangeArrowheads="1"/>
          </p:cNvSpPr>
          <p:nvPr/>
        </p:nvSpPr>
        <p:spPr bwMode="auto">
          <a:xfrm>
            <a:off x="5881688" y="4857750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5" name="Oval 39"/>
          <p:cNvSpPr>
            <a:spLocks noChangeArrowheads="1"/>
          </p:cNvSpPr>
          <p:nvPr/>
        </p:nvSpPr>
        <p:spPr bwMode="auto">
          <a:xfrm>
            <a:off x="6596063" y="4357688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" name="Oval 39"/>
          <p:cNvSpPr>
            <a:spLocks noChangeArrowheads="1"/>
          </p:cNvSpPr>
          <p:nvPr/>
        </p:nvSpPr>
        <p:spPr bwMode="auto">
          <a:xfrm>
            <a:off x="3524250" y="342900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8" name="Oval 39"/>
          <p:cNvSpPr>
            <a:spLocks noChangeArrowheads="1"/>
          </p:cNvSpPr>
          <p:nvPr/>
        </p:nvSpPr>
        <p:spPr bwMode="auto">
          <a:xfrm>
            <a:off x="3381375" y="5214938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8465" name="Прямоугольник 58"/>
          <p:cNvSpPr>
            <a:spLocks noChangeArrowheads="1"/>
          </p:cNvSpPr>
          <p:nvPr/>
        </p:nvSpPr>
        <p:spPr bwMode="auto">
          <a:xfrm>
            <a:off x="2095500" y="285751"/>
            <a:ext cx="8072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Задача 1.</a:t>
            </a:r>
            <a:r>
              <a:rPr lang="ru-RU" altLang="ru-RU" sz="2400">
                <a:latin typeface="Arial" panose="020B0604020202020204" pitchFamily="34" charset="0"/>
              </a:rPr>
              <a:t> Построить сечение плоскостью, проходящей через</a:t>
            </a:r>
            <a:r>
              <a:rPr lang="en-US" altLang="ru-RU" sz="2400">
                <a:latin typeface="Arial" panose="020B0604020202020204" pitchFamily="34" charset="0"/>
              </a:rPr>
              <a:t> </a:t>
            </a:r>
            <a:r>
              <a:rPr lang="ru-RU" altLang="ru-RU" sz="2400">
                <a:latin typeface="Arial" panose="020B0604020202020204" pitchFamily="34" charset="0"/>
              </a:rPr>
              <a:t>данные точки  </a:t>
            </a:r>
            <a:r>
              <a:rPr lang="en-US" altLang="ru-RU" sz="2400">
                <a:latin typeface="Arial" panose="020B0604020202020204" pitchFamily="34" charset="0"/>
              </a:rPr>
              <a:t>D, </a:t>
            </a:r>
            <a:r>
              <a:rPr lang="ru-RU" altLang="ru-RU" sz="2400">
                <a:latin typeface="Arial" panose="020B0604020202020204" pitchFamily="34" charset="0"/>
              </a:rPr>
              <a:t>Е,</a:t>
            </a:r>
            <a:r>
              <a:rPr lang="en-US" altLang="ru-RU" sz="2400">
                <a:latin typeface="Arial" panose="020B0604020202020204" pitchFamily="34" charset="0"/>
              </a:rPr>
              <a:t> K</a:t>
            </a:r>
            <a:r>
              <a:rPr lang="ru-RU" altLang="ru-RU" sz="2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8466" name="TextBox 59"/>
          <p:cNvSpPr txBox="1">
            <a:spLocks noChangeArrowheads="1"/>
          </p:cNvSpPr>
          <p:nvPr/>
        </p:nvSpPr>
        <p:spPr bwMode="auto">
          <a:xfrm>
            <a:off x="2952750" y="5143501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D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18467" name="TextBox 60"/>
          <p:cNvSpPr txBox="1">
            <a:spLocks noChangeArrowheads="1"/>
          </p:cNvSpPr>
          <p:nvPr/>
        </p:nvSpPr>
        <p:spPr bwMode="auto">
          <a:xfrm>
            <a:off x="3167064" y="307181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E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18468" name="TextBox 61"/>
          <p:cNvSpPr txBox="1">
            <a:spLocks noChangeArrowheads="1"/>
          </p:cNvSpPr>
          <p:nvPr/>
        </p:nvSpPr>
        <p:spPr bwMode="auto">
          <a:xfrm>
            <a:off x="6596064" y="392906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K</a:t>
            </a:r>
            <a:endParaRPr lang="ru-RU" altLang="ru-RU" sz="2400" b="1">
              <a:solidFill>
                <a:srgbClr val="370AB6"/>
              </a:solidFill>
              <a:latin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38814" y="4929188"/>
            <a:ext cx="3571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M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81875" y="4214813"/>
            <a:ext cx="357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F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471" name="Прямоугольник 64"/>
          <p:cNvSpPr>
            <a:spLocks noChangeArrowheads="1"/>
          </p:cNvSpPr>
          <p:nvPr/>
        </p:nvSpPr>
        <p:spPr bwMode="auto">
          <a:xfrm>
            <a:off x="7881939" y="1143001"/>
            <a:ext cx="2357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Построение:</a:t>
            </a:r>
          </a:p>
        </p:txBody>
      </p:sp>
      <p:sp>
        <p:nvSpPr>
          <p:cNvPr id="18472" name="TextBox 65"/>
          <p:cNvSpPr txBox="1">
            <a:spLocks noChangeArrowheads="1"/>
          </p:cNvSpPr>
          <p:nvPr/>
        </p:nvSpPr>
        <p:spPr bwMode="auto">
          <a:xfrm>
            <a:off x="7953376" y="1785938"/>
            <a:ext cx="164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2. ЕК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7953375" y="2071688"/>
            <a:ext cx="18240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00" dirty="0">
                <a:latin typeface="Arial" charset="0"/>
                <a:cs typeface="Arial" charset="0"/>
              </a:rPr>
              <a:t>3. ЕК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∩ АС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F</a:t>
            </a:r>
            <a:endParaRPr lang="ru-RU" sz="2000" dirty="0">
              <a:latin typeface="Arial" charset="0"/>
              <a:cs typeface="Arial" charset="0"/>
            </a:endParaRPr>
          </a:p>
        </p:txBody>
      </p:sp>
      <p:sp>
        <p:nvSpPr>
          <p:cNvPr id="18474" name="TextBox 67"/>
          <p:cNvSpPr txBox="1">
            <a:spLocks noChangeArrowheads="1"/>
          </p:cNvSpPr>
          <p:nvPr/>
        </p:nvSpPr>
        <p:spPr bwMode="auto">
          <a:xfrm>
            <a:off x="7953375" y="2357438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4</a:t>
            </a:r>
            <a:r>
              <a:rPr lang="en-US" altLang="ru-RU" sz="2000">
                <a:latin typeface="Arial" panose="020B0604020202020204" pitchFamily="34" charset="0"/>
              </a:rPr>
              <a:t>. FD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953375" y="2643188"/>
            <a:ext cx="1905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00" dirty="0">
                <a:latin typeface="Arial" charset="0"/>
                <a:cs typeface="Arial" charset="0"/>
              </a:rPr>
              <a:t>5. </a:t>
            </a:r>
            <a:r>
              <a:rPr lang="en-US" sz="2000" dirty="0">
                <a:latin typeface="Arial" charset="0"/>
                <a:cs typeface="Arial" charset="0"/>
              </a:rPr>
              <a:t>FD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∩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B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С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M</a:t>
            </a:r>
            <a:endParaRPr lang="ru-RU" sz="2000" dirty="0">
              <a:latin typeface="Arial" charset="0"/>
              <a:cs typeface="Arial" charset="0"/>
            </a:endParaRPr>
          </a:p>
        </p:txBody>
      </p:sp>
      <p:sp>
        <p:nvSpPr>
          <p:cNvPr id="18476" name="TextBox 69"/>
          <p:cNvSpPr txBox="1">
            <a:spLocks noChangeArrowheads="1"/>
          </p:cNvSpPr>
          <p:nvPr/>
        </p:nvSpPr>
        <p:spPr bwMode="auto">
          <a:xfrm>
            <a:off x="7953375" y="2928938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6</a:t>
            </a:r>
            <a:r>
              <a:rPr lang="en-US" altLang="ru-RU" sz="2000">
                <a:latin typeface="Arial" panose="020B0604020202020204" pitchFamily="34" charset="0"/>
              </a:rPr>
              <a:t>. KM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18477" name="TextBox 70"/>
          <p:cNvSpPr txBox="1">
            <a:spLocks noChangeArrowheads="1"/>
          </p:cNvSpPr>
          <p:nvPr/>
        </p:nvSpPr>
        <p:spPr bwMode="auto">
          <a:xfrm>
            <a:off x="7953375" y="1500188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1</a:t>
            </a:r>
            <a:r>
              <a:rPr lang="en-US" altLang="ru-RU" sz="2000">
                <a:latin typeface="Arial" panose="020B0604020202020204" pitchFamily="34" charset="0"/>
              </a:rPr>
              <a:t>. DE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18478" name="Прямоугольник 71"/>
          <p:cNvSpPr>
            <a:spLocks noChangeArrowheads="1"/>
          </p:cNvSpPr>
          <p:nvPr/>
        </p:nvSpPr>
        <p:spPr bwMode="auto">
          <a:xfrm>
            <a:off x="7167564" y="3286125"/>
            <a:ext cx="323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latin typeface="Arial" panose="020B0604020202020204" pitchFamily="34" charset="0"/>
              </a:rPr>
              <a:t>D</a:t>
            </a:r>
            <a:r>
              <a:rPr lang="ru-RU" altLang="ru-RU" sz="2000">
                <a:latin typeface="Arial" panose="020B0604020202020204" pitchFamily="34" charset="0"/>
              </a:rPr>
              <a:t>Е</a:t>
            </a:r>
            <a:r>
              <a:rPr lang="en-US" altLang="ru-RU" sz="2000">
                <a:latin typeface="Arial" panose="020B0604020202020204" pitchFamily="34" charset="0"/>
              </a:rPr>
              <a:t>K</a:t>
            </a:r>
            <a:r>
              <a:rPr lang="ru-RU" altLang="ru-RU" sz="2000">
                <a:latin typeface="Arial" panose="020B0604020202020204" pitchFamily="34" charset="0"/>
              </a:rPr>
              <a:t>М – искомое сечение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3595688" y="3571876"/>
            <a:ext cx="214313" cy="214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524251" y="3662363"/>
            <a:ext cx="500062" cy="500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524251" y="3752851"/>
            <a:ext cx="714375" cy="714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452813" y="3771901"/>
            <a:ext cx="1071563" cy="10715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452814" y="3862389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667126" y="3952876"/>
            <a:ext cx="1285875" cy="1285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024313" y="4043363"/>
            <a:ext cx="11430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381501" y="4071938"/>
            <a:ext cx="1062037" cy="10620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4748213" y="4152901"/>
            <a:ext cx="919163" cy="9191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5124451" y="4171951"/>
            <a:ext cx="828675" cy="8286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5453064" y="4262439"/>
            <a:ext cx="714375" cy="714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5810250" y="4352925"/>
            <a:ext cx="571500" cy="571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381251" y="3000376"/>
            <a:ext cx="3929062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667794" y="4304507"/>
            <a:ext cx="1677988" cy="142875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05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  <p:bldP spid="18441" grpId="0"/>
      <p:bldP spid="18442" grpId="0"/>
      <p:bldP spid="18465" grpId="0"/>
      <p:bldP spid="18466" grpId="0"/>
      <p:bldP spid="18467" grpId="0"/>
      <p:bldP spid="18468" grpId="0"/>
      <p:bldP spid="63" grpId="0"/>
      <p:bldP spid="64" grpId="0"/>
      <p:bldP spid="18471" grpId="0"/>
      <p:bldP spid="18472" grpId="0"/>
      <p:bldP spid="67" grpId="0"/>
      <p:bldP spid="18474" grpId="0"/>
      <p:bldP spid="69" grpId="0"/>
      <p:bldP spid="18476" grpId="0"/>
      <p:bldP spid="18477" grpId="0"/>
      <p:bldP spid="184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 rot="5400000">
            <a:off x="4167189" y="2643189"/>
            <a:ext cx="428625" cy="428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952875" y="2447925"/>
            <a:ext cx="11430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3808413" y="2379663"/>
            <a:ext cx="1662113" cy="16589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3595688" y="2557463"/>
            <a:ext cx="2000250" cy="20002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452813" y="2790826"/>
            <a:ext cx="2214563" cy="22145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3238501" y="3024188"/>
            <a:ext cx="2500312" cy="2500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381375" y="3286125"/>
            <a:ext cx="2400300" cy="2400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3871913" y="3633788"/>
            <a:ext cx="1866900" cy="1866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381500" y="4143375"/>
            <a:ext cx="11430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838700" y="4572000"/>
            <a:ext cx="571500" cy="571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5160963" y="2762251"/>
            <a:ext cx="1033463" cy="265112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 flipH="1">
            <a:off x="4238626" y="2301876"/>
            <a:ext cx="1230313" cy="466725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 flipV="1">
            <a:off x="2155825" y="3670300"/>
            <a:ext cx="3092450" cy="118110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09814" y="1643063"/>
            <a:ext cx="4033837" cy="4316412"/>
            <a:chOff x="2109" y="572"/>
            <a:chExt cx="2541" cy="2635"/>
          </a:xfrm>
        </p:grpSpPr>
        <p:grpSp>
          <p:nvGrpSpPr>
            <p:cNvPr id="14379" name="Group 21"/>
            <p:cNvGrpSpPr>
              <a:grpSpLocks/>
            </p:cNvGrpSpPr>
            <p:nvPr/>
          </p:nvGrpSpPr>
          <p:grpSpPr bwMode="auto">
            <a:xfrm>
              <a:off x="2381" y="754"/>
              <a:ext cx="1967" cy="2359"/>
              <a:chOff x="1882" y="890"/>
              <a:chExt cx="1967" cy="2359"/>
            </a:xfrm>
          </p:grpSpPr>
          <p:sp>
            <p:nvSpPr>
              <p:cNvPr id="14389" name="AutoShape 22"/>
              <p:cNvSpPr>
                <a:spLocks noChangeArrowheads="1"/>
              </p:cNvSpPr>
              <p:nvPr/>
            </p:nvSpPr>
            <p:spPr bwMode="auto">
              <a:xfrm>
                <a:off x="1882" y="890"/>
                <a:ext cx="1951" cy="2359"/>
              </a:xfrm>
              <a:prstGeom prst="cube">
                <a:avLst>
                  <a:gd name="adj" fmla="val 2619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4390" name="Line 23"/>
              <p:cNvSpPr>
                <a:spLocks noChangeShapeType="1"/>
              </p:cNvSpPr>
              <p:nvPr/>
            </p:nvSpPr>
            <p:spPr bwMode="auto">
              <a:xfrm>
                <a:off x="2410" y="890"/>
                <a:ext cx="16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1" name="Line 24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14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2" name="Line 25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544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380" name="Group 26"/>
            <p:cNvGrpSpPr>
              <a:grpSpLocks/>
            </p:cNvGrpSpPr>
            <p:nvPr/>
          </p:nvGrpSpPr>
          <p:grpSpPr bwMode="auto">
            <a:xfrm>
              <a:off x="2109" y="572"/>
              <a:ext cx="2541" cy="2635"/>
              <a:chOff x="2109" y="572"/>
              <a:chExt cx="2541" cy="2635"/>
            </a:xfrm>
          </p:grpSpPr>
          <p:sp>
            <p:nvSpPr>
              <p:cNvPr id="14381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</a:p>
            </p:txBody>
          </p:sp>
          <p:sp>
            <p:nvSpPr>
              <p:cNvPr id="14382" name="Text Box 28"/>
              <p:cNvSpPr txBox="1">
                <a:spLocks noChangeArrowheads="1"/>
              </p:cNvSpPr>
              <p:nvPr/>
            </p:nvSpPr>
            <p:spPr bwMode="auto">
              <a:xfrm>
                <a:off x="3878" y="2976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endParaRPr lang="ru-RU" altLang="ru-RU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4383" name="Text Box 2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384" name="Text Box 30"/>
              <p:cNvSpPr txBox="1">
                <a:spLocks noChangeArrowheads="1"/>
              </p:cNvSpPr>
              <p:nvPr/>
            </p:nvSpPr>
            <p:spPr bwMode="auto">
              <a:xfrm>
                <a:off x="2653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В</a:t>
                </a:r>
              </a:p>
            </p:txBody>
          </p:sp>
          <p:sp>
            <p:nvSpPr>
              <p:cNvPr id="14385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43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С</a:t>
                </a:r>
              </a:p>
            </p:txBody>
          </p:sp>
          <p:sp>
            <p:nvSpPr>
              <p:cNvPr id="14386" name="Text Box 32"/>
              <p:cNvSpPr txBox="1">
                <a:spLocks noChangeArrowheads="1"/>
              </p:cNvSpPr>
              <p:nvPr/>
            </p:nvSpPr>
            <p:spPr bwMode="auto">
              <a:xfrm>
                <a:off x="2109" y="1161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ru-RU" sz="1800" b="1">
                    <a:latin typeface="Arial" panose="020B0604020202020204" pitchFamily="34" charset="0"/>
                  </a:rPr>
                  <a:t>А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387" name="Text Box 33"/>
              <p:cNvSpPr txBox="1">
                <a:spLocks noChangeArrowheads="1"/>
              </p:cNvSpPr>
              <p:nvPr/>
            </p:nvSpPr>
            <p:spPr bwMode="auto">
              <a:xfrm>
                <a:off x="4332" y="57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C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388" name="Text Box 34"/>
              <p:cNvSpPr txBox="1">
                <a:spLocks noChangeArrowheads="1"/>
              </p:cNvSpPr>
              <p:nvPr/>
            </p:nvSpPr>
            <p:spPr bwMode="auto">
              <a:xfrm>
                <a:off x="3833" y="120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ru-RU" sz="1800" b="1">
                    <a:latin typeface="Arial" panose="020B0604020202020204" pitchFamily="34" charset="0"/>
                  </a:rPr>
                  <a:t>D</a:t>
                </a:r>
                <a:r>
                  <a:rPr lang="ru-RU" altLang="ru-RU" sz="1800" b="1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19462" name="TextBox 19"/>
          <p:cNvSpPr txBox="1">
            <a:spLocks noChangeArrowheads="1"/>
          </p:cNvSpPr>
          <p:nvPr/>
        </p:nvSpPr>
        <p:spPr bwMode="auto">
          <a:xfrm>
            <a:off x="1952625" y="285751"/>
            <a:ext cx="8072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Задача 2.</a:t>
            </a:r>
            <a:r>
              <a:rPr lang="ru-RU" altLang="ru-RU" sz="2400">
                <a:latin typeface="Arial" panose="020B0604020202020204" pitchFamily="34" charset="0"/>
              </a:rPr>
              <a:t> Построить сечение плоскостью, проходящей через точки Р, К, М, М∈ВС.</a:t>
            </a:r>
          </a:p>
        </p:txBody>
      </p:sp>
      <p:sp>
        <p:nvSpPr>
          <p:cNvPr id="19463" name="TextBox 27"/>
          <p:cNvSpPr txBox="1">
            <a:spLocks noChangeArrowheads="1"/>
          </p:cNvSpPr>
          <p:nvPr/>
        </p:nvSpPr>
        <p:spPr bwMode="auto">
          <a:xfrm>
            <a:off x="4095751" y="221456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19464" name="TextBox 28"/>
          <p:cNvSpPr txBox="1">
            <a:spLocks noChangeArrowheads="1"/>
          </p:cNvSpPr>
          <p:nvPr/>
        </p:nvSpPr>
        <p:spPr bwMode="auto">
          <a:xfrm>
            <a:off x="5095875" y="192881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Р</a:t>
            </a:r>
          </a:p>
        </p:txBody>
      </p:sp>
      <p:sp>
        <p:nvSpPr>
          <p:cNvPr id="19465" name="TextBox 29"/>
          <p:cNvSpPr txBox="1">
            <a:spLocks noChangeArrowheads="1"/>
          </p:cNvSpPr>
          <p:nvPr/>
        </p:nvSpPr>
        <p:spPr bwMode="auto">
          <a:xfrm>
            <a:off x="4953001" y="4500563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370AB6"/>
                </a:solidFill>
                <a:latin typeface="Arial" panose="020B0604020202020204" pitchFamily="34" charset="0"/>
              </a:rPr>
              <a:t>М</a:t>
            </a:r>
          </a:p>
        </p:txBody>
      </p:sp>
      <p:sp>
        <p:nvSpPr>
          <p:cNvPr id="19466" name="TextBox 23"/>
          <p:cNvSpPr txBox="1">
            <a:spLocks noChangeArrowheads="1"/>
          </p:cNvSpPr>
          <p:nvPr/>
        </p:nvSpPr>
        <p:spPr bwMode="auto">
          <a:xfrm>
            <a:off x="7024689" y="1214438"/>
            <a:ext cx="2143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Построение:</a:t>
            </a:r>
          </a:p>
        </p:txBody>
      </p:sp>
      <p:sp>
        <p:nvSpPr>
          <p:cNvPr id="19467" name="TextBox 24"/>
          <p:cNvSpPr txBox="1">
            <a:spLocks noChangeArrowheads="1"/>
          </p:cNvSpPr>
          <p:nvPr/>
        </p:nvSpPr>
        <p:spPr bwMode="auto">
          <a:xfrm>
            <a:off x="6953251" y="1714500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1. К</a:t>
            </a:r>
            <a:r>
              <a:rPr lang="en-US" altLang="ru-RU" sz="2000">
                <a:latin typeface="Arial" panose="020B0604020202020204" pitchFamily="34" charset="0"/>
              </a:rPr>
              <a:t>P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19474" name="TextBox 26"/>
          <p:cNvSpPr txBox="1">
            <a:spLocks noChangeArrowheads="1"/>
          </p:cNvSpPr>
          <p:nvPr/>
        </p:nvSpPr>
        <p:spPr bwMode="auto">
          <a:xfrm>
            <a:off x="6953250" y="2000250"/>
            <a:ext cx="2857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dirty="0">
                <a:latin typeface="Arial" charset="0"/>
                <a:cs typeface="Arial" charset="0"/>
              </a:rPr>
              <a:t>2. </a:t>
            </a:r>
            <a:r>
              <a:rPr lang="en-US" sz="2000" dirty="0">
                <a:latin typeface="Arial" charset="0"/>
                <a:cs typeface="Arial" charset="0"/>
              </a:rPr>
              <a:t>EM</a:t>
            </a:r>
            <a:r>
              <a:rPr lang="en-US" sz="2000" baseline="-25000" dirty="0">
                <a:latin typeface="Arial" charset="0"/>
                <a:cs typeface="Arial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║</a:t>
            </a:r>
            <a:r>
              <a:rPr lang="en-US" sz="2000" baseline="-25000" dirty="0">
                <a:latin typeface="Arial" charset="0"/>
                <a:cs typeface="Arial" charset="0"/>
              </a:rPr>
              <a:t> </a:t>
            </a:r>
            <a:r>
              <a:rPr lang="ru-RU" sz="2000" dirty="0">
                <a:latin typeface="Arial" charset="0"/>
                <a:cs typeface="Arial" charset="0"/>
              </a:rPr>
              <a:t>К</a:t>
            </a:r>
            <a:r>
              <a:rPr lang="en-US" sz="2000" dirty="0">
                <a:latin typeface="Arial" charset="0"/>
                <a:cs typeface="Arial" charset="0"/>
              </a:rPr>
              <a:t>P</a:t>
            </a:r>
            <a:r>
              <a:rPr lang="ru-RU" sz="2000" dirty="0">
                <a:latin typeface="Arial" charset="0"/>
                <a:cs typeface="Arial" charset="0"/>
              </a:rPr>
              <a:t> (К</a:t>
            </a:r>
            <a:r>
              <a:rPr lang="ru-RU" sz="2000" baseline="-25000" dirty="0"/>
              <a:t>1</a:t>
            </a:r>
            <a:r>
              <a:rPr lang="ru-RU" sz="2000" dirty="0"/>
              <a:t>Р</a:t>
            </a:r>
            <a:r>
              <a:rPr lang="ru-RU" sz="2000" baseline="-25000" dirty="0"/>
              <a:t>1</a:t>
            </a:r>
            <a:r>
              <a:rPr lang="ru-RU" sz="20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9469" name="TextBox 30"/>
          <p:cNvSpPr txBox="1">
            <a:spLocks noChangeArrowheads="1"/>
          </p:cNvSpPr>
          <p:nvPr/>
        </p:nvSpPr>
        <p:spPr bwMode="auto">
          <a:xfrm>
            <a:off x="6953251" y="2286000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3. </a:t>
            </a:r>
            <a:r>
              <a:rPr lang="en-US" altLang="ru-RU" sz="2000">
                <a:latin typeface="Arial" panose="020B0604020202020204" pitchFamily="34" charset="0"/>
              </a:rPr>
              <a:t>EK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19470" name="TextBox 31"/>
          <p:cNvSpPr txBox="1">
            <a:spLocks noChangeArrowheads="1"/>
          </p:cNvSpPr>
          <p:nvPr/>
        </p:nvSpPr>
        <p:spPr bwMode="auto">
          <a:xfrm>
            <a:off x="6667500" y="3429000"/>
            <a:ext cx="3786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latin typeface="Arial" panose="020B0604020202020204" pitchFamily="34" charset="0"/>
              </a:rPr>
              <a:t>K</a:t>
            </a:r>
            <a:r>
              <a:rPr lang="ru-RU" altLang="ru-RU" sz="2000">
                <a:latin typeface="Arial" panose="020B0604020202020204" pitchFamily="34" charset="0"/>
              </a:rPr>
              <a:t>Р</a:t>
            </a:r>
            <a:r>
              <a:rPr lang="en-US" altLang="ru-RU" sz="2000">
                <a:latin typeface="Arial" panose="020B0604020202020204" pitchFamily="34" charset="0"/>
              </a:rPr>
              <a:t>N</a:t>
            </a:r>
            <a:r>
              <a:rPr lang="ru-RU" altLang="ru-RU" sz="2000">
                <a:latin typeface="Arial" panose="020B0604020202020204" pitchFamily="34" charset="0"/>
              </a:rPr>
              <a:t>М</a:t>
            </a:r>
            <a:r>
              <a:rPr lang="en-US" altLang="ru-RU" sz="2000">
                <a:latin typeface="Arial" panose="020B0604020202020204" pitchFamily="34" charset="0"/>
              </a:rPr>
              <a:t>E</a:t>
            </a:r>
            <a:r>
              <a:rPr lang="ru-RU" altLang="ru-RU" sz="2000">
                <a:latin typeface="Arial" panose="020B0604020202020204" pitchFamily="34" charset="0"/>
              </a:rPr>
              <a:t> – искомое сечение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4025107" y="3785394"/>
            <a:ext cx="3000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774951" y="4249739"/>
            <a:ext cx="3071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310063" y="5357814"/>
            <a:ext cx="114300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095625" y="5000626"/>
            <a:ext cx="2071688" cy="785813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453063" y="5286375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2" name="Oval 39"/>
          <p:cNvSpPr>
            <a:spLocks noChangeArrowheads="1"/>
          </p:cNvSpPr>
          <p:nvPr/>
        </p:nvSpPr>
        <p:spPr bwMode="auto">
          <a:xfrm>
            <a:off x="4238625" y="5715000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3095625" y="5715000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4" name="Oval 39"/>
          <p:cNvSpPr>
            <a:spLocks noChangeArrowheads="1"/>
          </p:cNvSpPr>
          <p:nvPr/>
        </p:nvSpPr>
        <p:spPr bwMode="auto">
          <a:xfrm>
            <a:off x="5810250" y="3357563"/>
            <a:ext cx="107950" cy="1079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4764088" y="3903663"/>
            <a:ext cx="1520825" cy="571500"/>
          </a:xfrm>
          <a:prstGeom prst="line">
            <a:avLst/>
          </a:prstGeom>
          <a:ln w="381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4167188" y="5786438"/>
            <a:ext cx="43656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К</a:t>
            </a:r>
            <a:r>
              <a:rPr lang="ru-RU" sz="20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524500" y="5286375"/>
            <a:ext cx="4508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Р</a:t>
            </a:r>
            <a:r>
              <a:rPr lang="ru-RU" sz="20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52751" y="5786438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E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Oval 39"/>
          <p:cNvSpPr>
            <a:spLocks noChangeArrowheads="1"/>
          </p:cNvSpPr>
          <p:nvPr/>
        </p:nvSpPr>
        <p:spPr bwMode="auto">
          <a:xfrm>
            <a:off x="4238625" y="2714625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1" name="Oval 39"/>
          <p:cNvSpPr>
            <a:spLocks noChangeArrowheads="1"/>
          </p:cNvSpPr>
          <p:nvPr/>
        </p:nvSpPr>
        <p:spPr bwMode="auto">
          <a:xfrm>
            <a:off x="5453063" y="2286000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5167313" y="4929188"/>
            <a:ext cx="107950" cy="107950"/>
          </a:xfrm>
          <a:prstGeom prst="ellipse">
            <a:avLst/>
          </a:prstGeom>
          <a:solidFill>
            <a:srgbClr val="CC00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5953126" y="3214688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N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53250" y="2571750"/>
            <a:ext cx="1785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4. </a:t>
            </a:r>
            <a:r>
              <a:rPr lang="ru-RU" sz="2000" dirty="0">
                <a:latin typeface="Arial" charset="0"/>
                <a:cs typeface="Arial" charset="0"/>
              </a:rPr>
              <a:t>М</a:t>
            </a:r>
            <a:r>
              <a:rPr lang="en-US" sz="2000" dirty="0">
                <a:latin typeface="Arial" charset="0"/>
                <a:cs typeface="Arial" charset="0"/>
              </a:rPr>
              <a:t>N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║ </a:t>
            </a:r>
            <a:r>
              <a:rPr lang="en-US" sz="2000" dirty="0">
                <a:latin typeface="Arial" charset="0"/>
                <a:cs typeface="Arial" charset="0"/>
              </a:rPr>
              <a:t>EK</a:t>
            </a:r>
            <a:endParaRPr lang="ru-RU" sz="2000" dirty="0">
              <a:latin typeface="Arial" charset="0"/>
              <a:cs typeface="Arial" charset="0"/>
            </a:endParaRPr>
          </a:p>
        </p:txBody>
      </p:sp>
      <p:sp>
        <p:nvSpPr>
          <p:cNvPr id="19502" name="TextBox 54"/>
          <p:cNvSpPr txBox="1">
            <a:spLocks noChangeArrowheads="1"/>
          </p:cNvSpPr>
          <p:nvPr/>
        </p:nvSpPr>
        <p:spPr bwMode="auto">
          <a:xfrm>
            <a:off x="6953251" y="2857500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latin typeface="Arial" panose="020B0604020202020204" pitchFamily="34" charset="0"/>
              </a:rPr>
              <a:t>5. </a:t>
            </a:r>
            <a:r>
              <a:rPr lang="ru-RU" altLang="ru-RU" sz="2000">
                <a:latin typeface="Arial" panose="020B0604020202020204" pitchFamily="34" charset="0"/>
              </a:rPr>
              <a:t>Р</a:t>
            </a:r>
            <a:r>
              <a:rPr lang="en-US" altLang="ru-RU" sz="2000">
                <a:latin typeface="Arial" panose="020B0604020202020204" pitchFamily="34" charset="0"/>
              </a:rPr>
              <a:t>N</a:t>
            </a:r>
            <a:endParaRPr lang="ru-RU" altLang="ru-RU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2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  <p:bldP spid="19466" grpId="0"/>
      <p:bldP spid="19467" grpId="0"/>
      <p:bldP spid="19474" grpId="0"/>
      <p:bldP spid="19469" grpId="0"/>
      <p:bldP spid="19470" grpId="0"/>
      <p:bldP spid="50" grpId="0"/>
      <p:bldP spid="51" grpId="0"/>
      <p:bldP spid="52" grpId="0"/>
      <p:bldP spid="53" grpId="0"/>
      <p:bldP spid="54" grpId="0"/>
      <p:bldP spid="1950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2</TotalTime>
  <Words>814</Words>
  <Application>Microsoft Office PowerPoint</Application>
  <PresentationFormat>Широкоэкранный</PresentationFormat>
  <Paragraphs>201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Cambria</vt:lpstr>
      <vt:lpstr>Comic Sans MS</vt:lpstr>
      <vt:lpstr>Corbel</vt:lpstr>
      <vt:lpstr>Impact</vt:lpstr>
      <vt:lpstr>Palatino Linotype</vt:lpstr>
      <vt:lpstr>Perpetua</vt:lpstr>
      <vt:lpstr>Stencil</vt:lpstr>
      <vt:lpstr>Times New Roman</vt:lpstr>
      <vt:lpstr>Wingdings</vt:lpstr>
      <vt:lpstr>Параллакс</vt:lpstr>
      <vt:lpstr>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 этом необходимо учитывать следующее: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Nekrasova</dc:creator>
  <cp:lastModifiedBy>Nekrasova</cp:lastModifiedBy>
  <cp:revision>2</cp:revision>
  <dcterms:created xsi:type="dcterms:W3CDTF">2014-04-22T05:58:44Z</dcterms:created>
  <dcterms:modified xsi:type="dcterms:W3CDTF">2014-04-22T06:05:18Z</dcterms:modified>
</cp:coreProperties>
</file>