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4" r:id="rId5"/>
    <p:sldId id="286" r:id="rId6"/>
    <p:sldId id="265" r:id="rId7"/>
    <p:sldId id="261" r:id="rId8"/>
    <p:sldId id="258" r:id="rId9"/>
    <p:sldId id="287" r:id="rId10"/>
    <p:sldId id="288" r:id="rId11"/>
    <p:sldId id="269" r:id="rId12"/>
    <p:sldId id="289" r:id="rId13"/>
    <p:sldId id="259" r:id="rId14"/>
    <p:sldId id="271" r:id="rId15"/>
    <p:sldId id="260" r:id="rId16"/>
    <p:sldId id="268" r:id="rId17"/>
    <p:sldId id="273" r:id="rId18"/>
    <p:sldId id="276" r:id="rId19"/>
    <p:sldId id="278" r:id="rId20"/>
    <p:sldId id="280" r:id="rId21"/>
    <p:sldId id="270" r:id="rId22"/>
    <p:sldId id="279" r:id="rId23"/>
    <p:sldId id="284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3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u"/>
    <p:sndAc>
      <p:stSnd>
        <p:snd r:embed="rId13" name="typ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82763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обработки текстовых документов. Макет документа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260648"/>
            <a:ext cx="8604448" cy="3384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Киноварь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красная краска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baseline="0" dirty="0" smtClean="0"/>
              <a:t>Буквица</a:t>
            </a:r>
            <a:r>
              <a:rPr lang="ru-RU" sz="3200" baseline="0" dirty="0" smtClean="0"/>
              <a:t> – первая буква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Каллиграфия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вид искусства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(красиво писать)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baseline="0" dirty="0" smtClean="0"/>
              <a:t>Писарь</a:t>
            </a:r>
            <a:r>
              <a:rPr lang="ru-RU" sz="3200" baseline="0" dirty="0" smtClean="0"/>
              <a:t> – человек,  переписывающий книги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6" name="Picture 4" descr="https://encrypted-tbn3.gstatic.com/images?q=tbn:ANd9GcT9ah1L4KRtEye1FywnASm5Muc2w4l5hfyJfrkQHKuKv4Qa1XO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12976"/>
            <a:ext cx="6038850" cy="34106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125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3 этап.</a:t>
            </a:r>
            <a:r>
              <a:rPr lang="ru-RU" dirty="0" smtClean="0"/>
              <a:t>   Книгопечатание </a:t>
            </a:r>
          </a:p>
          <a:p>
            <a:pPr>
              <a:buNone/>
            </a:pPr>
            <a:r>
              <a:rPr lang="ru-RU" dirty="0" smtClean="0"/>
              <a:t>(сложное громоздкое оборудование)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21506" name="Picture 2" descr="https://encrypted-tbn0.gstatic.com/images?q=tbn:ANd9GcR_bO3f3Xbn1_U7-sav9JOwS_PoL_XHeq1Mc-F5_ASK_Ee0Nezd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5410200" cy="3152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62" name="Picture 6" descr="http://img.russia.edu.ru/histor_obr/nkas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84984"/>
            <a:ext cx="3036758" cy="3168352"/>
          </a:xfrm>
          <a:prstGeom prst="rect">
            <a:avLst/>
          </a:prstGeom>
          <a:noFill/>
        </p:spPr>
      </p:pic>
      <p:pic>
        <p:nvPicPr>
          <p:cNvPr id="45064" name="Picture 8" descr="http://images.visitbeijing.com.cn/20120821/Img214740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4211960" cy="29483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86874" cy="60007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Лишь во время правления </a:t>
            </a:r>
            <a:r>
              <a:rPr lang="ru-RU" sz="2800" b="1" dirty="0" smtClean="0"/>
              <a:t>Ивана Грозного </a:t>
            </a:r>
            <a:r>
              <a:rPr lang="ru-RU" sz="2800" dirty="0" smtClean="0"/>
              <a:t>в России вышла первая печатная книга.</a:t>
            </a:r>
          </a:p>
          <a:p>
            <a:r>
              <a:rPr lang="ru-RU" sz="2800" dirty="0" smtClean="0"/>
              <a:t>Первую типографию строили 10 лет. </a:t>
            </a:r>
            <a:r>
              <a:rPr lang="ru-RU" b="1" dirty="0" smtClean="0"/>
              <a:t>Иван Федоров </a:t>
            </a:r>
            <a:r>
              <a:rPr lang="ru-RU" sz="2800" dirty="0" smtClean="0"/>
              <a:t>был назначенный царским печатником. </a:t>
            </a:r>
          </a:p>
          <a:p>
            <a:r>
              <a:rPr lang="ru-RU" sz="2800" dirty="0" smtClean="0"/>
              <a:t>В 1563 г. 19 апреля -  государевы печатники начали набирать первую книгу: </a:t>
            </a:r>
          </a:p>
          <a:p>
            <a:pPr algn="ctr">
              <a:buNone/>
            </a:pPr>
            <a:r>
              <a:rPr lang="ru-RU" sz="2800" dirty="0" smtClean="0"/>
              <a:t>"Деяния и Послания Апостолов" (или "Апостол"),</a:t>
            </a:r>
          </a:p>
          <a:p>
            <a:pPr>
              <a:buNone/>
            </a:pPr>
            <a:r>
              <a:rPr lang="ru-RU" sz="2800" dirty="0" smtClean="0"/>
              <a:t> которая увидела свет 1 марта 1564 г. </a:t>
            </a:r>
          </a:p>
          <a:p>
            <a:pPr>
              <a:buNone/>
            </a:pPr>
            <a:r>
              <a:rPr lang="ru-RU" sz="2800" dirty="0" smtClean="0"/>
              <a:t>Иван Федоров превзошел зарубежную полиграфическую технологию. Книгу свою он отпечатал в два цвета, чего еще не могли делать заграничные мастера.</a:t>
            </a:r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Памятник в Москве </a:t>
            </a:r>
            <a:br>
              <a:rPr lang="ru-RU" sz="3200" dirty="0" smtClean="0"/>
            </a:br>
            <a:r>
              <a:rPr lang="ru-RU" sz="3200" dirty="0" smtClean="0"/>
              <a:t>Ивану Фёдорову</a:t>
            </a:r>
            <a:endParaRPr lang="ru-RU" sz="3200" dirty="0"/>
          </a:p>
        </p:txBody>
      </p:sp>
      <p:pic>
        <p:nvPicPr>
          <p:cNvPr id="4" name="Picture 4" descr="E:\izd0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143272" cy="4716714"/>
          </a:xfrm>
          <a:prstGeom prst="rect">
            <a:avLst/>
          </a:prstGeom>
          <a:noFill/>
        </p:spPr>
      </p:pic>
      <p:pic>
        <p:nvPicPr>
          <p:cNvPr id="7" name="Picture 3" descr="E:\izd00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36912"/>
            <a:ext cx="3786559" cy="27768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2232248" cy="8206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Типографии</a:t>
            </a:r>
            <a:endParaRPr lang="ru-RU" dirty="0"/>
          </a:p>
        </p:txBody>
      </p:sp>
      <p:pic>
        <p:nvPicPr>
          <p:cNvPr id="18436" name="Picture 4" descr="http://victorborisov.ru/professor/march_16_2009/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099332" cy="2736304"/>
          </a:xfrm>
          <a:prstGeom prst="rect">
            <a:avLst/>
          </a:prstGeom>
          <a:noFill/>
        </p:spPr>
      </p:pic>
      <p:pic>
        <p:nvPicPr>
          <p:cNvPr id="18438" name="Picture 6" descr="http://wealthylife.ru/wp-content/uploads/2012/01/mini-tipograf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4487044" cy="33652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7486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4400" b="1" dirty="0" smtClean="0"/>
              <a:t>4 этап.   </a:t>
            </a:r>
            <a:r>
              <a:rPr lang="ru-RU" sz="14400" dirty="0" smtClean="0"/>
              <a:t>Печатная машинка</a:t>
            </a:r>
          </a:p>
          <a:p>
            <a:pPr>
              <a:buNone/>
            </a:pPr>
            <a:r>
              <a:rPr lang="ru-RU" sz="11200" dirty="0" smtClean="0"/>
              <a:t>Первая печатная машинка была изобретена  в 1714 году, Генри </a:t>
            </a:r>
            <a:r>
              <a:rPr lang="ru-RU" sz="11200" dirty="0" err="1" smtClean="0"/>
              <a:t>Миллом</a:t>
            </a:r>
            <a:r>
              <a:rPr lang="ru-RU" sz="11200" dirty="0" smtClean="0"/>
              <a:t> (Англия)</a:t>
            </a:r>
          </a:p>
          <a:p>
            <a:endParaRPr lang="ru-RU" sz="3600" dirty="0"/>
          </a:p>
        </p:txBody>
      </p:sp>
      <p:sp>
        <p:nvSpPr>
          <p:cNvPr id="17410" name="AutoShape 2" descr="data:image/jpeg;base64,/9j/4AAQSkZJRgABAQAAAQABAAD/2wCEAAkGBhQSERUUExQVFRQUFRkVFxcYFRgZGBgXFhUVFRgXHBcYHCYeGBkjGRgVIC8gJCcpLCwsFx4xNTAqNSYrLCkBCQoKDgwOGg8PGi0kHyQsLCwsLCksLCwsLCkpLCksKSwsLCwpLCwpLCwsLCksLCwpLCkpLCwsKSwsKSwpLCwsLP/AABEIAM0A9gMBIgACEQEDEQH/xAAcAAABBQEBAQAAAAAAAAAAAAAAAQQFBgcDAgj/xABIEAACAQIDBAQJCgUDAwQDAAABAhEAAwQSIQUGMUETIlFhMjNxcoGRkqGyFRYjQlJTY6LR4gcUYrHBgpPSQ6Pwc8Lh8RdUZP/EABkBAQADAQEAAAAAAAAAAAAAAAABAgMEBf/EACQRAAICAgICAwADAQAAAAAAAAABAhEDIRIxE1EUQWEiQnEy/9oADAMBAAIRAxEAPwDYtn4C30Vv6NPAX6i/ZHdXf5Pt/dp7C/pRs/xVvzF+EU4oBv8AJ9v7tPYX9KT5Pt/dp7C/pTmkoBv8n2/u09hf0o+T7f3aewv6U4ooBv8AJ9v7tPYX9KPk+392nsL+lOKKAb/J9v7tPYX9KPk+392nsL+lOKKAbPgrQEm2nsL+lMgVbVMOGHI5UAPeJ4inuM1hftGPRz9004URVeySL6P/APlX/t0vRj/9VfVbqUpvtK8yWnZRLKpIHaQNB66P/QM8q88N+VDQXt88Of8AaB/tXHdTa1zEWme4ACLjKIESo4GpuoW1ZL06Iu3dw5MG2qk8M1vLPrFPBgLX3aewv6V7v2A6lSJBrjs66SpU+Ehyn/B9IqVrsg9/J9v7tPYX9KT5Pt/dp7C/pTg0VYgb/J9v7tPYX9KPk+392nsL+lOKKAb/ACfb+7T2F/Sj5Pt/dp7C/pTiigG/yfb+7T2F/Sj5Pt/dp7C/pTiigG/yfb+7T2F/Sl+T7f3aewv6V3ooDh8n2/u09hf0o+T7f3aewv6U4ooCB3mwNsWhFtPDH1R9lu6iu+8/il88fC1FAP8AZ/irfmL8IrvNN9n+Kt+YvwinFAE0TRSUAs0TSUUAs0TSUUAs0k0Vxxd7KhNAeLPWdjyGg8vE+6PWadTXHC2sqgc+J8p1Pvqsb3b3GyehsqXun7ILETwAA51RyUVbLJNstN3EqvhMB5TFQ239tJ0Di3cXOwyjnE6EwO6qZb3Ix2JPSYnECwp1y+Mf0mQq+QTVf313aXBW1e1inv3CdLYQsSAQGMpIWAZ15CqOUmi6irNE3JxotYYW7r9ZWaCRHVJkf3qy2cejeC6nyEViO4ewnxjXWvYk2FRgMoYZiWVXEST1QDHE6iKva7l4i2PoMcbn9N1QwP8AqBMeWKiLkl0JJWWrBbdt3bt20s57UZpEDWRoeeoIpcQ3R3Vbk/UPl+qf8emqdu/iv5XFXBdTVwoe4Bwgk9buzMdT3VeMbh+ktle0aHsPI1aLcl+lWqY4miaa7OxOdAT4Q6rdzDQ05rROygs0TSUVIFmiaSigFmiaSigFmiaSgUAs0TRRQERvP4pfPHwtS0m83il88fC1FAP9n+Kt+YvwinFN9n+Kt+YvwinFAeL19VEsQB2kwPfSq4PAzUVvXhc+FuRxVS69kqJ17RxBHYazLZ28+LsM9u0y5IVoyhozFuJPMiJH+ZrGeXg6ZpHHyWjY6Kyg7/Y2Ylf9sV0XfTHnmP8AbWq/IiW8MjU6Ky354Y4/W/7a/wDGvQ3sx/2v+2n6U+REeFmoUyvnNdVOS9c+jh7499Z587Mf2/8AbT/jXG1vHj1ctJLPE9ROAmBw04n11DzxJWFmpX7oVSx4KCfUJqo7jYLpHu4p9WdyFPYOf9/71Xru9eMdXW4RlKEHqiddI0Fc9n7dxllMlkDowdJSZ5EzHbVXmi2mSsbVoffxvuEYS2AeLtIJgEZNfTWb7qOuUm4t1hDx0RAkBE01HHX1Duqf3vxeJ2hbFu5cshbTZjPVOaCI0GvP3VVMBijg1bMVYnMCLV0hiGVV0UgBoI948hOSntFox4qmMdv6X3AEAO6gGJgCAORkaA1I/wANsW67TwozsqtcCwpMMCHiRMEGP7aVCYi//MYhoNtczsZuXVA1+qSNJOvDSpbd7ZN3C4ixfS7hc1twRFzP9pWkARJmB3gVfUVsjvo0bamxMTd2teyWiogv0pkqU6JQqDlLNmHr4xV93O2ibuGXN4SdQ+jh7oqhHf7Fq9xiLfBF8GORI/vXTA7xYi0C1kKTdCuykT1hKtHpg+ms45IxdkSg2jQgeixEfVvCR3Oo19a/2qTrJ8dvPjroWVQZXDghYIKmRz4cj3E04TfrHngtkx/Q3/OrrPFEPDI1Cisw+e+0fsWfYb/nXob+48cbdn2X/wCdW88SvhkabRWd2N/8WeNm0fJmH+TTfav8QcV1V6JVVyEJBObradUkxNPkQHhkaS15QQCQCeAnjXuaynYe2ExWKwHSXma5bW4SIOplginTUgcT/TUHvbvfi72LurZuXVS22ULbnlpLEayePqp5tWT4t0blRWb/AMJ8bj7hunEs7WYAQ3BDZp5SAYjy8q0itYu1Zk1ToWiiirEERvN4pfPHwtRRvN4pfPHwtRQD/Z/irfmL8IrhtW2YDB2QqdI4GeRU6Gu+z/FW/MX4RXHanAVnkdRZaKtlJ3t3hZrd5VaGwyo7dpNwwFI0BBGk8iRpWa4Lb72i2RV63HSeZPPvJq6bWW2l3EXbkxcvFGE8VtnDlR2TJJn+mo+xjtn/AF7bFu5hqf8AFcKly2zrquiCffC6pEKuonhw4++lTfi+dIWB3VoGB3WwjwTb1gQZMSw5cv8A7rpc3Vw66C0vv/WrKqIbKGm+1/sHqr18+L/Yvqq4LseyDrZER/5z7KjMZhLYMC0vpB7u/wAvuqtokgvnvf7F9Vcr2+t5tCFieEaenkfTTt8Qv3SETrAPDXhr5vvrhdvIWyraXUxwPaB2+X3UtEjvZO2bl4HPAAOkCJga/wBxT7EXbos5bLhCBAHDyAt4QHeNdabWbYFxwohVJVR3Ax74J9NOCNKkqQWE3nvJi7uHQoOuArPMkiM2YkksYmOHDvpN4sDi8QDnvjKDKrkXKpA0I0nv1NT2ztiWP5hbt22k5gzvlGaF7+0wF9NTu1sfYLE29J/oTv7PRWiX2ivIznF7Hb+Za7hH/l3QC0QYLKVBDZhESwyT5D21LNtFra2mvql64maLhZUYFtSQAFGug016utdsbhRJNslC2rSC5ZoEsWck6+6mD2wCvSZXWYYMFgggjhEafrUNtoldklh9pu6JeUWxmvOpQhSyosyxOpLFxoe+ut/HsMzyJCsRIETlHEdmg9VccLhlRcqKFXkqiBqZrntHwGH9DfCazZcr1z+I95GKlMpBgjM2hBgjjpqOVOrP8R7kTkB8pNQG9eEzXLTKpLXLSzlHFlZkJPflVePZTHDQJVswYcu+Bp/etlGLVlN2XP8A/JNznaT30D+JLR4pPRNVm/btgKZbWeMaAFhPuHrpub1sDUnjA05hbZ9Alj6qhRiydot6/wARz90Kb7R326VMptgCQdCeVVc3U0y9sa9+czw7APXXogU4IWWXYm9DYe4t0M4lHRZUMApKzl1Goynuknvq9fw+3uAuPZYjKqloCMWZi8l83PRoPmjvrIRhjdKorCD1QkiczaA6/V1I7Ktu7+x7l9WuYRzh7eYqTJU3GAHWXIYVII5mTJIqv/GyWuRuOF25adgozAntRh74ipIVju7m1Lti5Ny7dvAcA5QwQeIIUE+utC2Lt18Q+ghRxrohlT0c84UWGivD3gOJArkNoW5jMJ8tbWjIYbzeKXzx8LUUbzH6FfPHwtRUgf4DxVvzF+EVW95967Vm6iMxghsxUEhWEEAleGgbyVZMB4m35i/CKxbe7bqtZvYYhulF6608szILfHt8P1iufPKlXs2xRt2Lt3adi9evKt1me/bU2VWSMwZHYnsJW2QOJMmq18jk9tdsDaCX1uhhmtFCJnUoRoscjJE+Xtpm+7Fu5cuN011Q112VEQdVC5KCWYScscorji4pdnXKL+i87tWsZeDKL1tejCjNcw4uM2bNzV04Rx4nnUptLDbRtWnuJibFw21L5BgyGbL1iB9MdSBpp3VStkWbuCRxhb90G4VLdJbtsOqDHOeBNOfnRtEHx/KZ6C3E9nGZ9FXU0vso4NnNt8MeyhlewVIkEWuI5GQ3ZXvY+99x0uPfayBbZQfowgAaRxJOs6e7sp4NkImUrZtu/FrkIpViQSQpGgk6ARAFRm+7xg3GbMS9sRpyuK3/ALauknoo9HS9vJhi8h7bs2gAfn1gAIHGW/8AJpxgsYjNqgTUnwmP2TAA7gOPZxrPdj4cnE2J4dNb18jho91aY8tiGKjMVU8RIEiBM6cZpKCQUrEwV3Rj2mfWSf8ANei7nj1V7hJqw7p7MtOWzsF0JXUH0Tzjh6KNtIvXCgkawYJB48I0JykacYms5vhHkTFcpcSs3sZbGhbh2Zj74j39tGzib1wojMpC5gxAicyKFPWkSW4yP8iVxFixJYJCkHLNu5GaUynwRK6NI468DQLWGzLKNGuYdHczeLbh1eObXjw7eNcfnk/tHVwilpOyNXD3lRybq3EVFuRkyt1hcYiSYAATjxJYDiKhjfRjJkeUH/25pqx3Uw0eCZho+jvccoyz1TpIJOnGOMEnhet4aRFv7U5luDgrZfq8C0cB5at5mvslQT7TGGHwrlfomkfZEGNJ4Hu5cRBkCK4X8Q6yLmoIMGI5c6kLSqHVrOkIueBckuCvggak5oA9Pp7bVslsOGcQ5kEHjpEkiO2eOsATrW+PJ5DLJDhtFC3gxB6O3BhhKtryDK404HWeIPOozEbSKBVIUrCkdUZgQ2vW0lTrp31L4tGW4QNBbjUHmwM+qVHlmnWBwNu4UzIjaSQyhtTEnXhXSpJaZi02VdNutwy247wewjt461ZNnbIbEWkfpMGubrC22fMOsImAeIA9BipltgYcDxFn/bX9KLGzLIlTYUCNGCqF7wSCGU9mlRKa/qQr+2VjbmwbuHCG41jK50FoudVX62dB2tw76YR3112/g2F1rYeUVpWWaRK8OyRJHopgdmtlJFwZoPV6wPvEVdPW2Va3omsNYW0LVwsytdt3eDQSOlW2oHZOV2nnFXTdTblrCYTLevWxcVrhKBxmBDEBMo1J04VUEu2RdR2ZWS1ZS3bVgcwyW8uYiI8NrjQJ4jyVD7Swxe9cu9Yi5dd8xUpOZyZynhMzHKapOKlo0TaRoeDxwIDDUHX161b9kb3i0uVVEnnWd7HBFlAeKiPVw90VK4VCTpWKbi9Brl2aBhb7Ypus8empzC7rKCCWJqjbIwtwnqgnyVoWxb9zKFdSIHGunHUuzCeujxvIsWVHY4+FqKXebxS+ePhaiuoxJDZ4+it+YvwiobaG5+GbPcZOsZYme3U1M7P8Vb8xfhFd2WRBqsoqXZKbXRh+Kw8MQtsZQdOrrS9JcPFAeH1TyECtl+S7X2F9VHyXa+wvqFcnxmdHnXoxglz9T8prylhjOkERxWRGYZhr3TW0fJVr7tfVR8lWvu19VPjP2T50ZlitrL/JvcewGuWFYzlH0i20nUgjKTHHUc+4Ubau+1i6oToFZSy6m2YELLRLSWkkDT6vORW4bwbNsJhMQpUQ1m4IJ7bbCBPgivn19hMGYhcyLfxhGVvCXD2QogweLcO3lV1HjpkJ8toa4fbq2yHGHtKy9YRaHhBgRxPDLUvd36Z56OzlVmcL1lUdS2GMhF1Kh548xFQjbEaYNu7p0KywI605rmhXmI04idZrsNgNkLBT4vFXDpGXRVWezgfKKmosnZYt3Nvs9q4WYl7Zt3G4DqX10CjsVgv+5OtOU2+Z8IxM8SP7HSoPd4nDYmWVjbc2rVxSCZt9EUPlCtlMdgI7qnrt3ZigEOp5szWcVwJK6IGH1hGhGlZzrpK0Sk+xtf2mGMhjIIIIYgiOGkMDw4ka1I4Ha112y/zBymQwK20fUEdRiChPDsMcqjHvbGmf5i7PZ0V4JPvf81ObG2Nm21zBlW25KqxTEuTky5uq0xGZePbWEsK+os2WZrtk5gNqEuss908DbdcjaLByEKDo2YSYWI60zT/bmFm2GdiBxClwSAY4sq93AdgqptvPs6TlxBGn1bN1JPYSLcj303vbdwVwa4pkGuue8+mn1DaEf5rP49vaZPm+4kja2wLWo1iMoB0HVAkmJZvC1PbUbits52JJOVVZ34+CilmHpAjykV5+UNmIOrf6ZhxL9Mg9kWzm5nj6Kht59tYU2mTCMzG6R0hyOsIOsUXNxGYLy7e4DqhGv4pGMm3tsgn2ldl8zdZjcz9aJ1l1g8QdYFP9lYtw4ygXOsLfhSC7qWWOEeCw8oNQbqZ14k68ySdZnmaVLZ4gxGVuJB0MAiOYmulxRipMtVzfAqELKvWUOBDcCSJkN2g+o1ZbG0LK2Omu2yRkz5FLq0AsIzTEkAHlE8azboYKcwGK+gMD6jmJ9daziksnZ66S3Q9g1bO0g1jKKXRdN2U1iMWz3ivRq7DIimQqKqqokjUwNTzMml+RU7T7v0qT2cqk68ByrR9gbKwDWx0irm7zWKuT0at8UZOuxU7TXpt37bcQa3TD7s4BvBRDT0bnYX7oVp4pPplHlXow/A4IW1yrMTOvfWh7nbuLfUljEVb/AJpYb7sVI4LZ6WhCKAKtDA7uRnLLa0c8BspLIhR6aeRS0V1JUYt2Q+8/il88fC1LRvP4pfPHwtRUkD/Z/irfmL8IpxTfZ/irfmL8IpxQBSUtJQBUVtq9fBUWVJmZOkA8pkcKla5XsQq+EQPLVZdEoo2+eIcI4vAEm0YCkgdYFRImCSZ9ArMsC0hS9lVBA1i0BJPWEDXrgT6Na0Pfa2bt6cxAFs6AtB6PMVJkRMtoOUyeFUfAbIN7pJnIEa4WJ4wyx6S5UaV583cmjtx6iL1RrlXhdMwOIHVMxxHCaQ3Y0UW+FtfASOsCSCI1U9nCpLG7uxdCFOtmUtkaB10AZYJ0AZl07zPCab4vdHogWa6epiFTWOFhGOYaic0p6+dVSLciPvOHLNCa9IdFH1WIUg89NJ7KZ38CpBBRIzKNBGkTlgcp18tS2A3dkLLmWw95xPa73GPEfV6Mgd1JtXBBUU9aXCwognQvHgniSvqp0R2VJ9gCNR1so1BPhZoPPXSuy7DtAC22ZgpJEsR4cT4Mc1WpDaN9bbX+sPoLlie9byFwR6YB8tMExIBkn6zKO8pAbyxIrW50VqI2xW71vq5JEtlaCTIgnTNMGR303fYiqSBJHU8LjqxkaRyqy4LDh7dx9ALYU8uLOF/WuVjBh2ieTP6LVsufQYosj+2S4r6IJtlrr1edzmeXg86RtmoOX2J1PMS1SuLwgEDN4dnpPbBf1wKV8Iqw5aV6ROqCP+rhxcA9Gb1irc/0jiiF/kVHIcPeWhTThLKDiimDwIB0A1Hkmu1zZyi4bZb7aKZgE2Q10a9rCPWKBatkK0yHEmNeLZWHrAPkYUbCXoTD2rZPWRSBrEcz9bTnAAnuFWfEYlThoGoCeD9nMZHHWCxPpmoXCbLZy6orMUfJmVGZWVQwDBhw4DTscdhrzdu9UJrm0BGXWRpl7ZnlWctsskdMJdg1P4HEkxUfht2MQwlUnSYB17NOR1040/2Ha1gzIMEEQQRyjlWbafRYtmylZiuWZrSsGhCKG4xrUBufs4KmcjU8Kstd2GFKziySt0FFFFbmYtFFFARG8/il88fC1FG8/il88fC1FAP9n+Kt+YvwinFN9n+Kt+Yvwiu9ALSUVxxWKFtSzcO7Uk8gBzNQ3W2DtVe2haJuXQSQxUdG0TC847JOh4TTk7f55VI1JAuAuAOOg0McwDUZt/EG/fs2bbQiqb15wAYtxouvNp91cuSUcsaizWKaeyD27eV+iw4bpLmYyYIgH6pPLjHk8lPcPs/orAa3kz5462g4NA05lshHlHlqL2bgwtq3eJR2uXsisuqlULGVg68hpzB7a5ptu4EuZT4Ny4AToYt5uB5y2ncTXE8bSOjvSHm2tnKuKtuPDtpmeNBmLIJI5E9Yd4JnhUps7ZoBVCAyNZDHwSJJMghtSPB11kzNVi3azLbLKS10h7hPEqFZlHeAxQR3mnFzGXnBW1IIOSVHXIJAM6a6n/w1Li6JobY61G0CilejClDoNCQ5Inj/ANQnyH01Z7Ox16W5bYqbYTRWUHQi3rqIic/DhPqoayiqdcxuyDwbx3bxnlTraW2bl1IDFFzlGCwBA4cNdYPqqJRZI32VYsXsfcttDAFfCUEZUcKGk6EgDnwmeVX6/sS01q8l0K9ueqGggKACJ782bU6iBrWX4LaSW2zW1CsNVMQwAy8CO2PzEV32ztS7esnIwXPIkjqyuUtosTow4zxo03VCt2P919hKC4Yg2ndADzyBnIJkROWDPKCeVXD5HssMRbfKVXRVPhKptgyTxklmWZ4KBxmc03WtXbF4Z3zgrmXVoUroDDaSc/uqex20rpWHcZDMKBllYOuneCOfA1E4O9MXY53S2BYN6ScxVVVW5x0aFVB5TLzESUA4cXu9Wx1bZ904kJntjNbYcQ6IoJBgHrXA5jgQ0c9K7Z2g1qWGs5p1+0JPv1jhpTDa+Me7c6NiTEcTOhExEACOHfRqXJNEqi17l7GtdGzhQLjLm1OuaMs+QKLenDrSQZFM/wCKOy8OmGS/lVbudQCPCdXhXB5t1dR3qPJVe2Zt27bdUU9RgE8jIIUjTjED0+uI2vtN77XVck6EIxM6o0H0EawOGlWUZc7GqNM2LhrRwts24BPAxJynRSuo1XTyNMjWarv8QsbZTGWbigHKfpSsdo1kaFgCfdVQ2Ptt1HR526EIzak6ZF4DUaE6R3mvH8wXtOCZy3lPcFuW20A5CUHpJqfG1K7F6NctbSwysjswzKioImICtDKo46MRB4BvSeWytgviLr3VTIrsW1EaHt7+dUjdW2QDmYmCAgPJRJPvj1VtG7G0Fe0F4FeVWw4k57ZTJJpaJPBYUW0CjkK70lFemlRxC0UlKKkC0UlFARO8/il88fC1FJvP4pfPHwtRQD/Z/irfmL8IpxTfZ/irfmL8IpxQBTTaGFLqIMMpDCeEjtp3SVDSapkp0UjabMhFtbRVyMgiWkHTQTrp29p1rztXZrYXBGyhL4nExbzkcBw1jgig8eU1dXsKWDEAleB7JqA2ozP0oVhnzZFnWB2qIMtM+TjyNcUsawps2UuRAb4WreGw+FtJrasg6AzmFtVAE8SWJ8smqrtDG27SYZRKlizPoYW4yEkA/Zz3BHHwat+9GFW61sAAugz3AuohePAa9bL6h2U4wezgEtsNSXgjMB1QxBGp15nn2DtrCc7VmsdFTG0UNy2uaVCatrMFPByxwLzr/T2TTcbRVeqXiHAIg6gOZ94FWDa+wbf8wxTKNFLSwB4kCBzJluA5dtPsJsVE6PqKxujM3VEdZgSJ7gXaTMkegVcqSZa0UoFYkt9QOB2RcYk+gCozbeOXrKjQCqmNYLBFM+Uyxnvq27Q2Ci3riJlycMsgRm48Otl0kjkCYqeTdmxnNl1RkFsASq5i2oJgDqgCOEcfTRzqrJMtt3QFsk6gSp5SOlLeuD/aovC7RKlkzGFJWJ4GYOnKYHqq84Hd1Gu9HoUS4QJIOjOiCRzjXjxMTpVrubu2rgu27tlejymCQOXgkNMhiCTpEHsjWXkSDMuubSiytwE6XSh8mQNXhNqFwxMwCqjX7YefhNTuC3ZBtC2esi3WuHXiuXIpaNQDlPoBq64fdW2CbTWrZtcJKrPgLBgaDrFxoJ0486SmogzHa+MyHL5PeAK5W73V6QeFlJ11mHA/yfVU+m7KXcaVYgoDoJBn6RVEjnE8OZA5Gro+7Nhhct9CFQJAbQGdTIKmQOGkATyqHNKiTI1hjOo4EweEacPV6qbYs5bUK0ksrFCs8A8urfV1hSOcr2GbduRsBTinFwyFfIO9fpDPcSVUd06akVbtpbvI+Fui+ElSSjLHVGka8Q+pnt91S8lMfhji7OZycltgkyv1gA0sFnjpDCT2U6wmHIt3gylX+j0YFWIBJBCkagDPqOE1fdwMEjWNcubIyISNA8nXXScuSPI8c6eb7dH/ACi3GVVuSCMkMRJgkZlGsdoHfMUlm3QUSvbuYVmVSqknuHdPo0q97Num2A68RxH+KZ7Ax9pLK9YBSc4OkHNrB7ImB/SF7wPNzF9LdZrclIAmNGYSSR3RzqsMjU6oiUbVmgYHGrdQMK7tcA4kVR8Dh748WGp8dl4htWmfLXoLK66OVwV9lsmgU22faZbYDcacit07RmxaKKKkgiN5vFL54+FqKN5vFL54+FqKAf7P8Vb8xfhFOKb7P8Vb8xfhFOKAKYbWxptqMvEmJPAACSaf1wxWFDiOBGoPYapO3F8eyVV7IC7tdlBKFzlmc0ZTEdg5kwPJ6a7Ps89EpjrMJY89deHbXW7sd3dQ7ZkGpHAGOUAf+d9SWJxqpAPE8ABJPoFc0INJ82aOSvRTzhTaR7imGVS5PGcoJjtIgU2z4uyAj22Iykm+GkNCkiUAEEwFHHlVkxOIW5ChdbhC9wHEnTsjhTnaO0gnVFV4RaZpzdmZNt9zbM4N+lYELcbUh20VpK6Q0cOyn53muMrMLF1GRZGkk5mVTl1AmSDw4AnWrT/Mi4ACCRnThyIcNJMcJH+KfYnGDhHfWfCLRfl+GbptyCrfydwuGnOdXaQ0iY59nCBFPMVvHcZGZbN5GkKRl65UgzDEnqwsHTmvouVu+rOhPEXJ04DqONewan0xXXG40Bj5KOEWuxy/DOcJt3JclcC4JQjQamCAWMjraEAzPGneL3ivsqk2L5V5zIB9kgDM3YdYAjhVut3kzpr1glxfaNtuHGep/eu1zaQIA7/7UcYscn6KBY22Vu3GGDuiUtqFURlKm4xJAOubMun9NOMRvdeygCxfVSSpUJ1wABzJgAzppyPZVwwt4G9iG/8AR91s13vbUXWocIvtk8vwzzZu37YRLn8je6U2wGuKB1pUZjDHVSdYNdsfvbdhQUulXQMwUQwlmXITmPW0BjsYaitC2Nk6C2o+rbQd+igcKjMaURwxgRcQ/nE+40lCPbCl+FFtbfs2yXtYC7bZhDFUAzDj1tdddaXHbyvmAuW7l62yyFHAtAzhhoZGZBxiSeytJOKRkJUg6TUJbxqI6sdIV0P+oo2vpQD00cY9sKT9FEwu8SW2yrhWs2z4RQNIEadUeEJjSm2NwGKxN5lCMUDkaA5YBkGT3EHs7q0PauLUhWg8eakf4rlh9qBGcAFulcMoUSSxVVIj/SD6DR8btkpv6PG7G76hVLiei5dsiNe4Vctm4C2CWAAnl2VW9m7Ra0WZ7bBHA9E8OFLjd42IhVyiZB8la45wSsylGTZeVQDhS1Sxvm5QAL1u2pDY23XdwrwQeyuhZot0jJ42WSgUUCtjMWiiigIjebxS+ePhaijebxS+ePhaigH+z/FW/MX4RTim+z/FW/MX4RTigCkpaSgEc6VW7WIJe4zTJGURxETw7J09VWWuD4FCZKiaxy43NUXjKiIwXWa2iSQmrN2cdJgSSe7Xj20u2cCMyk+AW6/k7+6ePdNSy21tKeQ41Cvt5WuREjh/81i8cYw4tl023aON7KOkJYEEAKonQxpHLXSYrzjsFcVJ+sUA9Ma++prDbPtE9IBPZJJg9sHnXPaG0EV1B9NUjh4xdsnnbpEZYwqK/VjLkmSDw4HrTBJmTMnTyQzTDlgWA6pLBPIDA9Ez6IqcXZ9m91uXMTE+WNT6667RuKgUaADgOwAVEcHFNt6J57ogsHhVi3qQ2c9JHPiwB7FlUg9nlNeMQA95yvggAE/1AEkerL6xUk+FtXo1IM6wzCROo0Ok9ooxVtLKgKoCidB3gk+Uk8+NZxxU7svyKhu1tw3cU9vIB0yK0hvByoQBEazDeqplsBFzr/YbLPAMYg+Xwo9PdUXu7jlOKLMqjMwKat9GBaMgSeblz6Zqz40o7BT36gwRPePR6qvKKlGrFuyOw7ZLVoZiXZwRPhQWkjyBZ9ArhidndI7Z9M9pltseCs8jNy60cPIanMLshLSz4VzLBckk8NYBMKCeQrwb9m7bCMYYCARII8hGvZVVh/jxbHPdoiLyZbVtZLXGedQA2RmLHMB2IYPeK5Yzd6PGeC6us/ZLqQG9GvtTyJFgt7LtWrLMmrZdWJJYxrxP9q9nH2b1sKxBBGoq0cNRqT2Q8m7RViqizcQuzveeFDxmkQgOnIBVM9012TAdCyvBIAI8gaNfLoPRPcDPYjZ9lbJa0qyBMgamO/jUd8tWyIJBkaiq+FRVNlufJ2hpaxK3stlTLMxBieqoYmSY0Mcqn23UtnmY7KhcRjVChk4pB9FOW35XSBOlXwxhBVIrPlLom03esgRkFdsLsm3bMqutNNkbfW9odDUvXZHi9o53a0woFFArQqLRRRQERvN4pfPHwtRRvN4pfPHwtRQD/Z/irfmL8IpxXDZ/irfmL8IpxQCUleqSgEopaKA4YyxnQr21Wre7bZ5j01bKKzljUnbLKTRww1jIoFVbbGynNydeMzVwpCtRPGpKiYzadkPsPBsok1G7zXAWIzgGPVVriqntTdO4xYowMmdZn+1UlCo0i0ZbtjTZmMtpGe6o7yYp1tXathl8chjjDCfQO2oi5urfywVnvBPDyRTN90b32DFYqLWjS0eM9geLJBnQngK87P2gRdOZhHbNOH3cuAao0eQ/pUcuB1KjU90k+oVWUSyZdjvLh8sG8kx3/pUJhrPSXCbT5o4gfodajTureOvROfQf81Zd093rlq50lwBAFIAkEme2NABV+HLTKuVdErgNltlYNoGERVfTd+7afmRNXoGlitnhi0ZLI0QuzdlEBs3BhEVW8fuW6sSskTyq/UVLwxaoLI0yo7K3dY+HoIrhjtxBMpqOyrrRTwxqh5GVrYW77W2BbSKslLRV4wUVSKNtiUCloq5AUUtFAQ+83il88fC1FG8/il88fC1LQD/Z/irfmL8IpxVZwO9EW0HR/UX6/wDSP6a7/Or8P8/7aAn6SoH51fh/n/bSfOr8P8/7aAn6KgPnV+H+f9tHzq/D/P8AtoCfoqA+dX4f5/20fOr8P8/7aAn6KgPnV+H+f9tHzq/D/P8AtoCfoqA+dX4f5/20fOr8P8/7aAj968RiFb6Phy7KrJ2xix2+s1dW3lB42p/1ftri22bZ/wCgPa/bXNLA27TN45aVUU65tvFEQQ3rqJti+rZgpmtEO1LX3A9r9teflG19wPa/bVPjv2T5l6KoN4cVEQ3rrk23MWeR9Zq4fKFr7ge1+2gbRtfcD2v20+PL2T5l6I7dbaOILDPPHhxq+Cq3a28i+DZA/wBX7a6/Or8P8/7a6McHBUYzlydk/RUB86vw/wA/7aPnV+H+f9taFCfoqA+dX4f5/wBtHzq/D/P+2gJ+ioD51fh/n/bR86vw/wA/7aAn6KgPnV+H+f8AbS/Or8P8/wC2gJ+ioD51fh/n/bR86vw/z/toBxvP4pfPHwtRUHvDvLmtAdH9cfX/AKW/po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05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hQSERUUExQVFRQUFRkVFxcYFRgZGBgXFhUVFRgXHBcYHCYeGBkjGRgVIC8gJCcpLCwsFx4xNTAqNSYrLCkBCQoKDgwOGg8PGi0kHyQsLCwsLCksLCwsLCkpLCksKSwsLCwpLCwpLCwsLCksLCwpLCkpLCwsKSwsKSwpLCwsLP/AABEIAM0A9gMBIgACEQEDEQH/xAAcAAABBQEBAQAAAAAAAAAAAAAAAQQFBgcDAgj/xABIEAACAQIDBAQJCgUDAwQDAAABAhEAAwQSIQUGMUETIlFhMjNxcoGRkqGyFRYjQlJTY6LR4gcUYrHBgpPSQ6Pwc8Lh8RdUZP/EABkBAQADAQEAAAAAAAAAAAAAAAABAgMEBf/EACQRAAICAgICAwADAQAAAAAAAAABAhEDIRIxE1EUQWEiQnEy/9oADAMBAAIRAxEAPwDYtn4C30Vv6NPAX6i/ZHdXf5Pt/dp7C/pRs/xVvzF+EU4oBv8AJ9v7tPYX9KT5Pt/dp7C/pTmkoBv8n2/u09hf0o+T7f3aewv6U4ooBv8AJ9v7tPYX9KPk+392nsL+lOKKAb/J9v7tPYX9KPk+392nsL+lOKKAbPgrQEm2nsL+lMgVbVMOGHI5UAPeJ4inuM1hftGPRz9004URVeySL6P/APlX/t0vRj/9VfVbqUpvtK8yWnZRLKpIHaQNB66P/QM8q88N+VDQXt88Of8AaB/tXHdTa1zEWme4ACLjKIESo4GpuoW1ZL06Iu3dw5MG2qk8M1vLPrFPBgLX3aewv6V7v2A6lSJBrjs66SpU+Ehyn/B9IqVrsg9/J9v7tPYX9KT5Pt/dp7C/pTg0VYgb/J9v7tPYX9KPk+392nsL+lOKKAb/ACfb+7T2F/Sj5Pt/dp7C/pTiigG/yfb+7T2F/Sj5Pt/dp7C/pTiigG/yfb+7T2F/Sl+T7f3aewv6V3ooDh8n2/u09hf0o+T7f3aewv6U4ooCB3mwNsWhFtPDH1R9lu6iu+8/il88fC1FAP8AZ/irfmL8IrvNN9n+Kt+YvwinFAE0TRSUAs0TSUUAs0TSUUAs0k0Vxxd7KhNAeLPWdjyGg8vE+6PWadTXHC2sqgc+J8p1Pvqsb3b3GyehsqXun7ILETwAA51RyUVbLJNstN3EqvhMB5TFQ239tJ0Di3cXOwyjnE6EwO6qZb3Ix2JPSYnECwp1y+Mf0mQq+QTVf313aXBW1e1inv3CdLYQsSAQGMpIWAZ15CqOUmi6irNE3JxotYYW7r9ZWaCRHVJkf3qy2cejeC6nyEViO4ewnxjXWvYk2FRgMoYZiWVXEST1QDHE6iKva7l4i2PoMcbn9N1QwP8AqBMeWKiLkl0JJWWrBbdt3bt20s57UZpEDWRoeeoIpcQ3R3Vbk/UPl+qf8emqdu/iv5XFXBdTVwoe4Bwgk9buzMdT3VeMbh+ktle0aHsPI1aLcl+lWqY4miaa7OxOdAT4Q6rdzDQ05rROygs0TSUVIFmiaSigFmiaSigFmiaSgUAs0TRRQERvP4pfPHwtS0m83il88fC1FAP9n+Kt+YvwinFN9n+Kt+YvwinFAeL19VEsQB2kwPfSq4PAzUVvXhc+FuRxVS69kqJ17RxBHYazLZ28+LsM9u0y5IVoyhozFuJPMiJH+ZrGeXg6ZpHHyWjY6Kyg7/Y2Ylf9sV0XfTHnmP8AbWq/IiW8MjU6Ky354Y4/W/7a/wDGvQ3sx/2v+2n6U+REeFmoUyvnNdVOS9c+jh7499Z587Mf2/8AbT/jXG1vHj1ctJLPE9ROAmBw04n11DzxJWFmpX7oVSx4KCfUJqo7jYLpHu4p9WdyFPYOf9/71Xru9eMdXW4RlKEHqiddI0Fc9n7dxllMlkDowdJSZ5EzHbVXmi2mSsbVoffxvuEYS2AeLtIJgEZNfTWb7qOuUm4t1hDx0RAkBE01HHX1Duqf3vxeJ2hbFu5cshbTZjPVOaCI0GvP3VVMBijg1bMVYnMCLV0hiGVV0UgBoI948hOSntFox4qmMdv6X3AEAO6gGJgCAORkaA1I/wANsW67TwozsqtcCwpMMCHiRMEGP7aVCYi//MYhoNtczsZuXVA1+qSNJOvDSpbd7ZN3C4ixfS7hc1twRFzP9pWkARJmB3gVfUVsjvo0bamxMTd2teyWiogv0pkqU6JQqDlLNmHr4xV93O2ibuGXN4SdQ+jh7oqhHf7Fq9xiLfBF8GORI/vXTA7xYi0C1kKTdCuykT1hKtHpg+ms45IxdkSg2jQgeixEfVvCR3Oo19a/2qTrJ8dvPjroWVQZXDghYIKmRz4cj3E04TfrHngtkx/Q3/OrrPFEPDI1Cisw+e+0fsWfYb/nXob+48cbdn2X/wCdW88SvhkabRWd2N/8WeNm0fJmH+TTfav8QcV1V6JVVyEJBObradUkxNPkQHhkaS15QQCQCeAnjXuaynYe2ExWKwHSXma5bW4SIOplginTUgcT/TUHvbvfi72LurZuXVS22ULbnlpLEayePqp5tWT4t0blRWb/AMJ8bj7hunEs7WYAQ3BDZp5SAYjy8q0itYu1Zk1ToWiiirEERvN4pfPHwtRRvN4pfPHwtRQD/Z/irfmL8IrhtW2YDB2QqdI4GeRU6Gu+z/FW/MX4RXHanAVnkdRZaKtlJ3t3hZrd5VaGwyo7dpNwwFI0BBGk8iRpWa4Lb72i2RV63HSeZPPvJq6bWW2l3EXbkxcvFGE8VtnDlR2TJJn+mo+xjtn/AF7bFu5hqf8AFcKly2zrquiCffC6pEKuonhw4++lTfi+dIWB3VoGB3WwjwTb1gQZMSw5cv8A7rpc3Vw66C0vv/WrKqIbKGm+1/sHqr18+L/Yvqq4LseyDrZER/5z7KjMZhLYMC0vpB7u/wAvuqtokgvnvf7F9Vcr2+t5tCFieEaenkfTTt8Qv3SETrAPDXhr5vvrhdvIWyraXUxwPaB2+X3UtEjvZO2bl4HPAAOkCJga/wBxT7EXbos5bLhCBAHDyAt4QHeNdabWbYFxwohVJVR3Ax74J9NOCNKkqQWE3nvJi7uHQoOuArPMkiM2YkksYmOHDvpN4sDi8QDnvjKDKrkXKpA0I0nv1NT2ztiWP5hbt22k5gzvlGaF7+0wF9NTu1sfYLE29J/oTv7PRWiX2ivIznF7Hb+Za7hH/l3QC0QYLKVBDZhESwyT5D21LNtFra2mvql64maLhZUYFtSQAFGug016utdsbhRJNslC2rSC5ZoEsWck6+6mD2wCvSZXWYYMFgggjhEafrUNtoldklh9pu6JeUWxmvOpQhSyosyxOpLFxoe+ut/HsMzyJCsRIETlHEdmg9VccLhlRcqKFXkqiBqZrntHwGH9DfCazZcr1z+I95GKlMpBgjM2hBgjjpqOVOrP8R7kTkB8pNQG9eEzXLTKpLXLSzlHFlZkJPflVePZTHDQJVswYcu+Bp/etlGLVlN2XP8A/JNznaT30D+JLR4pPRNVm/btgKZbWeMaAFhPuHrpub1sDUnjA05hbZ9Alj6qhRiydot6/wARz90Kb7R326VMptgCQdCeVVc3U0y9sa9+czw7APXXogU4IWWXYm9DYe4t0M4lHRZUMApKzl1Goynuknvq9fw+3uAuPZYjKqloCMWZi8l83PRoPmjvrIRhjdKorCD1QkiczaA6/V1I7Ktu7+x7l9WuYRzh7eYqTJU3GAHWXIYVII5mTJIqv/GyWuRuOF25adgozAntRh74ipIVju7m1Lti5Ny7dvAcA5QwQeIIUE+utC2Lt18Q+ghRxrohlT0c84UWGivD3gOJArkNoW5jMJ8tbWjIYbzeKXzx8LUUbzH6FfPHwtRUgf4DxVvzF+EVW95967Vm6iMxghsxUEhWEEAleGgbyVZMB4m35i/CKxbe7bqtZvYYhulF6608szILfHt8P1iufPKlXs2xRt2Lt3adi9evKt1me/bU2VWSMwZHYnsJW2QOJMmq18jk9tdsDaCX1uhhmtFCJnUoRoscjJE+Xtpm+7Fu5cuN011Q112VEQdVC5KCWYScscorji4pdnXKL+i87tWsZeDKL1tejCjNcw4uM2bNzV04Rx4nnUptLDbRtWnuJibFw21L5BgyGbL1iB9MdSBpp3VStkWbuCRxhb90G4VLdJbtsOqDHOeBNOfnRtEHx/KZ6C3E9nGZ9FXU0vso4NnNt8MeyhlewVIkEWuI5GQ3ZXvY+99x0uPfayBbZQfowgAaRxJOs6e7sp4NkImUrZtu/FrkIpViQSQpGgk6ARAFRm+7xg3GbMS9sRpyuK3/ALauknoo9HS9vJhi8h7bs2gAfn1gAIHGW/8AJpxgsYjNqgTUnwmP2TAA7gOPZxrPdj4cnE2J4dNb18jho91aY8tiGKjMVU8RIEiBM6cZpKCQUrEwV3Rj2mfWSf8ANei7nj1V7hJqw7p7MtOWzsF0JXUH0Tzjh6KNtIvXCgkawYJB48I0JykacYms5vhHkTFcpcSs3sZbGhbh2Zj74j39tGzib1wojMpC5gxAicyKFPWkSW4yP8iVxFixJYJCkHLNu5GaUynwRK6NI468DQLWGzLKNGuYdHczeLbh1eObXjw7eNcfnk/tHVwilpOyNXD3lRybq3EVFuRkyt1hcYiSYAATjxJYDiKhjfRjJkeUH/25pqx3Uw0eCZho+jvccoyz1TpIJOnGOMEnhet4aRFv7U5luDgrZfq8C0cB5at5mvslQT7TGGHwrlfomkfZEGNJ4Hu5cRBkCK4X8Q6yLmoIMGI5c6kLSqHVrOkIueBckuCvggak5oA9Pp7bVslsOGcQ5kEHjpEkiO2eOsATrW+PJ5DLJDhtFC3gxB6O3BhhKtryDK404HWeIPOozEbSKBVIUrCkdUZgQ2vW0lTrp31L4tGW4QNBbjUHmwM+qVHlmnWBwNu4UzIjaSQyhtTEnXhXSpJaZi02VdNutwy247wewjt461ZNnbIbEWkfpMGubrC22fMOsImAeIA9BipltgYcDxFn/bX9KLGzLIlTYUCNGCqF7wSCGU9mlRKa/qQr+2VjbmwbuHCG41jK50FoudVX62dB2tw76YR3112/g2F1rYeUVpWWaRK8OyRJHopgdmtlJFwZoPV6wPvEVdPW2Va3omsNYW0LVwsytdt3eDQSOlW2oHZOV2nnFXTdTblrCYTLevWxcVrhKBxmBDEBMo1J04VUEu2RdR2ZWS1ZS3bVgcwyW8uYiI8NrjQJ4jyVD7Swxe9cu9Yi5dd8xUpOZyZynhMzHKapOKlo0TaRoeDxwIDDUHX161b9kb3i0uVVEnnWd7HBFlAeKiPVw90VK4VCTpWKbi9Brl2aBhb7Ypus8empzC7rKCCWJqjbIwtwnqgnyVoWxb9zKFdSIHGunHUuzCeujxvIsWVHY4+FqKXebxS+ePhaiuoxJDZ4+it+YvwiobaG5+GbPcZOsZYme3U1M7P8Vb8xfhFd2WRBqsoqXZKbXRh+Kw8MQtsZQdOrrS9JcPFAeH1TyECtl+S7X2F9VHyXa+wvqFcnxmdHnXoxglz9T8prylhjOkERxWRGYZhr3TW0fJVr7tfVR8lWvu19VPjP2T50ZlitrL/JvcewGuWFYzlH0i20nUgjKTHHUc+4Ubau+1i6oToFZSy6m2YELLRLSWkkDT6vORW4bwbNsJhMQpUQ1m4IJ7bbCBPgivn19hMGYhcyLfxhGVvCXD2QogweLcO3lV1HjpkJ8toa4fbq2yHGHtKy9YRaHhBgRxPDLUvd36Z56OzlVmcL1lUdS2GMhF1Kh548xFQjbEaYNu7p0KywI605rmhXmI04idZrsNgNkLBT4vFXDpGXRVWezgfKKmosnZYt3Nvs9q4WYl7Zt3G4DqX10CjsVgv+5OtOU2+Z8IxM8SP7HSoPd4nDYmWVjbc2rVxSCZt9EUPlCtlMdgI7qnrt3ZigEOp5szWcVwJK6IGH1hGhGlZzrpK0Sk+xtf2mGMhjIIIIYgiOGkMDw4ka1I4Ha112y/zBymQwK20fUEdRiChPDsMcqjHvbGmf5i7PZ0V4JPvf81ObG2Nm21zBlW25KqxTEuTky5uq0xGZePbWEsK+os2WZrtk5gNqEuss908DbdcjaLByEKDo2YSYWI60zT/bmFm2GdiBxClwSAY4sq93AdgqptvPs6TlxBGn1bN1JPYSLcj303vbdwVwa4pkGuue8+mn1DaEf5rP49vaZPm+4kja2wLWo1iMoB0HVAkmJZvC1PbUbits52JJOVVZ34+CilmHpAjykV5+UNmIOrf6ZhxL9Mg9kWzm5nj6Kht59tYU2mTCMzG6R0hyOsIOsUXNxGYLy7e4DqhGv4pGMm3tsgn2ldl8zdZjcz9aJ1l1g8QdYFP9lYtw4ygXOsLfhSC7qWWOEeCw8oNQbqZ14k68ySdZnmaVLZ4gxGVuJB0MAiOYmulxRipMtVzfAqELKvWUOBDcCSJkN2g+o1ZbG0LK2Omu2yRkz5FLq0AsIzTEkAHlE8azboYKcwGK+gMD6jmJ9daziksnZ66S3Q9g1bO0g1jKKXRdN2U1iMWz3ivRq7DIimQqKqqokjUwNTzMml+RU7T7v0qT2cqk68ByrR9gbKwDWx0irm7zWKuT0at8UZOuxU7TXpt37bcQa3TD7s4BvBRDT0bnYX7oVp4pPplHlXow/A4IW1yrMTOvfWh7nbuLfUljEVb/AJpYb7sVI4LZ6WhCKAKtDA7uRnLLa0c8BspLIhR6aeRS0V1JUYt2Q+8/il88fC1LRvP4pfPHwtRUkD/Z/irfmL8IpxTfZ/irfmL8IpxQBSUtJQBUVtq9fBUWVJmZOkA8pkcKla5XsQq+EQPLVZdEoo2+eIcI4vAEm0YCkgdYFRImCSZ9ArMsC0hS9lVBA1i0BJPWEDXrgT6Na0Pfa2bt6cxAFs6AtB6PMVJkRMtoOUyeFUfAbIN7pJnIEa4WJ4wyx6S5UaV583cmjtx6iL1RrlXhdMwOIHVMxxHCaQ3Y0UW+FtfASOsCSCI1U9nCpLG7uxdCFOtmUtkaB10AZYJ0AZl07zPCab4vdHogWa6epiFTWOFhGOYaic0p6+dVSLciPvOHLNCa9IdFH1WIUg89NJ7KZ38CpBBRIzKNBGkTlgcp18tS2A3dkLLmWw95xPa73GPEfV6Mgd1JtXBBUU9aXCwognQvHgniSvqp0R2VJ9gCNR1so1BPhZoPPXSuy7DtAC22ZgpJEsR4cT4Mc1WpDaN9bbX+sPoLlie9byFwR6YB8tMExIBkn6zKO8pAbyxIrW50VqI2xW71vq5JEtlaCTIgnTNMGR303fYiqSBJHU8LjqxkaRyqy4LDh7dx9ALYU8uLOF/WuVjBh2ieTP6LVsufQYosj+2S4r6IJtlrr1edzmeXg86RtmoOX2J1PMS1SuLwgEDN4dnpPbBf1wKV8Iqw5aV6ROqCP+rhxcA9Gb1irc/0jiiF/kVHIcPeWhTThLKDiimDwIB0A1Hkmu1zZyi4bZb7aKZgE2Q10a9rCPWKBatkK0yHEmNeLZWHrAPkYUbCXoTD2rZPWRSBrEcz9bTnAAnuFWfEYlThoGoCeD9nMZHHWCxPpmoXCbLZy6orMUfJmVGZWVQwDBhw4DTscdhrzdu9UJrm0BGXWRpl7ZnlWctsskdMJdg1P4HEkxUfht2MQwlUnSYB17NOR1040/2Ha1gzIMEEQQRyjlWbafRYtmylZiuWZrSsGhCKG4xrUBufs4KmcjU8Kstd2GFKziySt0FFFFbmYtFFFARG8/il88fC1FG8/il88fC1FAP9n+Kt+YvwinFN9n+Kt+Yvwiu9ALSUVxxWKFtSzcO7Uk8gBzNQ3W2DtVe2haJuXQSQxUdG0TC847JOh4TTk7f55VI1JAuAuAOOg0McwDUZt/EG/fs2bbQiqb15wAYtxouvNp91cuSUcsaizWKaeyD27eV+iw4bpLmYyYIgH6pPLjHk8lPcPs/orAa3kz5462g4NA05lshHlHlqL2bgwtq3eJR2uXsisuqlULGVg68hpzB7a5ptu4EuZT4Ny4AToYt5uB5y2ncTXE8bSOjvSHm2tnKuKtuPDtpmeNBmLIJI5E9Yd4JnhUps7ZoBVCAyNZDHwSJJMghtSPB11kzNVi3azLbLKS10h7hPEqFZlHeAxQR3mnFzGXnBW1IIOSVHXIJAM6a6n/w1Li6JobY61G0CilejClDoNCQ5Inj/ANQnyH01Z7Ox16W5bYqbYTRWUHQi3rqIic/DhPqoayiqdcxuyDwbx3bxnlTraW2bl1IDFFzlGCwBA4cNdYPqqJRZI32VYsXsfcttDAFfCUEZUcKGk6EgDnwmeVX6/sS01q8l0K9ueqGggKACJ782bU6iBrWX4LaSW2zW1CsNVMQwAy8CO2PzEV32ztS7esnIwXPIkjqyuUtosTow4zxo03VCt2P919hKC4Yg2ndADzyBnIJkROWDPKCeVXD5HssMRbfKVXRVPhKptgyTxklmWZ4KBxmc03WtXbF4Z3zgrmXVoUroDDaSc/uqex20rpWHcZDMKBllYOuneCOfA1E4O9MXY53S2BYN6ScxVVVW5x0aFVB5TLzESUA4cXu9Wx1bZ904kJntjNbYcQ6IoJBgHrXA5jgQ0c9K7Z2g1qWGs5p1+0JPv1jhpTDa+Me7c6NiTEcTOhExEACOHfRqXJNEqi17l7GtdGzhQLjLm1OuaMs+QKLenDrSQZFM/wCKOy8OmGS/lVbudQCPCdXhXB5t1dR3qPJVe2Zt27bdUU9RgE8jIIUjTjED0+uI2vtN77XVck6EIxM6o0H0EawOGlWUZc7GqNM2LhrRwts24BPAxJynRSuo1XTyNMjWarv8QsbZTGWbigHKfpSsdo1kaFgCfdVQ2Ptt1HR526EIzak6ZF4DUaE6R3mvH8wXtOCZy3lPcFuW20A5CUHpJqfG1K7F6NctbSwysjswzKioImICtDKo46MRB4BvSeWytgviLr3VTIrsW1EaHt7+dUjdW2QDmYmCAgPJRJPvj1VtG7G0Fe0F4FeVWw4k57ZTJJpaJPBYUW0CjkK70lFemlRxC0UlKKkC0UlFARO8/il88fC1FJvP4pfPHwtRQD/Z/irfmL8IpxTfZ/irfmL8IpxQBTTaGFLqIMMpDCeEjtp3SVDSapkp0UjabMhFtbRVyMgiWkHTQTrp29p1rztXZrYXBGyhL4nExbzkcBw1jgig8eU1dXsKWDEAleB7JqA2ozP0oVhnzZFnWB2qIMtM+TjyNcUsawps2UuRAb4WreGw+FtJrasg6AzmFtVAE8SWJ8smqrtDG27SYZRKlizPoYW4yEkA/Zz3BHHwat+9GFW61sAAugz3AuohePAa9bL6h2U4wezgEtsNSXgjMB1QxBGp15nn2DtrCc7VmsdFTG0UNy2uaVCatrMFPByxwLzr/T2TTcbRVeqXiHAIg6gOZ94FWDa+wbf8wxTKNFLSwB4kCBzJluA5dtPsJsVE6PqKxujM3VEdZgSJ7gXaTMkegVcqSZa0UoFYkt9QOB2RcYk+gCozbeOXrKjQCqmNYLBFM+Uyxnvq27Q2Ci3riJlycMsgRm48Otl0kjkCYqeTdmxnNl1RkFsASq5i2oJgDqgCOEcfTRzqrJMtt3QFsk6gSp5SOlLeuD/aovC7RKlkzGFJWJ4GYOnKYHqq84Hd1Gu9HoUS4QJIOjOiCRzjXjxMTpVrubu2rgu27tlejymCQOXgkNMhiCTpEHsjWXkSDMuubSiytwE6XSh8mQNXhNqFwxMwCqjX7YefhNTuC3ZBtC2esi3WuHXiuXIpaNQDlPoBq64fdW2CbTWrZtcJKrPgLBgaDrFxoJ0486SmogzHa+MyHL5PeAK5W73V6QeFlJ11mHA/yfVU+m7KXcaVYgoDoJBn6RVEjnE8OZA5Gro+7Nhhct9CFQJAbQGdTIKmQOGkATyqHNKiTI1hjOo4EweEacPV6qbYs5bUK0ksrFCs8A8urfV1hSOcr2GbduRsBTinFwyFfIO9fpDPcSVUd06akVbtpbvI+Fui+ElSSjLHVGka8Q+pnt91S8lMfhji7OZycltgkyv1gA0sFnjpDCT2U6wmHIt3gylX+j0YFWIBJBCkagDPqOE1fdwMEjWNcubIyISNA8nXXScuSPI8c6eb7dH/ACi3GVVuSCMkMRJgkZlGsdoHfMUlm3QUSvbuYVmVSqknuHdPo0q97Num2A68RxH+KZ7Ax9pLK9YBSc4OkHNrB7ImB/SF7wPNzF9LdZrclIAmNGYSSR3RzqsMjU6oiUbVmgYHGrdQMK7tcA4kVR8Dh748WGp8dl4htWmfLXoLK66OVwV9lsmgU22faZbYDcacit07RmxaKKKkgiN5vFL54+FqKN5vFL54+FqKAf7P8Vb8xfhFOKb7P8Vb8xfhFOKAKYbWxptqMvEmJPAACSaf1wxWFDiOBGoPYapO3F8eyVV7IC7tdlBKFzlmc0ZTEdg5kwPJ6a7Ps89EpjrMJY89deHbXW7sd3dQ7ZkGpHAGOUAf+d9SWJxqpAPE8ABJPoFc0INJ82aOSvRTzhTaR7imGVS5PGcoJjtIgU2z4uyAj22Iykm+GkNCkiUAEEwFHHlVkxOIW5ChdbhC9wHEnTsjhTnaO0gnVFV4RaZpzdmZNt9zbM4N+lYELcbUh20VpK6Q0cOyn53muMrMLF1GRZGkk5mVTl1AmSDw4AnWrT/Mi4ACCRnThyIcNJMcJH+KfYnGDhHfWfCLRfl+GbptyCrfydwuGnOdXaQ0iY59nCBFPMVvHcZGZbN5GkKRl65UgzDEnqwsHTmvouVu+rOhPEXJ04DqONewan0xXXG40Bj5KOEWuxy/DOcJt3JclcC4JQjQamCAWMjraEAzPGneL3ivsqk2L5V5zIB9kgDM3YdYAjhVut3kzpr1glxfaNtuHGep/eu1zaQIA7/7UcYscn6KBY22Vu3GGDuiUtqFURlKm4xJAOubMun9NOMRvdeygCxfVSSpUJ1wABzJgAzppyPZVwwt4G9iG/8AR91s13vbUXWocIvtk8vwzzZu37YRLn8je6U2wGuKB1pUZjDHVSdYNdsfvbdhQUulXQMwUQwlmXITmPW0BjsYaitC2Nk6C2o+rbQd+igcKjMaURwxgRcQ/nE+40lCPbCl+FFtbfs2yXtYC7bZhDFUAzDj1tdddaXHbyvmAuW7l62yyFHAtAzhhoZGZBxiSeytJOKRkJUg6TUJbxqI6sdIV0P+oo2vpQD00cY9sKT9FEwu8SW2yrhWs2z4RQNIEadUeEJjSm2NwGKxN5lCMUDkaA5YBkGT3EHs7q0PauLUhWg8eakf4rlh9qBGcAFulcMoUSSxVVIj/SD6DR8btkpv6PG7G76hVLiei5dsiNe4Vctm4C2CWAAnl2VW9m7Ra0WZ7bBHA9E8OFLjd42IhVyiZB8la45wSsylGTZeVQDhS1Sxvm5QAL1u2pDY23XdwrwQeyuhZot0jJ42WSgUUCtjMWiiigIjebxS+ePhaijebxS+ePhaigH+z/FW/MX4RTim+z/FW/MX4RTigCkpaSgEc6VW7WIJe4zTJGURxETw7J09VWWuD4FCZKiaxy43NUXjKiIwXWa2iSQmrN2cdJgSSe7Xj20u2cCMyk+AW6/k7+6ePdNSy21tKeQ41Cvt5WuREjh/81i8cYw4tl023aON7KOkJYEEAKonQxpHLXSYrzjsFcVJ+sUA9Ma++prDbPtE9IBPZJJg9sHnXPaG0EV1B9NUjh4xdsnnbpEZYwqK/VjLkmSDw4HrTBJmTMnTyQzTDlgWA6pLBPIDA9Ez6IqcXZ9m91uXMTE+WNT6667RuKgUaADgOwAVEcHFNt6J57ogsHhVi3qQ2c9JHPiwB7FlUg9nlNeMQA95yvggAE/1AEkerL6xUk+FtXo1IM6wzCROo0Ok9ooxVtLKgKoCidB3gk+Uk8+NZxxU7svyKhu1tw3cU9vIB0yK0hvByoQBEazDeqplsBFzr/YbLPAMYg+Xwo9PdUXu7jlOKLMqjMwKat9GBaMgSeblz6Zqz40o7BT36gwRPePR6qvKKlGrFuyOw7ZLVoZiXZwRPhQWkjyBZ9ArhidndI7Z9M9pltseCs8jNy60cPIanMLshLSz4VzLBckk8NYBMKCeQrwb9m7bCMYYCARII8hGvZVVh/jxbHPdoiLyZbVtZLXGedQA2RmLHMB2IYPeK5Yzd6PGeC6us/ZLqQG9GvtTyJFgt7LtWrLMmrZdWJJYxrxP9q9nH2b1sKxBBGoq0cNRqT2Q8m7RViqizcQuzveeFDxmkQgOnIBVM9012TAdCyvBIAI8gaNfLoPRPcDPYjZ9lbJa0qyBMgamO/jUd8tWyIJBkaiq+FRVNlufJ2hpaxK3stlTLMxBieqoYmSY0Mcqn23UtnmY7KhcRjVChk4pB9FOW35XSBOlXwxhBVIrPlLom03esgRkFdsLsm3bMqutNNkbfW9odDUvXZHi9o53a0woFFArQqLRRRQERvN4pfPHwtRRvN4pfPHwtRQD/Z/irfmL8IpxXDZ/irfmL8IpxQCUleqSgEopaKA4YyxnQr21Wre7bZ5j01bKKzljUnbLKTRww1jIoFVbbGynNydeMzVwpCtRPGpKiYzadkPsPBsok1G7zXAWIzgGPVVriqntTdO4xYowMmdZn+1UlCo0i0ZbtjTZmMtpGe6o7yYp1tXathl8chjjDCfQO2oi5urfywVnvBPDyRTN90b32DFYqLWjS0eM9geLJBnQngK87P2gRdOZhHbNOH3cuAao0eQ/pUcuB1KjU90k+oVWUSyZdjvLh8sG8kx3/pUJhrPSXCbT5o4gfodajTureOvROfQf81Zd093rlq50lwBAFIAkEme2NABV+HLTKuVdErgNltlYNoGERVfTd+7afmRNXoGlitnhi0ZLI0QuzdlEBs3BhEVW8fuW6sSskTyq/UVLwxaoLI0yo7K3dY+HoIrhjtxBMpqOyrrRTwxqh5GVrYW77W2BbSKslLRV4wUVSKNtiUCloq5AUUtFAQ+83il88fC1FG8/il88fC1LQD/Z/irfmL8IpxVZwO9EW0HR/UX6/wDSP6a7/Or8P8/7aAn6SoH51fh/n/bSfOr8P8/7aAn6KgPnV+H+f9tHzq/D/P8AtoCfoqA+dX4f5/20fOr8P8/7aAn6KgPnV+H+f9tHzq/D/P8AtoCfoqA+dX4f5/20fOr8P8/7aAj968RiFb6Phy7KrJ2xix2+s1dW3lB42p/1ftri22bZ/wCgPa/bXNLA27TN45aVUU65tvFEQQ3rqJti+rZgpmtEO1LX3A9r9teflG19wPa/bVPjv2T5l6KoN4cVEQ3rrk23MWeR9Zq4fKFr7ge1+2gbRtfcD2v20+PL2T5l6I7dbaOILDPPHhxq+Cq3a28i+DZA/wBX7a6/Or8P8/7a6McHBUYzlydk/RUB86vw/wA/7aPnV+H+f9taFCfoqA+dX4f5/wBtHzq/D/P+2gJ+ioD51fh/n/bR86vw/wA/7aAn6KgPnV+H+f8AbS/Or8P8/wC2gJ+ioD51fh/n/bR86vw/z/toBxvP4pfPHwtRUHvDvLmtAdH9cfX/AKW/po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05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data:image/jpeg;base64,/9j/4AAQSkZJRgABAQAAAQABAAD/2wCEAAkGBhQSERUUExQVFRQUFRkVFxcYFRgZGBgXFhUVFRgXHBcYHCYeGBkjGRgVIC8gJCcpLCwsFx4xNTAqNSYrLCkBCQoKDgwOGg8PGi0kHyQsLCwsLCksLCwsLCkpLCksKSwsLCwpLCwpLCwsLCksLCwpLCkpLCwsKSwsKSwpLCwsLP/AABEIAM0A9gMBIgACEQEDEQH/xAAcAAABBQEBAQAAAAAAAAAAAAAAAQQFBgcDAgj/xABIEAACAQIDBAQJCgUDAwQDAAABAhEAAwQSIQUGMUETIlFhMjNxcoGRkqGyFRYjQlJTY6LR4gcUYrHBgpPSQ6Pwc8Lh8RdUZP/EABkBAQADAQEAAAAAAAAAAAAAAAABAgMEBf/EACQRAAICAgICAwADAQAAAAAAAAABAhEDIRIxE1EUQWEiQnEy/9oADAMBAAIRAxEAPwDYtn4C30Vv6NPAX6i/ZHdXf5Pt/dp7C/pRs/xVvzF+EU4oBv8AJ9v7tPYX9KT5Pt/dp7C/pTmkoBv8n2/u09hf0o+T7f3aewv6U4ooBv8AJ9v7tPYX9KPk+392nsL+lOKKAb/J9v7tPYX9KPk+392nsL+lOKKAbPgrQEm2nsL+lMgVbVMOGHI5UAPeJ4inuM1hftGPRz9004URVeySL6P/APlX/t0vRj/9VfVbqUpvtK8yWnZRLKpIHaQNB66P/QM8q88N+VDQXt88Of8AaB/tXHdTa1zEWme4ACLjKIESo4GpuoW1ZL06Iu3dw5MG2qk8M1vLPrFPBgLX3aewv6V7v2A6lSJBrjs66SpU+Ehyn/B9IqVrsg9/J9v7tPYX9KT5Pt/dp7C/pTg0VYgb/J9v7tPYX9KPk+392nsL+lOKKAb/ACfb+7T2F/Sj5Pt/dp7C/pTiigG/yfb+7T2F/Sj5Pt/dp7C/pTiigG/yfb+7T2F/Sl+T7f3aewv6V3ooDh8n2/u09hf0o+T7f3aewv6U4ooCB3mwNsWhFtPDH1R9lu6iu+8/il88fC1FAP8AZ/irfmL8IrvNN9n+Kt+YvwinFAE0TRSUAs0TSUUAs0TSUUAs0k0Vxxd7KhNAeLPWdjyGg8vE+6PWadTXHC2sqgc+J8p1Pvqsb3b3GyehsqXun7ILETwAA51RyUVbLJNstN3EqvhMB5TFQ239tJ0Di3cXOwyjnE6EwO6qZb3Ix2JPSYnECwp1y+Mf0mQq+QTVf313aXBW1e1inv3CdLYQsSAQGMpIWAZ15CqOUmi6irNE3JxotYYW7r9ZWaCRHVJkf3qy2cejeC6nyEViO4ewnxjXWvYk2FRgMoYZiWVXEST1QDHE6iKva7l4i2PoMcbn9N1QwP8AqBMeWKiLkl0JJWWrBbdt3bt20s57UZpEDWRoeeoIpcQ3R3Vbk/UPl+qf8emqdu/iv5XFXBdTVwoe4Bwgk9buzMdT3VeMbh+ktle0aHsPI1aLcl+lWqY4miaa7OxOdAT4Q6rdzDQ05rROygs0TSUVIFmiaSigFmiaSigFmiaSgUAs0TRRQERvP4pfPHwtS0m83il88fC1FAP9n+Kt+YvwinFN9n+Kt+YvwinFAeL19VEsQB2kwPfSq4PAzUVvXhc+FuRxVS69kqJ17RxBHYazLZ28+LsM9u0y5IVoyhozFuJPMiJH+ZrGeXg6ZpHHyWjY6Kyg7/Y2Ylf9sV0XfTHnmP8AbWq/IiW8MjU6Ky354Y4/W/7a/wDGvQ3sx/2v+2n6U+REeFmoUyvnNdVOS9c+jh7499Z587Mf2/8AbT/jXG1vHj1ctJLPE9ROAmBw04n11DzxJWFmpX7oVSx4KCfUJqo7jYLpHu4p9WdyFPYOf9/71Xru9eMdXW4RlKEHqiddI0Fc9n7dxllMlkDowdJSZ5EzHbVXmi2mSsbVoffxvuEYS2AeLtIJgEZNfTWb7qOuUm4t1hDx0RAkBE01HHX1Duqf3vxeJ2hbFu5cshbTZjPVOaCI0GvP3VVMBijg1bMVYnMCLV0hiGVV0UgBoI948hOSntFox4qmMdv6X3AEAO6gGJgCAORkaA1I/wANsW67TwozsqtcCwpMMCHiRMEGP7aVCYi//MYhoNtczsZuXVA1+qSNJOvDSpbd7ZN3C4ixfS7hc1twRFzP9pWkARJmB3gVfUVsjvo0bamxMTd2teyWiogv0pkqU6JQqDlLNmHr4xV93O2ibuGXN4SdQ+jh7oqhHf7Fq9xiLfBF8GORI/vXTA7xYi0C1kKTdCuykT1hKtHpg+ms45IxdkSg2jQgeixEfVvCR3Oo19a/2qTrJ8dvPjroWVQZXDghYIKmRz4cj3E04TfrHngtkx/Q3/OrrPFEPDI1Cisw+e+0fsWfYb/nXob+48cbdn2X/wCdW88SvhkabRWd2N/8WeNm0fJmH+TTfav8QcV1V6JVVyEJBObradUkxNPkQHhkaS15QQCQCeAnjXuaynYe2ExWKwHSXma5bW4SIOplginTUgcT/TUHvbvfi72LurZuXVS22ULbnlpLEayePqp5tWT4t0blRWb/AMJ8bj7hunEs7WYAQ3BDZp5SAYjy8q0itYu1Zk1ToWiiirEERvN4pfPHwtRRvN4pfPHwtRQD/Z/irfmL8IrhtW2YDB2QqdI4GeRU6Gu+z/FW/MX4RXHanAVnkdRZaKtlJ3t3hZrd5VaGwyo7dpNwwFI0BBGk8iRpWa4Lb72i2RV63HSeZPPvJq6bWW2l3EXbkxcvFGE8VtnDlR2TJJn+mo+xjtn/AF7bFu5hqf8AFcKly2zrquiCffC6pEKuonhw4++lTfi+dIWB3VoGB3WwjwTb1gQZMSw5cv8A7rpc3Vw66C0vv/WrKqIbKGm+1/sHqr18+L/Yvqq4LseyDrZER/5z7KjMZhLYMC0vpB7u/wAvuqtokgvnvf7F9Vcr2+t5tCFieEaenkfTTt8Qv3SETrAPDXhr5vvrhdvIWyraXUxwPaB2+X3UtEjvZO2bl4HPAAOkCJga/wBxT7EXbos5bLhCBAHDyAt4QHeNdabWbYFxwohVJVR3Ax74J9NOCNKkqQWE3nvJi7uHQoOuArPMkiM2YkksYmOHDvpN4sDi8QDnvjKDKrkXKpA0I0nv1NT2ztiWP5hbt22k5gzvlGaF7+0wF9NTu1sfYLE29J/oTv7PRWiX2ivIznF7Hb+Za7hH/l3QC0QYLKVBDZhESwyT5D21LNtFra2mvql64maLhZUYFtSQAFGug016utdsbhRJNslC2rSC5ZoEsWck6+6mD2wCvSZXWYYMFgggjhEafrUNtoldklh9pu6JeUWxmvOpQhSyosyxOpLFxoe+ut/HsMzyJCsRIETlHEdmg9VccLhlRcqKFXkqiBqZrntHwGH9DfCazZcr1z+I95GKlMpBgjM2hBgjjpqOVOrP8R7kTkB8pNQG9eEzXLTKpLXLSzlHFlZkJPflVePZTHDQJVswYcu+Bp/etlGLVlN2XP8A/JNznaT30D+JLR4pPRNVm/btgKZbWeMaAFhPuHrpub1sDUnjA05hbZ9Alj6qhRiydot6/wARz90Kb7R326VMptgCQdCeVVc3U0y9sa9+czw7APXXogU4IWWXYm9DYe4t0M4lHRZUMApKzl1Goynuknvq9fw+3uAuPZYjKqloCMWZi8l83PRoPmjvrIRhjdKorCD1QkiczaA6/V1I7Ktu7+x7l9WuYRzh7eYqTJU3GAHWXIYVII5mTJIqv/GyWuRuOF25adgozAntRh74ipIVju7m1Lti5Ny7dvAcA5QwQeIIUE+utC2Lt18Q+ghRxrohlT0c84UWGivD3gOJArkNoW5jMJ8tbWjIYbzeKXzx8LUUbzH6FfPHwtRUgf4DxVvzF+EVW95967Vm6iMxghsxUEhWEEAleGgbyVZMB4m35i/CKxbe7bqtZvYYhulF6608szILfHt8P1iufPKlXs2xRt2Lt3adi9evKt1me/bU2VWSMwZHYnsJW2QOJMmq18jk9tdsDaCX1uhhmtFCJnUoRoscjJE+Xtpm+7Fu5cuN011Q112VEQdVC5KCWYScscorji4pdnXKL+i87tWsZeDKL1tejCjNcw4uM2bNzV04Rx4nnUptLDbRtWnuJibFw21L5BgyGbL1iB9MdSBpp3VStkWbuCRxhb90G4VLdJbtsOqDHOeBNOfnRtEHx/KZ6C3E9nGZ9FXU0vso4NnNt8MeyhlewVIkEWuI5GQ3ZXvY+99x0uPfayBbZQfowgAaRxJOs6e7sp4NkImUrZtu/FrkIpViQSQpGgk6ARAFRm+7xg3GbMS9sRpyuK3/ALauknoo9HS9vJhi8h7bs2gAfn1gAIHGW/8AJpxgsYjNqgTUnwmP2TAA7gOPZxrPdj4cnE2J4dNb18jho91aY8tiGKjMVU8RIEiBM6cZpKCQUrEwV3Rj2mfWSf8ANei7nj1V7hJqw7p7MtOWzsF0JXUH0Tzjh6KNtIvXCgkawYJB48I0JykacYms5vhHkTFcpcSs3sZbGhbh2Zj74j39tGzib1wojMpC5gxAicyKFPWkSW4yP8iVxFixJYJCkHLNu5GaUynwRK6NI468DQLWGzLKNGuYdHczeLbh1eObXjw7eNcfnk/tHVwilpOyNXD3lRybq3EVFuRkyt1hcYiSYAATjxJYDiKhjfRjJkeUH/25pqx3Uw0eCZho+jvccoyz1TpIJOnGOMEnhet4aRFv7U5luDgrZfq8C0cB5at5mvslQT7TGGHwrlfomkfZEGNJ4Hu5cRBkCK4X8Q6yLmoIMGI5c6kLSqHVrOkIueBckuCvggak5oA9Pp7bVslsOGcQ5kEHjpEkiO2eOsATrW+PJ5DLJDhtFC3gxB6O3BhhKtryDK404HWeIPOozEbSKBVIUrCkdUZgQ2vW0lTrp31L4tGW4QNBbjUHmwM+qVHlmnWBwNu4UzIjaSQyhtTEnXhXSpJaZi02VdNutwy247wewjt461ZNnbIbEWkfpMGubrC22fMOsImAeIA9BipltgYcDxFn/bX9KLGzLIlTYUCNGCqF7wSCGU9mlRKa/qQr+2VjbmwbuHCG41jK50FoudVX62dB2tw76YR3112/g2F1rYeUVpWWaRK8OyRJHopgdmtlJFwZoPV6wPvEVdPW2Va3omsNYW0LVwsytdt3eDQSOlW2oHZOV2nnFXTdTblrCYTLevWxcVrhKBxmBDEBMo1J04VUEu2RdR2ZWS1ZS3bVgcwyW8uYiI8NrjQJ4jyVD7Swxe9cu9Yi5dd8xUpOZyZynhMzHKapOKlo0TaRoeDxwIDDUHX161b9kb3i0uVVEnnWd7HBFlAeKiPVw90VK4VCTpWKbi9Brl2aBhb7Ypus8empzC7rKCCWJqjbIwtwnqgnyVoWxb9zKFdSIHGunHUuzCeujxvIsWVHY4+FqKXebxS+ePhaiuoxJDZ4+it+YvwiobaG5+GbPcZOsZYme3U1M7P8Vb8xfhFd2WRBqsoqXZKbXRh+Kw8MQtsZQdOrrS9JcPFAeH1TyECtl+S7X2F9VHyXa+wvqFcnxmdHnXoxglz9T8prylhjOkERxWRGYZhr3TW0fJVr7tfVR8lWvu19VPjP2T50ZlitrL/JvcewGuWFYzlH0i20nUgjKTHHUc+4Ubau+1i6oToFZSy6m2YELLRLSWkkDT6vORW4bwbNsJhMQpUQ1m4IJ7bbCBPgivn19hMGYhcyLfxhGVvCXD2QogweLcO3lV1HjpkJ8toa4fbq2yHGHtKy9YRaHhBgRxPDLUvd36Z56OzlVmcL1lUdS2GMhF1Kh548xFQjbEaYNu7p0KywI605rmhXmI04idZrsNgNkLBT4vFXDpGXRVWezgfKKmosnZYt3Nvs9q4WYl7Zt3G4DqX10CjsVgv+5OtOU2+Z8IxM8SP7HSoPd4nDYmWVjbc2rVxSCZt9EUPlCtlMdgI7qnrt3ZigEOp5szWcVwJK6IGH1hGhGlZzrpK0Sk+xtf2mGMhjIIIIYgiOGkMDw4ka1I4Ha112y/zBymQwK20fUEdRiChPDsMcqjHvbGmf5i7PZ0V4JPvf81ObG2Nm21zBlW25KqxTEuTky5uq0xGZePbWEsK+os2WZrtk5gNqEuss908DbdcjaLByEKDo2YSYWI60zT/bmFm2GdiBxClwSAY4sq93AdgqptvPs6TlxBGn1bN1JPYSLcj303vbdwVwa4pkGuue8+mn1DaEf5rP49vaZPm+4kja2wLWo1iMoB0HVAkmJZvC1PbUbits52JJOVVZ34+CilmHpAjykV5+UNmIOrf6ZhxL9Mg9kWzm5nj6Kht59tYU2mTCMzG6R0hyOsIOsUXNxGYLy7e4DqhGv4pGMm3tsgn2ldl8zdZjcz9aJ1l1g8QdYFP9lYtw4ygXOsLfhSC7qWWOEeCw8oNQbqZ14k68ySdZnmaVLZ4gxGVuJB0MAiOYmulxRipMtVzfAqELKvWUOBDcCSJkN2g+o1ZbG0LK2Omu2yRkz5FLq0AsIzTEkAHlE8azboYKcwGK+gMD6jmJ9daziksnZ66S3Q9g1bO0g1jKKXRdN2U1iMWz3ivRq7DIimQqKqqokjUwNTzMml+RU7T7v0qT2cqk68ByrR9gbKwDWx0irm7zWKuT0at8UZOuxU7TXpt37bcQa3TD7s4BvBRDT0bnYX7oVp4pPplHlXow/A4IW1yrMTOvfWh7nbuLfUljEVb/AJpYb7sVI4LZ6WhCKAKtDA7uRnLLa0c8BspLIhR6aeRS0V1JUYt2Q+8/il88fC1LRvP4pfPHwtRUkD/Z/irfmL8IpxTfZ/irfmL8IpxQBSUtJQBUVtq9fBUWVJmZOkA8pkcKla5XsQq+EQPLVZdEoo2+eIcI4vAEm0YCkgdYFRImCSZ9ArMsC0hS9lVBA1i0BJPWEDXrgT6Na0Pfa2bt6cxAFs6AtB6PMVJkRMtoOUyeFUfAbIN7pJnIEa4WJ4wyx6S5UaV583cmjtx6iL1RrlXhdMwOIHVMxxHCaQ3Y0UW+FtfASOsCSCI1U9nCpLG7uxdCFOtmUtkaB10AZYJ0AZl07zPCab4vdHogWa6epiFTWOFhGOYaic0p6+dVSLciPvOHLNCa9IdFH1WIUg89NJ7KZ38CpBBRIzKNBGkTlgcp18tS2A3dkLLmWw95xPa73GPEfV6Mgd1JtXBBUU9aXCwognQvHgniSvqp0R2VJ9gCNR1so1BPhZoPPXSuy7DtAC22ZgpJEsR4cT4Mc1WpDaN9bbX+sPoLlie9byFwR6YB8tMExIBkn6zKO8pAbyxIrW50VqI2xW71vq5JEtlaCTIgnTNMGR303fYiqSBJHU8LjqxkaRyqy4LDh7dx9ALYU8uLOF/WuVjBh2ieTP6LVsufQYosj+2S4r6IJtlrr1edzmeXg86RtmoOX2J1PMS1SuLwgEDN4dnpPbBf1wKV8Iqw5aV6ROqCP+rhxcA9Gb1irc/0jiiF/kVHIcPeWhTThLKDiimDwIB0A1Hkmu1zZyi4bZb7aKZgE2Q10a9rCPWKBatkK0yHEmNeLZWHrAPkYUbCXoTD2rZPWRSBrEcz9bTnAAnuFWfEYlThoGoCeD9nMZHHWCxPpmoXCbLZy6orMUfJmVGZWVQwDBhw4DTscdhrzdu9UJrm0BGXWRpl7ZnlWctsskdMJdg1P4HEkxUfht2MQwlUnSYB17NOR1040/2Ha1gzIMEEQQRyjlWbafRYtmylZiuWZrSsGhCKG4xrUBufs4KmcjU8Kstd2GFKziySt0FFFFbmYtFFFARG8/il88fC1FG8/il88fC1FAP9n+Kt+YvwinFN9n+Kt+Yvwiu9ALSUVxxWKFtSzcO7Uk8gBzNQ3W2DtVe2haJuXQSQxUdG0TC847JOh4TTk7f55VI1JAuAuAOOg0McwDUZt/EG/fs2bbQiqb15wAYtxouvNp91cuSUcsaizWKaeyD27eV+iw4bpLmYyYIgH6pPLjHk8lPcPs/orAa3kz5462g4NA05lshHlHlqL2bgwtq3eJR2uXsisuqlULGVg68hpzB7a5ptu4EuZT4Ny4AToYt5uB5y2ncTXE8bSOjvSHm2tnKuKtuPDtpmeNBmLIJI5E9Yd4JnhUps7ZoBVCAyNZDHwSJJMghtSPB11kzNVi3azLbLKS10h7hPEqFZlHeAxQR3mnFzGXnBW1IIOSVHXIJAM6a6n/w1Li6JobY61G0CilejClDoNCQ5Inj/ANQnyH01Z7Ox16W5bYqbYTRWUHQi3rqIic/DhPqoayiqdcxuyDwbx3bxnlTraW2bl1IDFFzlGCwBA4cNdYPqqJRZI32VYsXsfcttDAFfCUEZUcKGk6EgDnwmeVX6/sS01q8l0K9ueqGggKACJ782bU6iBrWX4LaSW2zW1CsNVMQwAy8CO2PzEV32ztS7esnIwXPIkjqyuUtosTow4zxo03VCt2P919hKC4Yg2ndADzyBnIJkROWDPKCeVXD5HssMRbfKVXRVPhKptgyTxklmWZ4KBxmc03WtXbF4Z3zgrmXVoUroDDaSc/uqex20rpWHcZDMKBllYOuneCOfA1E4O9MXY53S2BYN6ScxVVVW5x0aFVB5TLzESUA4cXu9Wx1bZ904kJntjNbYcQ6IoJBgHrXA5jgQ0c9K7Z2g1qWGs5p1+0JPv1jhpTDa+Me7c6NiTEcTOhExEACOHfRqXJNEqi17l7GtdGzhQLjLm1OuaMs+QKLenDrSQZFM/wCKOy8OmGS/lVbudQCPCdXhXB5t1dR3qPJVe2Zt27bdUU9RgE8jIIUjTjED0+uI2vtN77XVck6EIxM6o0H0EawOGlWUZc7GqNM2LhrRwts24BPAxJynRSuo1XTyNMjWarv8QsbZTGWbigHKfpSsdo1kaFgCfdVQ2Ptt1HR526EIzak6ZF4DUaE6R3mvH8wXtOCZy3lPcFuW20A5CUHpJqfG1K7F6NctbSwysjswzKioImICtDKo46MRB4BvSeWytgviLr3VTIrsW1EaHt7+dUjdW2QDmYmCAgPJRJPvj1VtG7G0Fe0F4FeVWw4k57ZTJJpaJPBYUW0CjkK70lFemlRxC0UlKKkC0UlFARO8/il88fC1FJvP4pfPHwtRQD/Z/irfmL8IpxTfZ/irfmL8IpxQBTTaGFLqIMMpDCeEjtp3SVDSapkp0UjabMhFtbRVyMgiWkHTQTrp29p1rztXZrYXBGyhL4nExbzkcBw1jgig8eU1dXsKWDEAleB7JqA2ozP0oVhnzZFnWB2qIMtM+TjyNcUsawps2UuRAb4WreGw+FtJrasg6AzmFtVAE8SWJ8smqrtDG27SYZRKlizPoYW4yEkA/Zz3BHHwat+9GFW61sAAugz3AuohePAa9bL6h2U4wezgEtsNSXgjMB1QxBGp15nn2DtrCc7VmsdFTG0UNy2uaVCatrMFPByxwLzr/T2TTcbRVeqXiHAIg6gOZ94FWDa+wbf8wxTKNFLSwB4kCBzJluA5dtPsJsVE6PqKxujM3VEdZgSJ7gXaTMkegVcqSZa0UoFYkt9QOB2RcYk+gCozbeOXrKjQCqmNYLBFM+Uyxnvq27Q2Ci3riJlycMsgRm48Otl0kjkCYqeTdmxnNl1RkFsASq5i2oJgDqgCOEcfTRzqrJMtt3QFsk6gSp5SOlLeuD/aovC7RKlkzGFJWJ4GYOnKYHqq84Hd1Gu9HoUS4QJIOjOiCRzjXjxMTpVrubu2rgu27tlejymCQOXgkNMhiCTpEHsjWXkSDMuubSiytwE6XSh8mQNXhNqFwxMwCqjX7YefhNTuC3ZBtC2esi3WuHXiuXIpaNQDlPoBq64fdW2CbTWrZtcJKrPgLBgaDrFxoJ0486SmogzHa+MyHL5PeAK5W73V6QeFlJ11mHA/yfVU+m7KXcaVYgoDoJBn6RVEjnE8OZA5Gro+7Nhhct9CFQJAbQGdTIKmQOGkATyqHNKiTI1hjOo4EweEacPV6qbYs5bUK0ksrFCs8A8urfV1hSOcr2GbduRsBTinFwyFfIO9fpDPcSVUd06akVbtpbvI+Fui+ElSSjLHVGka8Q+pnt91S8lMfhji7OZycltgkyv1gA0sFnjpDCT2U6wmHIt3gylX+j0YFWIBJBCkagDPqOE1fdwMEjWNcubIyISNA8nXXScuSPI8c6eb7dH/ACi3GVVuSCMkMRJgkZlGsdoHfMUlm3QUSvbuYVmVSqknuHdPo0q97Num2A68RxH+KZ7Ax9pLK9YBSc4OkHNrB7ImB/SF7wPNzF9LdZrclIAmNGYSSR3RzqsMjU6oiUbVmgYHGrdQMK7tcA4kVR8Dh748WGp8dl4htWmfLXoLK66OVwV9lsmgU22faZbYDcacit07RmxaKKKkgiN5vFL54+FqKN5vFL54+FqKAf7P8Vb8xfhFOKb7P8Vb8xfhFOKAKYbWxptqMvEmJPAACSaf1wxWFDiOBGoPYapO3F8eyVV7IC7tdlBKFzlmc0ZTEdg5kwPJ6a7Ps89EpjrMJY89deHbXW7sd3dQ7ZkGpHAGOUAf+d9SWJxqpAPE8ABJPoFc0INJ82aOSvRTzhTaR7imGVS5PGcoJjtIgU2z4uyAj22Iykm+GkNCkiUAEEwFHHlVkxOIW5ChdbhC9wHEnTsjhTnaO0gnVFV4RaZpzdmZNt9zbM4N+lYELcbUh20VpK6Q0cOyn53muMrMLF1GRZGkk5mVTl1AmSDw4AnWrT/Mi4ACCRnThyIcNJMcJH+KfYnGDhHfWfCLRfl+GbptyCrfydwuGnOdXaQ0iY59nCBFPMVvHcZGZbN5GkKRl65UgzDEnqwsHTmvouVu+rOhPEXJ04DqONewan0xXXG40Bj5KOEWuxy/DOcJt3JclcC4JQjQamCAWMjraEAzPGneL3ivsqk2L5V5zIB9kgDM3YdYAjhVut3kzpr1glxfaNtuHGep/eu1zaQIA7/7UcYscn6KBY22Vu3GGDuiUtqFURlKm4xJAOubMun9NOMRvdeygCxfVSSpUJ1wABzJgAzppyPZVwwt4G9iG/8AR91s13vbUXWocIvtk8vwzzZu37YRLn8je6U2wGuKB1pUZjDHVSdYNdsfvbdhQUulXQMwUQwlmXITmPW0BjsYaitC2Nk6C2o+rbQd+igcKjMaURwxgRcQ/nE+40lCPbCl+FFtbfs2yXtYC7bZhDFUAzDj1tdddaXHbyvmAuW7l62yyFHAtAzhhoZGZBxiSeytJOKRkJUg6TUJbxqI6sdIV0P+oo2vpQD00cY9sKT9FEwu8SW2yrhWs2z4RQNIEadUeEJjSm2NwGKxN5lCMUDkaA5YBkGT3EHs7q0PauLUhWg8eakf4rlh9qBGcAFulcMoUSSxVVIj/SD6DR8btkpv6PG7G76hVLiei5dsiNe4Vctm4C2CWAAnl2VW9m7Ra0WZ7bBHA9E8OFLjd42IhVyiZB8la45wSsylGTZeVQDhS1Sxvm5QAL1u2pDY23XdwrwQeyuhZot0jJ42WSgUUCtjMWiiigIjebxS+ePhaijebxS+ePhaigH+z/FW/MX4RTim+z/FW/MX4RTigCkpaSgEc6VW7WIJe4zTJGURxETw7J09VWWuD4FCZKiaxy43NUXjKiIwXWa2iSQmrN2cdJgSSe7Xj20u2cCMyk+AW6/k7+6ePdNSy21tKeQ41Cvt5WuREjh/81i8cYw4tl023aON7KOkJYEEAKonQxpHLXSYrzjsFcVJ+sUA9Ma++prDbPtE9IBPZJJg9sHnXPaG0EV1B9NUjh4xdsnnbpEZYwqK/VjLkmSDw4HrTBJmTMnTyQzTDlgWA6pLBPIDA9Ez6IqcXZ9m91uXMTE+WNT6667RuKgUaADgOwAVEcHFNt6J57ogsHhVi3qQ2c9JHPiwB7FlUg9nlNeMQA95yvggAE/1AEkerL6xUk+FtXo1IM6wzCROo0Ok9ooxVtLKgKoCidB3gk+Uk8+NZxxU7svyKhu1tw3cU9vIB0yK0hvByoQBEazDeqplsBFzr/YbLPAMYg+Xwo9PdUXu7jlOKLMqjMwKat9GBaMgSeblz6Zqz40o7BT36gwRPePR6qvKKlGrFuyOw7ZLVoZiXZwRPhQWkjyBZ9ArhidndI7Z9M9pltseCs8jNy60cPIanMLshLSz4VzLBckk8NYBMKCeQrwb9m7bCMYYCARII8hGvZVVh/jxbHPdoiLyZbVtZLXGedQA2RmLHMB2IYPeK5Yzd6PGeC6us/ZLqQG9GvtTyJFgt7LtWrLMmrZdWJJYxrxP9q9nH2b1sKxBBGoq0cNRqT2Q8m7RViqizcQuzveeFDxmkQgOnIBVM9012TAdCyvBIAI8gaNfLoPRPcDPYjZ9lbJa0qyBMgamO/jUd8tWyIJBkaiq+FRVNlufJ2hpaxK3stlTLMxBieqoYmSY0Mcqn23UtnmY7KhcRjVChk4pB9FOW35XSBOlXwxhBVIrPlLom03esgRkFdsLsm3bMqutNNkbfW9odDUvXZHi9o53a0woFFArQqLRRRQERvN4pfPHwtRRvN4pfPHwtRQD/Z/irfmL8IpxXDZ/irfmL8IpxQCUleqSgEopaKA4YyxnQr21Wre7bZ5j01bKKzljUnbLKTRww1jIoFVbbGynNydeMzVwpCtRPGpKiYzadkPsPBsok1G7zXAWIzgGPVVriqntTdO4xYowMmdZn+1UlCo0i0ZbtjTZmMtpGe6o7yYp1tXathl8chjjDCfQO2oi5urfywVnvBPDyRTN90b32DFYqLWjS0eM9geLJBnQngK87P2gRdOZhHbNOH3cuAao0eQ/pUcuB1KjU90k+oVWUSyZdjvLh8sG8kx3/pUJhrPSXCbT5o4gfodajTureOvROfQf81Zd093rlq50lwBAFIAkEme2NABV+HLTKuVdErgNltlYNoGERVfTd+7afmRNXoGlitnhi0ZLI0QuzdlEBs3BhEVW8fuW6sSskTyq/UVLwxaoLI0yo7K3dY+HoIrhjtxBMpqOyrrRTwxqh5GVrYW77W2BbSKslLRV4wUVSKNtiUCloq5AUUtFAQ+83il88fC1FG8/il88fC1LQD/Z/irfmL8IpxVZwO9EW0HR/UX6/wDSP6a7/Or8P8/7aAn6SoH51fh/n/bSfOr8P8/7aAn6KgPnV+H+f9tHzq/D/P8AtoCfoqA+dX4f5/20fOr8P8/7aAn6KgPnV+H+f9tHzq/D/P8AtoCfoqA+dX4f5/20fOr8P8/7aAj968RiFb6Phy7KrJ2xix2+s1dW3lB42p/1ftri22bZ/wCgPa/bXNLA27TN45aVUU65tvFEQQ3rqJti+rZgpmtEO1LX3A9r9teflG19wPa/bVPjv2T5l6KoN4cVEQ3rrk23MWeR9Zq4fKFr7ge1+2gbRtfcD2v20+PL2T5l6I7dbaOILDPPHhxq+Cq3a28i+DZA/wBX7a6/Or8P8/7a6McHBUYzlydk/RUB86vw/wA/7aPnV+H+f9taFCfoqA+dX4f5/wBtHzq/D/P+2gJ+ioD51fh/n/bR86vw/wA/7aAn6KgPnV+H+f8AbS/Or8P8/wC2gJ+ioD51fh/n/bR86vw/z/toBxvP4pfPHwtRUHvDvLmtAdH9cfX/AKW/pooD/9k="/>
          <p:cNvSpPr>
            <a:spLocks noChangeAspect="1" noChangeArrowheads="1"/>
          </p:cNvSpPr>
          <p:nvPr/>
        </p:nvSpPr>
        <p:spPr bwMode="auto">
          <a:xfrm>
            <a:off x="155575" y="-1790700"/>
            <a:ext cx="4505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://daypic.ru/wp-content/uploads/2011/05/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365104"/>
            <a:ext cx="3144349" cy="2358262"/>
          </a:xfrm>
          <a:prstGeom prst="rect">
            <a:avLst/>
          </a:prstGeom>
          <a:noFill/>
        </p:spPr>
      </p:pic>
      <p:pic>
        <p:nvPicPr>
          <p:cNvPr id="17420" name="Picture 12" descr="http://hi-news.ru/wp-content/uploads/2011/11/usb-royal-typewriter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2357306" cy="2232340"/>
          </a:xfrm>
          <a:prstGeom prst="rect">
            <a:avLst/>
          </a:prstGeom>
          <a:noFill/>
        </p:spPr>
      </p:pic>
      <p:pic>
        <p:nvPicPr>
          <p:cNvPr id="17422" name="Picture 14" descr="http://habrastorage.org/storage1/84f44e99/eade425f/596db871/80ac2d7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628800"/>
            <a:ext cx="3174965" cy="2489173"/>
          </a:xfrm>
          <a:prstGeom prst="rect">
            <a:avLst/>
          </a:prstGeom>
          <a:noFill/>
        </p:spPr>
      </p:pic>
      <p:pic>
        <p:nvPicPr>
          <p:cNvPr id="17424" name="Picture 16" descr="http://www.forbes.ru/sites/default/files/imagecache/forbes2013_620_414/gallery/3088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700808"/>
            <a:ext cx="3126720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9" descr="E:\zzz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32" y="3429000"/>
            <a:ext cx="3810000" cy="3362325"/>
          </a:xfrm>
          <a:prstGeom prst="rect">
            <a:avLst/>
          </a:prstGeom>
          <a:noFill/>
        </p:spPr>
      </p:pic>
      <p:pic>
        <p:nvPicPr>
          <p:cNvPr id="22" name="Picture 10" descr="E:\zzz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85728"/>
            <a:ext cx="5271153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5005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Художник создавал свои картины, используя знаки </a:t>
            </a:r>
          </a:p>
          <a:p>
            <a:pPr algn="ctr"/>
            <a:r>
              <a:rPr lang="ru-RU" sz="2400" b="1" dirty="0" smtClean="0"/>
              <a:t>@ # $ % ^ &amp; * ( ), </a:t>
            </a:r>
          </a:p>
          <a:p>
            <a:pPr algn="ctr"/>
            <a:r>
              <a:rPr lang="ru-RU" sz="2400" b="1" dirty="0" smtClean="0"/>
              <a:t>которых очень много в его работах. </a:t>
            </a:r>
            <a:endParaRPr lang="ru-RU" sz="2400" b="1" dirty="0"/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zzz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1"/>
            <a:ext cx="3714776" cy="4516445"/>
          </a:xfrm>
          <a:prstGeom prst="rect">
            <a:avLst/>
          </a:prstGeom>
          <a:noFill/>
        </p:spPr>
      </p:pic>
      <p:pic>
        <p:nvPicPr>
          <p:cNvPr id="3" name="Picture 2" descr="E:\zzz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3810000" cy="339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4929198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Удивительное что, эти рисунки сделаны на печатной машинке, человеком, который может рисовать только ногами. </a:t>
            </a:r>
            <a:endParaRPr lang="ru-RU" sz="2800" b="1" dirty="0"/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zzz\img_18481622_274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256"/>
            <a:ext cx="3300922" cy="2165405"/>
          </a:xfrm>
          <a:prstGeom prst="rect">
            <a:avLst/>
          </a:prstGeom>
          <a:noFill/>
        </p:spPr>
      </p:pic>
      <p:pic>
        <p:nvPicPr>
          <p:cNvPr id="3077" name="Picture 5" descr="E:\zzz\img_18481622_274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14356"/>
            <a:ext cx="3533775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214478" y="3143248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Пишущие машинки </a:t>
            </a:r>
          </a:p>
          <a:p>
            <a:pPr algn="ctr"/>
            <a:r>
              <a:rPr lang="ru-RU" sz="2400" b="1" dirty="0" smtClean="0"/>
              <a:t>сегодня выступают в новом </a:t>
            </a:r>
          </a:p>
          <a:p>
            <a:pPr algn="ctr"/>
            <a:r>
              <a:rPr lang="ru-RU" sz="2400" b="1" dirty="0" smtClean="0"/>
              <a:t>амплуа</a:t>
            </a:r>
            <a:endParaRPr lang="ru-RU" sz="2400" b="1" dirty="0"/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9311837defd7c26fd856ad383edba4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340768"/>
            <a:ext cx="4526389" cy="2220848"/>
          </a:xfrm>
          <a:prstGeom prst="rect">
            <a:avLst/>
          </a:prstGeom>
          <a:ln w="53975">
            <a:solidFill>
              <a:schemeClr val="tx2">
                <a:lumMod val="75000"/>
              </a:schemeClr>
            </a:solidFill>
            <a:prstDash val="sysDot"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95536" y="188640"/>
            <a:ext cx="8229600" cy="9087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/>
              <a:t>Наскальные рисунки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2" name="Picture 4" descr="http://img30.imageshack.us/img30/1771/pred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3672407" cy="2448272"/>
          </a:xfrm>
          <a:prstGeom prst="rect">
            <a:avLst/>
          </a:prstGeom>
          <a:noFill/>
        </p:spPr>
      </p:pic>
      <p:pic>
        <p:nvPicPr>
          <p:cNvPr id="27654" name="Picture 6" descr="http://900igr.net/datai/istorija/Drevnie-ljudi/0022-035-Drevnie-izobrazhenija-cheloveka-bolee-uslovnye-chem-risunki-zvere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3705225" cy="24193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1036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5 этап.   </a:t>
            </a:r>
            <a:r>
              <a:rPr lang="ru-RU" dirty="0" smtClean="0"/>
              <a:t>Персональный Компьютер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9218" name="Picture 2" descr="http://mirvideourokov.ru/sborka_kompa/k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240360" cy="3240360"/>
          </a:xfrm>
          <a:prstGeom prst="rect">
            <a:avLst/>
          </a:prstGeom>
          <a:noFill/>
        </p:spPr>
      </p:pic>
      <p:pic>
        <p:nvPicPr>
          <p:cNvPr id="5" name="Picture 5" descr="E:\дистанционнка\комп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3583515" cy="32430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984" y="3356992"/>
            <a:ext cx="4413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технология позволяет подготовить на ПК любую книгу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orig-soft.com/uploads/posts/2013-02/1360492280_microsoft-office-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856" y="288328"/>
            <a:ext cx="3903069" cy="2564607"/>
          </a:xfrm>
          <a:prstGeom prst="rect">
            <a:avLst/>
          </a:prstGeom>
          <a:noFill/>
        </p:spPr>
      </p:pic>
      <p:pic>
        <p:nvPicPr>
          <p:cNvPr id="8198" name="Picture 6" descr="http://positime.ru/uploads/2013/08/how-to-make-printer-sel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629717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текстового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Текстовый документ </a:t>
            </a:r>
            <a:r>
              <a:rPr lang="ru-RU" dirty="0" smtClean="0"/>
              <a:t>– это созданный в прикладной среде документ, состоящий из разнотипных объектов.</a:t>
            </a:r>
          </a:p>
          <a:p>
            <a:r>
              <a:rPr lang="ru-RU" b="1" dirty="0" smtClean="0"/>
              <a:t>Макет текстового документа –</a:t>
            </a:r>
            <a:r>
              <a:rPr lang="ru-RU" dirty="0" smtClean="0"/>
              <a:t> это совокупность упорядоченных по определенным правилам объектов, размещенных на странице.</a:t>
            </a:r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Макет текстового документа</a:t>
            </a:r>
            <a:endParaRPr lang="ru-RU" sz="32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70"/>
          <a:stretch>
            <a:fillRect/>
          </a:stretch>
        </p:blipFill>
        <p:spPr bwMode="auto">
          <a:xfrm>
            <a:off x="6588224" y="1196752"/>
            <a:ext cx="2376264" cy="352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www.sostav.ru/blogs/images/feeds/8/15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00514"/>
            <a:ext cx="3312368" cy="2557486"/>
          </a:xfrm>
          <a:prstGeom prst="rect">
            <a:avLst/>
          </a:prstGeom>
          <a:noFill/>
        </p:spPr>
      </p:pic>
      <p:pic>
        <p:nvPicPr>
          <p:cNvPr id="3076" name="Picture 4" descr="http://www.basic.visual2000.ru/kolesov/byte/2005/1c-inter/pict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052736"/>
            <a:ext cx="2933328" cy="3065952"/>
          </a:xfrm>
          <a:prstGeom prst="rect">
            <a:avLst/>
          </a:prstGeom>
          <a:noFill/>
        </p:spPr>
      </p:pic>
      <p:pic>
        <p:nvPicPr>
          <p:cNvPr id="3078" name="Picture 6" descr="http://www.moneynews.ru/data/fak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124744"/>
            <a:ext cx="3072655" cy="2909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Домашнее задание: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Записи в тетради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Письменно ответить на вопросы:</a:t>
            </a:r>
          </a:p>
          <a:p>
            <a:pPr marL="514350" indent="-514350">
              <a:buNone/>
            </a:pPr>
            <a:r>
              <a:rPr lang="ru-RU" dirty="0" smtClean="0"/>
              <a:t>       1. Какие рукописные книги дошли до нас из глубины веков?</a:t>
            </a:r>
          </a:p>
          <a:p>
            <a:pPr marL="514350" indent="-514350">
              <a:buNone/>
            </a:pPr>
            <a:r>
              <a:rPr lang="ru-RU" dirty="0" smtClean="0"/>
              <a:t>       2. Кто является изобретателем первого печатного станка?</a:t>
            </a:r>
          </a:p>
          <a:p>
            <a:pPr marL="514350" indent="-514350">
              <a:buNone/>
            </a:pPr>
            <a:r>
              <a:rPr lang="ru-RU" dirty="0" smtClean="0"/>
              <a:t>      3. Какая самая старая печатная книга «дошла» до наших времён?</a:t>
            </a:r>
          </a:p>
          <a:p>
            <a:pPr marL="514350" indent="-514350">
              <a:buNone/>
            </a:pPr>
            <a:r>
              <a:rPr lang="ru-RU" dirty="0" smtClean="0"/>
              <a:t>      4. Когда была выпущена первая печатная газета?</a:t>
            </a:r>
          </a:p>
          <a:p>
            <a:pPr marL="514350" indent="-514350">
              <a:buNone/>
            </a:pPr>
            <a:r>
              <a:rPr lang="ru-RU" dirty="0" smtClean="0"/>
              <a:t>      5. Что значит структурировать текст?</a:t>
            </a:r>
          </a:p>
        </p:txBody>
      </p:sp>
    </p:spTree>
  </p:cSld>
  <p:clrMapOvr>
    <a:masterClrMapping/>
  </p:clrMapOvr>
  <p:transition spd="med">
    <p:wipe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14"/>
            <a:ext cx="8229600" cy="164307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Очень давно люди изобрели специальную систему знаков для кодирование звуков человеческой речи</a:t>
            </a:r>
            <a:endParaRPr lang="ru-RU" b="1" dirty="0"/>
          </a:p>
        </p:txBody>
      </p:sp>
      <p:pic>
        <p:nvPicPr>
          <p:cNvPr id="4" name="Рисунок 3" descr="7dc30a18edfa3326e0e5c62c0dcefcbd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643050"/>
            <a:ext cx="4135078" cy="4900249"/>
          </a:xfrm>
          <a:prstGeom prst="rect">
            <a:avLst/>
          </a:prstGeom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Зарождение письменности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1этап. </a:t>
            </a:r>
            <a:r>
              <a:rPr lang="ru-RU" dirty="0" smtClean="0"/>
              <a:t>Стило и вощенная дощечка, глиняные таблички…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Рисунок 3" descr="2882a29e4015f9d33d502b2549b4aa4b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44824"/>
            <a:ext cx="2715784" cy="3130558"/>
          </a:xfrm>
          <a:prstGeom prst="rect">
            <a:avLst/>
          </a:prstGeom>
        </p:spPr>
      </p:pic>
      <p:pic>
        <p:nvPicPr>
          <p:cNvPr id="5" name="Рисунок 4" descr="hstrfwrtng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5085184"/>
            <a:ext cx="3168352" cy="1584176"/>
          </a:xfrm>
          <a:prstGeom prst="rect">
            <a:avLst/>
          </a:prstGeom>
        </p:spPr>
      </p:pic>
      <p:pic>
        <p:nvPicPr>
          <p:cNvPr id="25602" name="Picture 2" descr="http://kids.sp.kh.ua/wp-content/uploads/2012/09/glinyany-e-tablichki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852936"/>
            <a:ext cx="2952328" cy="2128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museion.ru/material/data1/1.2/pergament.files/image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3019425" cy="2266951"/>
          </a:xfrm>
          <a:prstGeom prst="rect">
            <a:avLst/>
          </a:prstGeom>
          <a:noFill/>
        </p:spPr>
      </p:pic>
      <p:pic>
        <p:nvPicPr>
          <p:cNvPr id="41990" name="Picture 6" descr="http://upload.wikimedia.org/wikipedia/commons/3/3c/Birch_bark_N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8"/>
            <a:ext cx="4732007" cy="2664296"/>
          </a:xfrm>
          <a:prstGeom prst="rect">
            <a:avLst/>
          </a:prstGeom>
          <a:noFill/>
        </p:spPr>
      </p:pic>
      <p:pic>
        <p:nvPicPr>
          <p:cNvPr id="41992" name="Picture 8" descr="http://pics.livejournal.com/sergeytsvetkov/pic/0009e6pz/s320x2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052736"/>
            <a:ext cx="2223021" cy="2664296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88640"/>
            <a:ext cx="8229600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Выделанная кожа животных, берестяные свитки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2этап.</a:t>
            </a:r>
            <a:r>
              <a:rPr lang="ru-RU" dirty="0" smtClean="0"/>
              <a:t>   Перо и бумага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my-order.ru/files/images/%D0%BF%D0%B5%D1%80%D0%BE%20%D0%B8%20%D0%B1%D1%83%D0%BC%D0%B0%D0%B3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219450" cy="2181226"/>
          </a:xfrm>
          <a:prstGeom prst="rect">
            <a:avLst/>
          </a:prstGeom>
          <a:noFill/>
        </p:spPr>
      </p:pic>
      <p:pic>
        <p:nvPicPr>
          <p:cNvPr id="24578" name="Picture 2" descr="http://pixelbrush.ru/uploads/posts/2010-08/1282880711_papi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80728"/>
            <a:ext cx="3635896" cy="26469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oryazhma.ru/usefull/know/pic/7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5060664" cy="2808312"/>
          </a:xfrm>
          <a:prstGeom prst="rect">
            <a:avLst/>
          </a:prstGeom>
          <a:noFill/>
        </p:spPr>
      </p:pic>
      <p:pic>
        <p:nvPicPr>
          <p:cNvPr id="23556" name="Picture 4" descr="http://fb.ru/misc/i/gallery/12402/91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04664"/>
            <a:ext cx="1905000" cy="2381250"/>
          </a:xfrm>
          <a:prstGeom prst="rect">
            <a:avLst/>
          </a:prstGeom>
          <a:noFill/>
        </p:spPr>
      </p:pic>
      <p:pic>
        <p:nvPicPr>
          <p:cNvPr id="23558" name="Picture 6" descr="http://do-crafts.ru/wp-content/uploads/2013/01/%D0%9A%D0%B0%D0%BA%D0%BE%D0%B9-%D0%BD%D0%B0%D1%80%D0%BE%D0%B4-%D0%B8%D0%B7%D0%BE%D0%B1%D1%80%D0%B5%D0%BB-%D0%B1%D1%83%D0%BC%D0%B0%D0%B3%D1%8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869160"/>
            <a:ext cx="2957472" cy="165618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7"/>
            <a:ext cx="8229600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4664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Цай</a:t>
            </a:r>
            <a:r>
              <a:rPr lang="ru-RU" sz="3200" b="1" dirty="0" smtClean="0"/>
              <a:t> Лунь </a:t>
            </a:r>
            <a:r>
              <a:rPr lang="ru-RU" sz="3200" dirty="0" smtClean="0"/>
              <a:t>— китайский сановник династии </a:t>
            </a:r>
            <a:r>
              <a:rPr lang="ru-RU" sz="3200" dirty="0" err="1" smtClean="0"/>
              <a:t>Хань</a:t>
            </a:r>
            <a:r>
              <a:rPr lang="ru-RU" sz="3200" dirty="0" smtClean="0"/>
              <a:t>.   105 год н.э.</a:t>
            </a:r>
            <a:endParaRPr lang="ru-RU" sz="3200" dirty="0"/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poetomu.ru/_pu/0/24584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813448" cy="2754936"/>
          </a:xfrm>
          <a:prstGeom prst="rect">
            <a:avLst/>
          </a:prstGeom>
          <a:noFill/>
        </p:spPr>
      </p:pic>
      <p:pic>
        <p:nvPicPr>
          <p:cNvPr id="22534" name="Picture 6" descr="http://abc-24.info/uploads/posts/2011-08/1313514537_untitled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04664"/>
            <a:ext cx="4713251" cy="2592288"/>
          </a:xfrm>
          <a:prstGeom prst="rect">
            <a:avLst/>
          </a:prstGeom>
          <a:noFill/>
        </p:spPr>
      </p:pic>
      <p:pic>
        <p:nvPicPr>
          <p:cNvPr id="22536" name="Picture 8" descr="http://2.bp.blogspot.com/_i2EHSxYJLKY/TL8WDU-bvGI/AAAAAAAAAC4/NWgj2UiZ61w/s1600/Domesday-book-1804x9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7604" y="3717032"/>
            <a:ext cx="4675024" cy="25202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26064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Первые книги</a:t>
            </a:r>
            <a:endParaRPr lang="ru-RU" sz="3200" dirty="0"/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strfwrtng_vert3.jpg"/>
          <p:cNvPicPr>
            <a:picLocks noChangeAspect="1"/>
          </p:cNvPicPr>
          <p:nvPr/>
        </p:nvPicPr>
        <p:blipFill>
          <a:blip r:embed="rId3" cstate="print"/>
          <a:srcRect b="71"/>
          <a:stretch>
            <a:fillRect/>
          </a:stretch>
        </p:blipFill>
        <p:spPr>
          <a:xfrm>
            <a:off x="6876256" y="3717032"/>
            <a:ext cx="1984679" cy="2808312"/>
          </a:xfrm>
          <a:prstGeom prst="rect">
            <a:avLst/>
          </a:prstGeom>
        </p:spPr>
      </p:pic>
      <p:pic>
        <p:nvPicPr>
          <p:cNvPr id="43010" name="Picture 2" descr="https://encrypted-tbn1.gstatic.com/images?q=tbn:ANd9GcRVTf22gH8jwXWMc3GNwnVQoSmIrWnUBQ1iXaWvEMCC1HrXIO6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73016"/>
            <a:ext cx="2888241" cy="3024336"/>
          </a:xfrm>
          <a:prstGeom prst="rect">
            <a:avLst/>
          </a:prstGeom>
          <a:noFill/>
        </p:spPr>
      </p:pic>
      <p:pic>
        <p:nvPicPr>
          <p:cNvPr id="43012" name="Picture 4" descr="http://litopys.net/img/thisday/May/29-05/den_rabotnikov_izdatelstv_poligrafii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3516668" cy="302433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427984" y="764704"/>
            <a:ext cx="4104456" cy="18330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Каждая книга – произведение искусства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367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История обработки текстовых документов. Макет документа</vt:lpstr>
      <vt:lpstr>Слайд 2</vt:lpstr>
      <vt:lpstr>Слайд 3</vt:lpstr>
      <vt:lpstr>Зарождение письменности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Памятник в Москве  Ивану Фёдорову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Макет текстового документа</vt:lpstr>
      <vt:lpstr>Макет текстового документа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обработки текстовых документов</dc:title>
  <dc:creator>Учитель</dc:creator>
  <cp:lastModifiedBy>Наталия Дорофеева</cp:lastModifiedBy>
  <cp:revision>64</cp:revision>
  <dcterms:modified xsi:type="dcterms:W3CDTF">2014-10-15T19:09:45Z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792013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