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14626" y="127085"/>
            <a:ext cx="668962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Моделирование в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Excel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(экономическая модель)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2049" name="Рисунок 2" descr="http://www.lenagold.ru/fon/clipart/l/losh/losh04.jpg"/>
          <p:cNvPicPr>
            <a:picLocks noChangeAspect="1" noChangeArrowheads="1"/>
          </p:cNvPicPr>
          <p:nvPr/>
        </p:nvPicPr>
        <p:blipFill>
          <a:blip r:embed="rId2" cstate="print"/>
          <a:srcRect l="12144" r="11183"/>
          <a:stretch>
            <a:fillRect/>
          </a:stretch>
        </p:blipFill>
        <p:spPr bwMode="auto">
          <a:xfrm>
            <a:off x="7508626" y="116632"/>
            <a:ext cx="1527870" cy="2114758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51520" y="1772816"/>
            <a:ext cx="889248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Старинная задача о лошади: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Мужик продавал на ярмарке лошадь за 156 руб.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Но жадный покупатель стал торговаться.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Тогда продавец предложил купить только ее подковные гвозди, а лошадь пообещал отдать в придачу бесплатно.  За первый гвоздь он попросил 1/4 копейки, за второй – 1/2 копейки, за третий – 1 копейку и т.д.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Всего в каждой подкове лошади 6 гвоздей.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Покупатель, принял условия продавца, прикинув, что за гвозди придётся уплатить не более 10 руб.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А сколько же на самом деле стала стоить лошадь?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51520" y="179923"/>
            <a:ext cx="849694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Математическая модель: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Сумма геометрической прогрессии: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где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 = 1/4 (1-ый член геом. прогрессии)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q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= 2 (знаменатель прогрессии)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= 24 (количество членов прогрессии)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2973389" y="1700213"/>
          <a:ext cx="2486072" cy="1260000"/>
        </p:xfrm>
        <a:graphic>
          <a:graphicData uri="http://schemas.openxmlformats.org/presentationml/2006/ole">
            <p:oleObj spid="_x0000_s15361" name="Формула" r:id="rId3" imgW="8762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Рисунок 1"/>
          <p:cNvPicPr>
            <a:picLocks noChangeAspect="1" noChangeArrowheads="1"/>
          </p:cNvPicPr>
          <p:nvPr/>
        </p:nvPicPr>
        <p:blipFill>
          <a:blip r:embed="rId2" cstate="print"/>
          <a:srcRect t="16466" r="85419" b="64008"/>
          <a:stretch>
            <a:fillRect/>
          </a:stretch>
        </p:blipFill>
        <p:spPr bwMode="auto">
          <a:xfrm>
            <a:off x="5256496" y="869759"/>
            <a:ext cx="3780000" cy="2847273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51520" y="179923"/>
            <a:ext cx="511256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Компьютерная модель: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Заполните исходные данные: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в ячейке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– первоначальная 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цена лошади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в ячейках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А4:А27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– числа 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от 1 до 24 (№ гвоздя)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в ячейке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В4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– цена за 1-ый 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гвоздь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</p:txBody>
      </p:sp>
      <p:pic>
        <p:nvPicPr>
          <p:cNvPr id="5" name="Рисунок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230" t="47202" r="85425" b="37970"/>
          <a:stretch/>
        </p:blipFill>
        <p:spPr bwMode="auto">
          <a:xfrm>
            <a:off x="5256496" y="4149080"/>
            <a:ext cx="3780000" cy="23762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74846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/>
              <a:t>Запишите формулы для расчетов</a:t>
            </a:r>
            <a:r>
              <a:rPr lang="ru-RU" sz="2800" b="1" dirty="0" smtClean="0"/>
              <a:t>:</a:t>
            </a:r>
          </a:p>
          <a:p>
            <a:pPr lvl="0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>- в ячейке </a:t>
            </a:r>
            <a:r>
              <a:rPr lang="ru-RU" sz="2800" b="1" dirty="0" smtClean="0"/>
              <a:t>В5</a:t>
            </a:r>
            <a:r>
              <a:rPr lang="ru-RU" sz="2800" dirty="0" smtClean="0"/>
              <a:t> – цена за 1-ый гвоздь возрастает в 2 раза;</a:t>
            </a:r>
            <a:br>
              <a:rPr lang="ru-RU" sz="2800" dirty="0" smtClean="0"/>
            </a:br>
            <a:r>
              <a:rPr lang="ru-RU" sz="2800" dirty="0" smtClean="0"/>
              <a:t>- скопируйте эту формулу вниз по столбцу;</a:t>
            </a:r>
            <a:br>
              <a:rPr lang="ru-RU" sz="2800" dirty="0" smtClean="0"/>
            </a:br>
            <a:r>
              <a:rPr lang="ru-RU" sz="2800" dirty="0" smtClean="0"/>
              <a:t>- в ячейке </a:t>
            </a:r>
            <a:r>
              <a:rPr lang="ru-RU" sz="2800" b="1" dirty="0" smtClean="0"/>
              <a:t>В28</a:t>
            </a:r>
            <a:r>
              <a:rPr lang="ru-RU" sz="2800" dirty="0" smtClean="0"/>
              <a:t> вычислите суммарную стоимость                                             </a:t>
            </a:r>
            <a:br>
              <a:rPr lang="ru-RU" sz="2800" dirty="0" smtClean="0"/>
            </a:br>
            <a:r>
              <a:rPr lang="ru-RU" sz="2800" dirty="0" smtClean="0"/>
              <a:t>  всех гвоздей (в коп.);</a:t>
            </a:r>
            <a:br>
              <a:rPr lang="ru-RU" sz="2800" dirty="0" smtClean="0"/>
            </a:br>
            <a:r>
              <a:rPr lang="ru-RU" sz="2800" dirty="0" smtClean="0"/>
              <a:t>- в ячейке </a:t>
            </a:r>
            <a:r>
              <a:rPr lang="ru-RU" sz="2800" b="1" dirty="0" smtClean="0"/>
              <a:t>В29</a:t>
            </a:r>
            <a:r>
              <a:rPr lang="ru-RU" sz="2800" dirty="0" smtClean="0"/>
              <a:t> переведите сумму в коп. в руб.;</a:t>
            </a:r>
            <a:br>
              <a:rPr lang="ru-RU" sz="2800" dirty="0" smtClean="0"/>
            </a:br>
            <a:r>
              <a:rPr lang="ru-RU" sz="2800" dirty="0" smtClean="0"/>
              <a:t>- в ячейке </a:t>
            </a:r>
            <a:r>
              <a:rPr lang="ru-RU" sz="2800" b="1" dirty="0" smtClean="0"/>
              <a:t>В30</a:t>
            </a:r>
            <a:r>
              <a:rPr lang="ru-RU" sz="2800" dirty="0" smtClean="0"/>
              <a:t> найдите разницу между этой </a:t>
            </a:r>
            <a:br>
              <a:rPr lang="ru-RU" sz="2800" dirty="0" smtClean="0"/>
            </a:br>
            <a:r>
              <a:rPr lang="ru-RU" sz="2800" dirty="0" smtClean="0"/>
              <a:t>  и первоначальной ценой лошади;</a:t>
            </a:r>
            <a:br>
              <a:rPr lang="ru-RU" sz="2800" dirty="0" smtClean="0"/>
            </a:br>
            <a:r>
              <a:rPr lang="ru-RU" sz="2800" dirty="0" smtClean="0"/>
              <a:t>- в ячейке </a:t>
            </a:r>
            <a:r>
              <a:rPr lang="ru-RU" sz="2800" b="1" dirty="0" smtClean="0"/>
              <a:t>С28</a:t>
            </a:r>
            <a:r>
              <a:rPr lang="ru-RU" sz="2800" dirty="0" smtClean="0"/>
              <a:t> запишите для проверки формулу </a:t>
            </a:r>
            <a:br>
              <a:rPr lang="ru-RU" sz="2800" dirty="0" smtClean="0"/>
            </a:br>
            <a:r>
              <a:rPr lang="ru-RU" sz="2800" dirty="0" smtClean="0"/>
              <a:t>  суммы геометрической прогрессии, указывая </a:t>
            </a:r>
            <a:br>
              <a:rPr lang="ru-RU" sz="2800" dirty="0" smtClean="0"/>
            </a:br>
            <a:r>
              <a:rPr lang="ru-RU" sz="2800" dirty="0" smtClean="0"/>
              <a:t>  вместо </a:t>
            </a:r>
            <a:r>
              <a:rPr lang="ru-RU" sz="2800" b="1" dirty="0" smtClean="0"/>
              <a:t>а</a:t>
            </a:r>
            <a:r>
              <a:rPr lang="ru-RU" sz="2800" b="1" baseline="-25000" dirty="0" smtClean="0"/>
              <a:t>1</a:t>
            </a:r>
            <a:r>
              <a:rPr lang="ru-RU" sz="2800" dirty="0" smtClean="0"/>
              <a:t>, </a:t>
            </a:r>
            <a:r>
              <a:rPr lang="en-US" sz="2800" b="1" dirty="0" smtClean="0"/>
              <a:t>q</a:t>
            </a:r>
            <a:r>
              <a:rPr lang="en-US" sz="2800" dirty="0" smtClean="0"/>
              <a:t> </a:t>
            </a:r>
            <a:r>
              <a:rPr lang="ru-RU" sz="2800" dirty="0" smtClean="0"/>
              <a:t>и </a:t>
            </a:r>
            <a:r>
              <a:rPr lang="en-US" sz="2800" b="1" dirty="0" smtClean="0"/>
              <a:t>n</a:t>
            </a:r>
            <a:r>
              <a:rPr lang="en-US" sz="2800" dirty="0" smtClean="0"/>
              <a:t> </a:t>
            </a:r>
            <a:r>
              <a:rPr lang="ru-RU" sz="2800" dirty="0" smtClean="0"/>
              <a:t>адреса соответствующих ячеек</a:t>
            </a:r>
            <a:br>
              <a:rPr lang="ru-RU" sz="2800" dirty="0" smtClean="0"/>
            </a:br>
            <a:r>
              <a:rPr lang="ru-RU" sz="2800" dirty="0" smtClean="0"/>
              <a:t>  (числа в </a:t>
            </a:r>
            <a:r>
              <a:rPr lang="ru-RU" sz="2800" b="1" dirty="0" smtClean="0"/>
              <a:t>В28</a:t>
            </a:r>
            <a:r>
              <a:rPr lang="ru-RU" sz="2800" dirty="0" smtClean="0"/>
              <a:t> и </a:t>
            </a:r>
            <a:r>
              <a:rPr lang="ru-RU" sz="2800" b="1" dirty="0" smtClean="0"/>
              <a:t>С28</a:t>
            </a:r>
            <a:r>
              <a:rPr lang="ru-RU" sz="2800" dirty="0" smtClean="0"/>
              <a:t> должны совпасть</a:t>
            </a:r>
            <a:r>
              <a:rPr lang="ru-RU" sz="2800" dirty="0" smtClean="0"/>
              <a:t>!)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Microsoft Equation 3.0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Solaris</dc:creator>
  <cp:lastModifiedBy>Solaris</cp:lastModifiedBy>
  <cp:revision>2</cp:revision>
  <dcterms:created xsi:type="dcterms:W3CDTF">2014-11-07T05:05:14Z</dcterms:created>
  <dcterms:modified xsi:type="dcterms:W3CDTF">2014-11-07T05:24:20Z</dcterms:modified>
</cp:coreProperties>
</file>