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8" r:id="rId3"/>
    <p:sldId id="269" r:id="rId4"/>
    <p:sldId id="270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BF70C-71FE-48D3-A5C6-E20DC74172C5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53A57-A238-41CA-9C4F-40F6FCE18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802936-3C2E-43D3-98EF-76260C67F4D3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E4F36-C609-4526-9BAF-68391400C3C6}" type="slidenum">
              <a:rPr lang="ru-RU"/>
              <a:pPr/>
              <a:t>15</a:t>
            </a:fld>
            <a:endParaRPr lang="ru-R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44896-ABD9-44F8-B020-CBF836475460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4BBD95-E1A9-4405-BD4F-2DC08C792231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C85F1-ECC9-487D-BF94-3386803AD4ED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5A59A-337E-49EC-B3AD-D278C7130476}" type="slidenum">
              <a:rPr lang="ru-RU"/>
              <a:pPr/>
              <a:t>6</a:t>
            </a:fld>
            <a:endParaRPr lang="ru-R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CCBE48-BF2B-455A-9075-0041CE7483AC}" type="slidenum">
              <a:rPr lang="ru-RU"/>
              <a:pPr/>
              <a:t>7</a:t>
            </a:fld>
            <a:endParaRPr 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7F7FBF-A61C-45BC-A93C-AF1D8C557B42}" type="slidenum">
              <a:rPr lang="ru-RU"/>
              <a:pPr/>
              <a:t>8</a:t>
            </a:fld>
            <a:endParaRPr lang="ru-RU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F505C8-E7C2-4FF6-B3CA-908088A00D4A}" type="slidenum">
              <a:rPr lang="ru-RU"/>
              <a:pPr/>
              <a:t>13</a:t>
            </a:fld>
            <a:endParaRPr lang="ru-R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BFDFE-3A0D-4756-A800-F4A8A275383C}" type="slidenum">
              <a:rPr lang="ru-RU"/>
              <a:pPr/>
              <a:t>14</a:t>
            </a:fld>
            <a:endParaRPr lang="ru-RU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94E26FF-ECC9-45D2-AD4D-E06EDF1EDE8C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D4431F-97A8-4D58-942C-A0FF099D7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26FF-ECC9-45D2-AD4D-E06EDF1EDE8C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431F-97A8-4D58-942C-A0FF099D7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26FF-ECC9-45D2-AD4D-E06EDF1EDE8C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431F-97A8-4D58-942C-A0FF099D7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94E26FF-ECC9-45D2-AD4D-E06EDF1EDE8C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431F-97A8-4D58-942C-A0FF099D7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94E26FF-ECC9-45D2-AD4D-E06EDF1EDE8C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D4431F-97A8-4D58-942C-A0FF099D7BD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94E26FF-ECC9-45D2-AD4D-E06EDF1EDE8C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D4431F-97A8-4D58-942C-A0FF099D7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94E26FF-ECC9-45D2-AD4D-E06EDF1EDE8C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D4431F-97A8-4D58-942C-A0FF099D7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26FF-ECC9-45D2-AD4D-E06EDF1EDE8C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431F-97A8-4D58-942C-A0FF099D7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94E26FF-ECC9-45D2-AD4D-E06EDF1EDE8C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D4431F-97A8-4D58-942C-A0FF099D7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94E26FF-ECC9-45D2-AD4D-E06EDF1EDE8C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D4431F-97A8-4D58-942C-A0FF099D7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94E26FF-ECC9-45D2-AD4D-E06EDF1EDE8C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D4431F-97A8-4D58-942C-A0FF099D7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94E26FF-ECC9-45D2-AD4D-E06EDF1EDE8C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D4431F-97A8-4D58-942C-A0FF099D7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mail.spb.fio.ru/archive/group14/c4wu5/picture/ster.gif" TargetMode="Externa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9.png"/><Relationship Id="rId4" Type="http://schemas.openxmlformats.org/officeDocument/2006/relationships/image" Target="../media/image5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7.jpeg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4.bin"/><Relationship Id="rId18" Type="http://schemas.openxmlformats.org/officeDocument/2006/relationships/oleObject" Target="../embeddings/oleObject19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3.bin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../../../DOCUME~1/class/LOCALS~1/Temp/&#1084;&#1085;&#1086;&#1075;&#1086;&#1075;&#1088;&#1072;&#1085;&#1085;&#1080;&#1082;&#1080;/www.nips.riss-telecom.ru/poly/uniform/convex/archimedean/vrml/truncated_cuboctahedron.wrl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1.jpeg"/><Relationship Id="rId5" Type="http://schemas.openxmlformats.org/officeDocument/2006/relationships/image" Target="../media/image37.png"/><Relationship Id="rId10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nonconvex\kepler-poinsot\texture\great_stellated_dodecahedron.jpg" TargetMode="External"/><Relationship Id="rId4" Type="http://schemas.openxmlformats.org/officeDocument/2006/relationships/image" Target="../media/image36.png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5.gif"/><Relationship Id="rId12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gif"/><Relationship Id="rId10" Type="http://schemas.openxmlformats.org/officeDocument/2006/relationships/image" Target="../media/image48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геометрии</a:t>
            </a:r>
            <a:br>
              <a:rPr lang="ru-RU" dirty="0" smtClean="0"/>
            </a:br>
            <a:r>
              <a:rPr lang="ru-RU" dirty="0" smtClean="0"/>
              <a:t> 2 часть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4"/>
          <p:cNvSpPr>
            <a:spLocks noChangeShapeType="1"/>
          </p:cNvSpPr>
          <p:nvPr/>
        </p:nvSpPr>
        <p:spPr bwMode="auto">
          <a:xfrm>
            <a:off x="1331913" y="3500438"/>
            <a:ext cx="56165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" name="Oval 5"/>
          <p:cNvSpPr>
            <a:spLocks noChangeArrowheads="1"/>
          </p:cNvSpPr>
          <p:nvPr/>
        </p:nvSpPr>
        <p:spPr bwMode="auto">
          <a:xfrm>
            <a:off x="2051050" y="3357563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Oval 7"/>
          <p:cNvSpPr>
            <a:spLocks noChangeArrowheads="1"/>
          </p:cNvSpPr>
          <p:nvPr/>
        </p:nvSpPr>
        <p:spPr bwMode="auto">
          <a:xfrm>
            <a:off x="3779838" y="4292600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Oval 8"/>
          <p:cNvSpPr>
            <a:spLocks noChangeArrowheads="1"/>
          </p:cNvSpPr>
          <p:nvPr/>
        </p:nvSpPr>
        <p:spPr bwMode="auto">
          <a:xfrm>
            <a:off x="3276600" y="2636838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Oval 9"/>
          <p:cNvSpPr>
            <a:spLocks noChangeArrowheads="1"/>
          </p:cNvSpPr>
          <p:nvPr/>
        </p:nvSpPr>
        <p:spPr bwMode="auto">
          <a:xfrm>
            <a:off x="4211638" y="3357563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Oval 10"/>
          <p:cNvSpPr>
            <a:spLocks noChangeArrowheads="1"/>
          </p:cNvSpPr>
          <p:nvPr/>
        </p:nvSpPr>
        <p:spPr bwMode="auto">
          <a:xfrm>
            <a:off x="5651500" y="3357563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Oval 11"/>
          <p:cNvSpPr>
            <a:spLocks noChangeArrowheads="1"/>
          </p:cNvSpPr>
          <p:nvPr/>
        </p:nvSpPr>
        <p:spPr bwMode="auto">
          <a:xfrm>
            <a:off x="7524750" y="3429000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WordArt 12"/>
          <p:cNvSpPr>
            <a:spLocks noChangeArrowheads="1" noChangeShapeType="1" noTextEdit="1"/>
          </p:cNvSpPr>
          <p:nvPr/>
        </p:nvSpPr>
        <p:spPr bwMode="auto">
          <a:xfrm>
            <a:off x="5795963" y="2636838"/>
            <a:ext cx="36036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20490" name="WordArt 13"/>
          <p:cNvSpPr>
            <a:spLocks noChangeArrowheads="1" noChangeShapeType="1" noTextEdit="1"/>
          </p:cNvSpPr>
          <p:nvPr/>
        </p:nvSpPr>
        <p:spPr bwMode="auto">
          <a:xfrm>
            <a:off x="3492500" y="1844675"/>
            <a:ext cx="266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20491" name="WordArt 14"/>
          <p:cNvSpPr>
            <a:spLocks noChangeArrowheads="1" noChangeShapeType="1" noTextEdit="1"/>
          </p:cNvSpPr>
          <p:nvPr/>
        </p:nvSpPr>
        <p:spPr bwMode="auto">
          <a:xfrm>
            <a:off x="3995738" y="45085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20492" name="WordArt 15"/>
          <p:cNvSpPr>
            <a:spLocks noChangeArrowheads="1" noChangeShapeType="1" noTextEdit="1"/>
          </p:cNvSpPr>
          <p:nvPr/>
        </p:nvSpPr>
        <p:spPr bwMode="auto">
          <a:xfrm>
            <a:off x="7956550" y="3500438"/>
            <a:ext cx="333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С</a:t>
            </a:r>
          </a:p>
        </p:txBody>
      </p:sp>
      <p:sp>
        <p:nvSpPr>
          <p:cNvPr id="20493" name="WordArt 16"/>
          <p:cNvSpPr>
            <a:spLocks noChangeArrowheads="1" noChangeShapeType="1" noTextEdit="1"/>
          </p:cNvSpPr>
          <p:nvPr/>
        </p:nvSpPr>
        <p:spPr bwMode="auto">
          <a:xfrm>
            <a:off x="1619250" y="3716338"/>
            <a:ext cx="3714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20494" name="WordArt 17"/>
          <p:cNvSpPr>
            <a:spLocks noChangeArrowheads="1" noChangeShapeType="1" noTextEdit="1"/>
          </p:cNvSpPr>
          <p:nvPr/>
        </p:nvSpPr>
        <p:spPr bwMode="auto">
          <a:xfrm>
            <a:off x="4500563" y="2708275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Р</a:t>
            </a:r>
          </a:p>
        </p:txBody>
      </p:sp>
      <p:pic>
        <p:nvPicPr>
          <p:cNvPr id="130066" name="Picture 18" descr="pe0182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0"/>
            <a:ext cx="19685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5"/>
          <p:cNvSpPr>
            <a:spLocks noChangeShapeType="1"/>
          </p:cNvSpPr>
          <p:nvPr/>
        </p:nvSpPr>
        <p:spPr bwMode="auto">
          <a:xfrm flipV="1">
            <a:off x="2700338" y="981075"/>
            <a:ext cx="3384550" cy="2376488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7" name="Line 6"/>
          <p:cNvSpPr>
            <a:spLocks noChangeShapeType="1"/>
          </p:cNvSpPr>
          <p:nvPr/>
        </p:nvSpPr>
        <p:spPr bwMode="auto">
          <a:xfrm>
            <a:off x="2700338" y="3357563"/>
            <a:ext cx="4535487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8" name="Oval 7"/>
          <p:cNvSpPr>
            <a:spLocks noChangeArrowheads="1"/>
          </p:cNvSpPr>
          <p:nvPr/>
        </p:nvSpPr>
        <p:spPr bwMode="auto">
          <a:xfrm>
            <a:off x="4932363" y="4581525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Oval 8"/>
          <p:cNvSpPr>
            <a:spLocks noChangeArrowheads="1"/>
          </p:cNvSpPr>
          <p:nvPr/>
        </p:nvSpPr>
        <p:spPr bwMode="auto">
          <a:xfrm>
            <a:off x="6300788" y="155733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Oval 9"/>
          <p:cNvSpPr>
            <a:spLocks noChangeArrowheads="1"/>
          </p:cNvSpPr>
          <p:nvPr/>
        </p:nvSpPr>
        <p:spPr bwMode="auto">
          <a:xfrm>
            <a:off x="4643438" y="1844675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Oval 10"/>
          <p:cNvSpPr>
            <a:spLocks noChangeArrowheads="1"/>
          </p:cNvSpPr>
          <p:nvPr/>
        </p:nvSpPr>
        <p:spPr bwMode="auto">
          <a:xfrm>
            <a:off x="3276600" y="242093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Oval 11"/>
          <p:cNvSpPr>
            <a:spLocks noChangeArrowheads="1"/>
          </p:cNvSpPr>
          <p:nvPr/>
        </p:nvSpPr>
        <p:spPr bwMode="auto">
          <a:xfrm>
            <a:off x="4211638" y="328453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3" name="Oval 12"/>
          <p:cNvSpPr>
            <a:spLocks noChangeArrowheads="1"/>
          </p:cNvSpPr>
          <p:nvPr/>
        </p:nvSpPr>
        <p:spPr bwMode="auto">
          <a:xfrm>
            <a:off x="6300788" y="4005263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4" name="Oval 13"/>
          <p:cNvSpPr>
            <a:spLocks noChangeArrowheads="1"/>
          </p:cNvSpPr>
          <p:nvPr/>
        </p:nvSpPr>
        <p:spPr bwMode="auto">
          <a:xfrm>
            <a:off x="5795963" y="242093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Oval 14"/>
          <p:cNvSpPr>
            <a:spLocks noChangeArrowheads="1"/>
          </p:cNvSpPr>
          <p:nvPr/>
        </p:nvSpPr>
        <p:spPr bwMode="auto">
          <a:xfrm>
            <a:off x="6084888" y="328453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6" name="WordArt 15"/>
          <p:cNvSpPr>
            <a:spLocks noChangeAspect="1" noChangeArrowheads="1" noChangeShapeType="1" noTextEdit="1"/>
          </p:cNvSpPr>
          <p:nvPr/>
        </p:nvSpPr>
        <p:spPr bwMode="auto">
          <a:xfrm>
            <a:off x="5219700" y="4437063"/>
            <a:ext cx="201613" cy="346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L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517" name="WordArt 16"/>
          <p:cNvSpPr>
            <a:spLocks noChangeAspect="1" noChangeArrowheads="1" noChangeShapeType="1" noTextEdit="1"/>
          </p:cNvSpPr>
          <p:nvPr/>
        </p:nvSpPr>
        <p:spPr bwMode="auto">
          <a:xfrm>
            <a:off x="3132138" y="1989138"/>
            <a:ext cx="201612" cy="346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S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00"/>
              </a:solidFill>
              <a:latin typeface="Arial"/>
              <a:cs typeface="Arial"/>
            </a:endParaRPr>
          </a:p>
        </p:txBody>
      </p:sp>
      <p:sp>
        <p:nvSpPr>
          <p:cNvPr id="21518" name="WordArt 17"/>
          <p:cNvSpPr>
            <a:spLocks noChangeAspect="1" noChangeArrowheads="1" noChangeShapeType="1" noTextEdit="1"/>
          </p:cNvSpPr>
          <p:nvPr/>
        </p:nvSpPr>
        <p:spPr bwMode="auto">
          <a:xfrm>
            <a:off x="6516688" y="3716338"/>
            <a:ext cx="201612" cy="346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K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1519" name="WordArt 18"/>
          <p:cNvSpPr>
            <a:spLocks noChangeAspect="1" noChangeArrowheads="1" noChangeShapeType="1" noTextEdit="1"/>
          </p:cNvSpPr>
          <p:nvPr/>
        </p:nvSpPr>
        <p:spPr bwMode="auto">
          <a:xfrm>
            <a:off x="4500563" y="836613"/>
            <a:ext cx="1841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Z</a:t>
            </a:r>
            <a:endParaRPr lang="ru-RU" sz="3600" kern="1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339966"/>
              </a:solidFill>
              <a:latin typeface="Arial"/>
              <a:cs typeface="Arial"/>
            </a:endParaRPr>
          </a:p>
        </p:txBody>
      </p:sp>
      <p:sp>
        <p:nvSpPr>
          <p:cNvPr id="21520" name="WordArt 19"/>
          <p:cNvSpPr>
            <a:spLocks noChangeAspect="1" noChangeArrowheads="1" noChangeShapeType="1" noTextEdit="1"/>
          </p:cNvSpPr>
          <p:nvPr/>
        </p:nvSpPr>
        <p:spPr bwMode="auto">
          <a:xfrm>
            <a:off x="3924300" y="3500438"/>
            <a:ext cx="201613" cy="346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lang="ru-RU" sz="3600" kern="1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1521" name="WordArt 20"/>
          <p:cNvSpPr>
            <a:spLocks noChangeAspect="1" noChangeArrowheads="1" noChangeShapeType="1" noTextEdit="1"/>
          </p:cNvSpPr>
          <p:nvPr/>
        </p:nvSpPr>
        <p:spPr bwMode="auto">
          <a:xfrm>
            <a:off x="5435600" y="2133600"/>
            <a:ext cx="201613" cy="346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522" name="WordArt 21"/>
          <p:cNvSpPr>
            <a:spLocks noChangeAspect="1" noChangeArrowheads="1" noChangeShapeType="1" noTextEdit="1"/>
          </p:cNvSpPr>
          <p:nvPr/>
        </p:nvSpPr>
        <p:spPr bwMode="auto">
          <a:xfrm>
            <a:off x="6443663" y="1125538"/>
            <a:ext cx="327025" cy="346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R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21523" name="WordArt 22"/>
          <p:cNvSpPr>
            <a:spLocks noChangeAspect="1" noChangeArrowheads="1" noChangeShapeType="1" noTextEdit="1"/>
          </p:cNvSpPr>
          <p:nvPr/>
        </p:nvSpPr>
        <p:spPr bwMode="auto">
          <a:xfrm>
            <a:off x="6227763" y="2852738"/>
            <a:ext cx="327025" cy="346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Arial"/>
                <a:cs typeface="Arial"/>
              </a:rPr>
              <a:t>F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CC00"/>
              </a:solidFill>
              <a:latin typeface="Arial"/>
              <a:cs typeface="Arial"/>
            </a:endParaRPr>
          </a:p>
        </p:txBody>
      </p:sp>
      <p:pic>
        <p:nvPicPr>
          <p:cNvPr id="132120" name="Picture 24" descr="slide0093_image19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933825"/>
            <a:ext cx="19621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3850" y="1557338"/>
            <a:ext cx="2232025" cy="1512887"/>
            <a:chOff x="340" y="527"/>
            <a:chExt cx="1406" cy="953"/>
          </a:xfrm>
        </p:grpSpPr>
        <p:sp>
          <p:nvSpPr>
            <p:cNvPr id="22554" name="Line 4"/>
            <p:cNvSpPr>
              <a:spLocks noChangeShapeType="1"/>
            </p:cNvSpPr>
            <p:nvPr/>
          </p:nvSpPr>
          <p:spPr bwMode="auto">
            <a:xfrm flipH="1">
              <a:off x="340" y="527"/>
              <a:ext cx="1134" cy="9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5" name="Line 5"/>
            <p:cNvSpPr>
              <a:spLocks noChangeShapeType="1"/>
            </p:cNvSpPr>
            <p:nvPr/>
          </p:nvSpPr>
          <p:spPr bwMode="auto">
            <a:xfrm>
              <a:off x="340" y="1480"/>
              <a:ext cx="140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 rot="6889161">
            <a:off x="3203575" y="2709863"/>
            <a:ext cx="2016125" cy="1727200"/>
            <a:chOff x="1066" y="2115"/>
            <a:chExt cx="1270" cy="1088"/>
          </a:xfrm>
        </p:grpSpPr>
        <p:sp>
          <p:nvSpPr>
            <p:cNvPr id="22552" name="Line 7"/>
            <p:cNvSpPr>
              <a:spLocks noChangeShapeType="1"/>
            </p:cNvSpPr>
            <p:nvPr/>
          </p:nvSpPr>
          <p:spPr bwMode="auto">
            <a:xfrm>
              <a:off x="1066" y="2115"/>
              <a:ext cx="0" cy="108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3" name="Line 9"/>
            <p:cNvSpPr>
              <a:spLocks noChangeShapeType="1"/>
            </p:cNvSpPr>
            <p:nvPr/>
          </p:nvSpPr>
          <p:spPr bwMode="auto">
            <a:xfrm>
              <a:off x="1066" y="3203"/>
              <a:ext cx="127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292725" y="1412875"/>
            <a:ext cx="3240088" cy="2016125"/>
            <a:chOff x="3198" y="709"/>
            <a:chExt cx="2041" cy="1270"/>
          </a:xfrm>
        </p:grpSpPr>
        <p:sp>
          <p:nvSpPr>
            <p:cNvPr id="22550" name="Line 10"/>
            <p:cNvSpPr>
              <a:spLocks noChangeShapeType="1"/>
            </p:cNvSpPr>
            <p:nvPr/>
          </p:nvSpPr>
          <p:spPr bwMode="auto">
            <a:xfrm>
              <a:off x="3198" y="709"/>
              <a:ext cx="635" cy="1088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1" name="Line 11"/>
            <p:cNvSpPr>
              <a:spLocks noChangeShapeType="1"/>
            </p:cNvSpPr>
            <p:nvPr/>
          </p:nvSpPr>
          <p:spPr bwMode="auto">
            <a:xfrm>
              <a:off x="3833" y="1797"/>
              <a:ext cx="1406" cy="18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443663" y="4437063"/>
            <a:ext cx="2016125" cy="1800225"/>
            <a:chOff x="3379" y="2840"/>
            <a:chExt cx="1270" cy="1134"/>
          </a:xfrm>
        </p:grpSpPr>
        <p:sp>
          <p:nvSpPr>
            <p:cNvPr id="22548" name="Line 12"/>
            <p:cNvSpPr>
              <a:spLocks noChangeShapeType="1"/>
            </p:cNvSpPr>
            <p:nvPr/>
          </p:nvSpPr>
          <p:spPr bwMode="auto">
            <a:xfrm flipH="1">
              <a:off x="3379" y="2840"/>
              <a:ext cx="771" cy="9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9" name="Line 13"/>
            <p:cNvSpPr>
              <a:spLocks noChangeShapeType="1"/>
            </p:cNvSpPr>
            <p:nvPr/>
          </p:nvSpPr>
          <p:spPr bwMode="auto">
            <a:xfrm>
              <a:off x="4150" y="2840"/>
              <a:ext cx="499" cy="113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258888" y="4652963"/>
            <a:ext cx="3816350" cy="1152525"/>
            <a:chOff x="476" y="3475"/>
            <a:chExt cx="2404" cy="726"/>
          </a:xfrm>
        </p:grpSpPr>
        <p:sp>
          <p:nvSpPr>
            <p:cNvPr id="22546" name="Line 14"/>
            <p:cNvSpPr>
              <a:spLocks noChangeShapeType="1"/>
            </p:cNvSpPr>
            <p:nvPr/>
          </p:nvSpPr>
          <p:spPr bwMode="auto">
            <a:xfrm flipH="1">
              <a:off x="476" y="3475"/>
              <a:ext cx="1497" cy="40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7" name="Line 15"/>
            <p:cNvSpPr>
              <a:spLocks noChangeShapeType="1"/>
            </p:cNvSpPr>
            <p:nvPr/>
          </p:nvSpPr>
          <p:spPr bwMode="auto">
            <a:xfrm>
              <a:off x="1973" y="3475"/>
              <a:ext cx="907" cy="72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5" name="Line 21"/>
          <p:cNvSpPr>
            <a:spLocks noChangeShapeType="1"/>
          </p:cNvSpPr>
          <p:nvPr/>
        </p:nvSpPr>
        <p:spPr bwMode="auto">
          <a:xfrm>
            <a:off x="1258888" y="6524625"/>
            <a:ext cx="417671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Oval 22"/>
          <p:cNvSpPr>
            <a:spLocks noChangeArrowheads="1"/>
          </p:cNvSpPr>
          <p:nvPr/>
        </p:nvSpPr>
        <p:spPr bwMode="auto">
          <a:xfrm>
            <a:off x="2916238" y="6453188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WordArt 23"/>
          <p:cNvSpPr>
            <a:spLocks noChangeArrowheads="1" noChangeShapeType="1" noTextEdit="1"/>
          </p:cNvSpPr>
          <p:nvPr/>
        </p:nvSpPr>
        <p:spPr bwMode="auto">
          <a:xfrm>
            <a:off x="3708400" y="1844675"/>
            <a:ext cx="21907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Q</a:t>
            </a:r>
            <a:endParaRPr lang="ru-RU" sz="2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38" name="WordArt 24"/>
          <p:cNvSpPr>
            <a:spLocks noChangeArrowheads="1" noChangeShapeType="1" noTextEdit="1"/>
          </p:cNvSpPr>
          <p:nvPr/>
        </p:nvSpPr>
        <p:spPr bwMode="auto">
          <a:xfrm>
            <a:off x="6156325" y="3429000"/>
            <a:ext cx="21907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lang="ru-RU" sz="2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39" name="WordArt 25"/>
          <p:cNvSpPr>
            <a:spLocks noChangeArrowheads="1" noChangeShapeType="1" noTextEdit="1"/>
          </p:cNvSpPr>
          <p:nvPr/>
        </p:nvSpPr>
        <p:spPr bwMode="auto">
          <a:xfrm>
            <a:off x="7667625" y="3933825"/>
            <a:ext cx="21907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lang="ru-RU" sz="2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40" name="WordArt 26"/>
          <p:cNvSpPr>
            <a:spLocks noChangeArrowheads="1" noChangeShapeType="1" noTextEdit="1"/>
          </p:cNvSpPr>
          <p:nvPr/>
        </p:nvSpPr>
        <p:spPr bwMode="auto">
          <a:xfrm>
            <a:off x="3708400" y="4292600"/>
            <a:ext cx="21907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lang="ru-RU" sz="2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41" name="WordArt 27"/>
          <p:cNvSpPr>
            <a:spLocks noChangeArrowheads="1" noChangeShapeType="1" noTextEdit="1"/>
          </p:cNvSpPr>
          <p:nvPr/>
        </p:nvSpPr>
        <p:spPr bwMode="auto">
          <a:xfrm>
            <a:off x="250825" y="3141663"/>
            <a:ext cx="21907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lang="ru-RU" sz="2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42" name="WordArt 28"/>
          <p:cNvSpPr>
            <a:spLocks noChangeArrowheads="1" noChangeShapeType="1" noTextEdit="1"/>
          </p:cNvSpPr>
          <p:nvPr/>
        </p:nvSpPr>
        <p:spPr bwMode="auto">
          <a:xfrm>
            <a:off x="2987675" y="6021388"/>
            <a:ext cx="21907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lang="ru-RU" sz="2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43" name="WordArt 29"/>
          <p:cNvSpPr>
            <a:spLocks noChangeArrowheads="1" noChangeShapeType="1" noTextEdit="1"/>
          </p:cNvSpPr>
          <p:nvPr/>
        </p:nvSpPr>
        <p:spPr bwMode="auto">
          <a:xfrm>
            <a:off x="5508625" y="1125538"/>
            <a:ext cx="215900" cy="27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lang="ru-RU" sz="2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44" name="WordArt 30"/>
          <p:cNvSpPr>
            <a:spLocks noChangeAspect="1" noChangeArrowheads="1" noChangeShapeType="1" noTextEdit="1"/>
          </p:cNvSpPr>
          <p:nvPr/>
        </p:nvSpPr>
        <p:spPr bwMode="auto">
          <a:xfrm>
            <a:off x="8243888" y="2852738"/>
            <a:ext cx="176212" cy="284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lang="ru-RU" sz="2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45" name="WordArt 31"/>
          <p:cNvSpPr>
            <a:spLocks noChangeArrowheads="1" noChangeShapeType="1" noTextEdit="1"/>
          </p:cNvSpPr>
          <p:nvPr/>
        </p:nvSpPr>
        <p:spPr bwMode="auto">
          <a:xfrm>
            <a:off x="611188" y="188913"/>
            <a:ext cx="597693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определить вид угла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611188" y="404813"/>
            <a:ext cx="8532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00FF00"/>
                </a:solidFill>
              </a:rPr>
              <a:t>Аукцион по продаже </a:t>
            </a:r>
            <a:r>
              <a:rPr lang="ru-RU" sz="4000" b="1" i="1">
                <a:solidFill>
                  <a:srgbClr val="FF0000"/>
                </a:solidFill>
                <a:latin typeface="Bookman Old Style" pitchFamily="18" charset="0"/>
              </a:rPr>
              <a:t>пятерок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79388" y="1484313"/>
            <a:ext cx="6985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1. Из шести спичек сложите 4 одинаковых треугольника (сторона каждого треугольника равна стороне спички).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79388" y="2924175"/>
            <a:ext cx="68405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2. Нарисуйте открытый конверт, не отрывая карандаш от бумаги и не проводя по одной линии дважды.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79388" y="4365625"/>
            <a:ext cx="7561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3. Разрежьте квадрат на 4 равные части.</a:t>
            </a:r>
            <a:endParaRPr lang="ru-RU" sz="2000" b="1"/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179388" y="5084763"/>
            <a:ext cx="7562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4. Четыре страны имеют форму треугольников. Как расположены эти страны, если каждая из них имеет границы с тремя другими странами</a:t>
            </a:r>
            <a:r>
              <a:rPr lang="en-US" sz="2400" b="1"/>
              <a:t>?</a:t>
            </a:r>
            <a:endParaRPr lang="ru-RU" sz="2400" b="1"/>
          </a:p>
        </p:txBody>
      </p:sp>
      <p:pic>
        <p:nvPicPr>
          <p:cNvPr id="72713" name="Picture 9" descr="slide0093_image19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6675" y="4005263"/>
            <a:ext cx="14573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4" name="Picture 10" descr="pe0182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484313"/>
            <a:ext cx="19685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09" grpId="0"/>
      <p:bldP spid="72710" grpId="0"/>
      <p:bldP spid="72711" grpId="0"/>
      <p:bldP spid="727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806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00FF00"/>
                </a:solidFill>
              </a:rPr>
              <a:t>ИТОГИ УРОКА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39750" y="1341438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i="1">
                <a:solidFill>
                  <a:srgbClr val="FF99CC"/>
                </a:solidFill>
              </a:rPr>
              <a:t>  </a:t>
            </a:r>
            <a:r>
              <a:rPr lang="ru-RU" sz="2400" b="1" i="1">
                <a:solidFill>
                  <a:srgbClr val="EAEAEA"/>
                </a:solidFill>
              </a:rPr>
              <a:t>Что изучает геометрия</a:t>
            </a:r>
            <a:r>
              <a:rPr lang="en-US" sz="2400" b="1" i="1">
                <a:solidFill>
                  <a:srgbClr val="EAEAEA"/>
                </a:solidFill>
              </a:rPr>
              <a:t>?</a:t>
            </a:r>
            <a:endParaRPr lang="ru-RU" sz="2400" b="1" i="1">
              <a:solidFill>
                <a:srgbClr val="EAEAEA"/>
              </a:solidFill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39750" y="1916113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>
                <a:solidFill>
                  <a:srgbClr val="FF99CC"/>
                </a:solidFill>
              </a:rPr>
              <a:t>  </a:t>
            </a:r>
            <a:r>
              <a:rPr lang="ru-RU" sz="2400" b="1" i="1"/>
              <a:t>Как возникла геометрия</a:t>
            </a:r>
            <a:r>
              <a:rPr lang="en-US" sz="2400" b="1" i="1"/>
              <a:t>?</a:t>
            </a:r>
            <a:endParaRPr lang="ru-RU" sz="2400" b="1" i="1"/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539750" y="2420938"/>
            <a:ext cx="669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>
                <a:solidFill>
                  <a:srgbClr val="FF99CC"/>
                </a:solidFill>
              </a:rPr>
              <a:t>  </a:t>
            </a:r>
            <a:r>
              <a:rPr lang="ru-RU" sz="2400" b="1" i="1"/>
              <a:t>Что означает слово </a:t>
            </a:r>
            <a:r>
              <a:rPr lang="en-US" sz="2400" b="1" i="1"/>
              <a:t>“</a:t>
            </a:r>
            <a:r>
              <a:rPr lang="ru-RU" sz="2400" b="1" i="1"/>
              <a:t>геометрия</a:t>
            </a:r>
            <a:r>
              <a:rPr lang="en-US" sz="2400" b="1" i="1"/>
              <a:t>”?</a:t>
            </a:r>
            <a:endParaRPr lang="ru-RU" sz="2400" b="1" i="1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539750" y="2924175"/>
            <a:ext cx="86042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>
                <a:solidFill>
                  <a:srgbClr val="FF99CC"/>
                </a:solidFill>
              </a:rPr>
              <a:t>  </a:t>
            </a:r>
            <a:r>
              <a:rPr lang="ru-RU" sz="2400" b="1" i="1">
                <a:solidFill>
                  <a:srgbClr val="EAEAEA"/>
                </a:solidFill>
              </a:rPr>
              <a:t>Какие фигуры мы будем изучать на уроках       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EAEAEA"/>
                </a:solidFill>
              </a:rPr>
              <a:t>    геометрии</a:t>
            </a:r>
            <a:r>
              <a:rPr lang="en-US" sz="2400" b="1" i="1">
                <a:solidFill>
                  <a:srgbClr val="EAEAEA"/>
                </a:solidFill>
              </a:rPr>
              <a:t>?</a:t>
            </a:r>
            <a:endParaRPr lang="ru-RU" sz="2400" b="1" i="1">
              <a:solidFill>
                <a:srgbClr val="EAEAEA"/>
              </a:solidFill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539750" y="4005263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>
                <a:solidFill>
                  <a:srgbClr val="FF99CC"/>
                </a:solidFill>
              </a:rPr>
              <a:t>  </a:t>
            </a:r>
            <a:r>
              <a:rPr lang="ru-RU" sz="2400" b="1" i="1">
                <a:solidFill>
                  <a:srgbClr val="EAEAEA"/>
                </a:solidFill>
              </a:rPr>
              <a:t>Какие инструменты нам будут нужны на уроках</a:t>
            </a:r>
            <a:r>
              <a:rPr lang="en-US" sz="2400" b="1" i="1">
                <a:solidFill>
                  <a:srgbClr val="EAEAEA"/>
                </a:solidFill>
              </a:rPr>
              <a:t>?</a:t>
            </a:r>
            <a:endParaRPr lang="ru-RU" sz="2400" b="1" i="1">
              <a:solidFill>
                <a:srgbClr val="EAEAEA"/>
              </a:solidFill>
            </a:endParaRP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539750" y="4581525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>
                <a:solidFill>
                  <a:srgbClr val="FF99CC"/>
                </a:solidFill>
              </a:rPr>
              <a:t>  </a:t>
            </a:r>
            <a:r>
              <a:rPr lang="ru-RU" sz="2400" b="1" i="1">
                <a:solidFill>
                  <a:srgbClr val="EAEAEA"/>
                </a:solidFill>
              </a:rPr>
              <a:t>Что особенно вам понравилось на уроке</a:t>
            </a:r>
            <a:r>
              <a:rPr lang="en-US" sz="2400" b="1" i="1">
                <a:solidFill>
                  <a:srgbClr val="EAEAEA"/>
                </a:solidFill>
              </a:rPr>
              <a:t>?</a:t>
            </a:r>
            <a:endParaRPr lang="ru-RU" sz="2400" b="1" i="1">
              <a:solidFill>
                <a:srgbClr val="EAEAEA"/>
              </a:solidFill>
            </a:endParaRPr>
          </a:p>
        </p:txBody>
      </p:sp>
      <p:pic>
        <p:nvPicPr>
          <p:cNvPr id="70669" name="Picture 13" descr="a0015_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797425"/>
            <a:ext cx="61214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0" name="Picture 14"/>
          <p:cNvPicPr>
            <a:picLocks noChangeAspect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268413"/>
            <a:ext cx="2376488" cy="825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1" grpId="0"/>
      <p:bldP spid="70662" grpId="0"/>
      <p:bldP spid="70663" grpId="0"/>
      <p:bldP spid="70664" grpId="0"/>
      <p:bldP spid="706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331913" y="260350"/>
            <a:ext cx="6696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FFFF00"/>
                </a:solidFill>
                <a:latin typeface="Bookman Old Style" pitchFamily="18" charset="0"/>
              </a:rPr>
              <a:t>ДОМАШНЕЕ ЗАДАНИЕ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755650" y="908050"/>
            <a:ext cx="7993063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На альбомном листе выполнить творческое задание (нарисовать рисунок, написать рассказ или сочинить сказку, сделать фотомонтаж и т. д.) на тему</a:t>
            </a:r>
            <a:r>
              <a:rPr lang="ru-RU" sz="2800"/>
              <a:t>      </a:t>
            </a:r>
            <a:br>
              <a:rPr lang="ru-RU" sz="2800"/>
            </a:br>
            <a:r>
              <a:rPr lang="ru-RU" sz="2800"/>
              <a:t>      </a:t>
            </a:r>
            <a:r>
              <a:rPr lang="en-US" sz="3200" b="1" i="1">
                <a:solidFill>
                  <a:srgbClr val="FF5050"/>
                </a:solidFill>
              </a:rPr>
              <a:t>“</a:t>
            </a:r>
            <a:r>
              <a:rPr lang="ru-RU" sz="3200" b="1" i="1">
                <a:solidFill>
                  <a:srgbClr val="FF5050"/>
                </a:solidFill>
              </a:rPr>
              <a:t>Геометрия  в нашем доме</a:t>
            </a:r>
            <a:r>
              <a:rPr lang="en-US" sz="3200" b="1" i="1">
                <a:solidFill>
                  <a:srgbClr val="FF5050"/>
                </a:solidFill>
              </a:rPr>
              <a:t>”</a:t>
            </a:r>
            <a:endParaRPr lang="ru-RU" sz="3200" b="1" i="1">
              <a:solidFill>
                <a:srgbClr val="FF5050"/>
              </a:solidFill>
            </a:endParaRPr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3"/>
          <a:srcRect b="21085"/>
          <a:stretch>
            <a:fillRect/>
          </a:stretch>
        </p:blipFill>
        <p:spPr bwMode="auto">
          <a:xfrm>
            <a:off x="5076825" y="4005263"/>
            <a:ext cx="3733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0" name="Picture 8" descr="http://mail.spb.fio.ru/archive/group14/c4wu5/picture/ster.gif"/>
          <p:cNvPicPr>
            <a:picLocks noChangeAspect="1" noChangeArrowheads="1"/>
          </p:cNvPicPr>
          <p:nvPr/>
        </p:nvPicPr>
        <p:blipFill>
          <a:blip r:embed="rId4" r:link="rId5"/>
          <a:srcRect t="17001"/>
          <a:stretch>
            <a:fillRect/>
          </a:stretch>
        </p:blipFill>
        <p:spPr bwMode="auto">
          <a:xfrm>
            <a:off x="250825" y="3357563"/>
            <a:ext cx="434340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5219700" y="5949950"/>
            <a:ext cx="3600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FF00"/>
                </a:solidFill>
                <a:latin typeface="Bookman Old Style" pitchFamily="18" charset="0"/>
              </a:rPr>
              <a:t>Желаю удачи!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1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7" grpId="0"/>
      <p:bldP spid="850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72" name="Object 8"/>
          <p:cNvGraphicFramePr>
            <a:graphicFrameLocks noChangeAspect="1"/>
          </p:cNvGraphicFramePr>
          <p:nvPr/>
        </p:nvGraphicFramePr>
        <p:xfrm>
          <a:off x="3995738" y="4724400"/>
          <a:ext cx="1511300" cy="1676400"/>
        </p:xfrm>
        <a:graphic>
          <a:graphicData uri="http://schemas.openxmlformats.org/presentationml/2006/ole">
            <p:oleObj spid="_x0000_s2050" name="Фотография Photo Editor" r:id="rId3" imgW="857143" imgH="952633" progId="">
              <p:embed/>
            </p:oleObj>
          </a:graphicData>
        </a:graphic>
      </p:graphicFrame>
      <p:sp>
        <p:nvSpPr>
          <p:cNvPr id="113677" name="WordArt 13"/>
          <p:cNvSpPr>
            <a:spLocks noChangeArrowheads="1" noChangeShapeType="1" noTextEdit="1"/>
          </p:cNvSpPr>
          <p:nvPr/>
        </p:nvSpPr>
        <p:spPr bwMode="auto">
          <a:xfrm>
            <a:off x="1258888" y="836613"/>
            <a:ext cx="6408737" cy="31257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>
              <a:defRPr/>
            </a:pPr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200">
                        <a:alpha val="50000"/>
                      </a:srgbClr>
                    </a:gs>
                    <a:gs pos="5001">
                      <a:srgbClr val="FF0000">
                        <a:alpha val="55001"/>
                      </a:srgbClr>
                    </a:gs>
                    <a:gs pos="17501">
                      <a:srgbClr val="BA0066">
                        <a:alpha val="67501"/>
                      </a:srgbClr>
                    </a:gs>
                    <a:gs pos="35000">
                      <a:srgbClr val="66008F">
                        <a:alpha val="85000"/>
                      </a:srgbClr>
                    </a:gs>
                    <a:gs pos="50000">
                      <a:srgbClr val="000082"/>
                    </a:gs>
                    <a:gs pos="65000">
                      <a:srgbClr val="66008F">
                        <a:alpha val="85000"/>
                      </a:srgbClr>
                    </a:gs>
                    <a:gs pos="82500">
                      <a:srgbClr val="BA0066">
                        <a:alpha val="67501"/>
                      </a:srgbClr>
                    </a:gs>
                    <a:gs pos="95000">
                      <a:srgbClr val="FF0000">
                        <a:alpha val="55001"/>
                      </a:srgbClr>
                    </a:gs>
                    <a:gs pos="100000">
                      <a:srgbClr val="FF8200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СПАСИБО ЗА</a:t>
            </a:r>
          </a:p>
          <a:p>
            <a:pPr algn="ctr">
              <a:defRPr/>
            </a:pPr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200">
                        <a:alpha val="50000"/>
                      </a:srgbClr>
                    </a:gs>
                    <a:gs pos="5001">
                      <a:srgbClr val="FF0000">
                        <a:alpha val="55001"/>
                      </a:srgbClr>
                    </a:gs>
                    <a:gs pos="17501">
                      <a:srgbClr val="BA0066">
                        <a:alpha val="67501"/>
                      </a:srgbClr>
                    </a:gs>
                    <a:gs pos="35000">
                      <a:srgbClr val="66008F">
                        <a:alpha val="85000"/>
                      </a:srgbClr>
                    </a:gs>
                    <a:gs pos="50000">
                      <a:srgbClr val="000082"/>
                    </a:gs>
                    <a:gs pos="65000">
                      <a:srgbClr val="66008F">
                        <a:alpha val="85000"/>
                      </a:srgbClr>
                    </a:gs>
                    <a:gs pos="82500">
                      <a:srgbClr val="BA0066">
                        <a:alpha val="67501"/>
                      </a:srgbClr>
                    </a:gs>
                    <a:gs pos="95000">
                      <a:srgbClr val="FF0000">
                        <a:alpha val="55001"/>
                      </a:srgbClr>
                    </a:gs>
                    <a:gs pos="100000">
                      <a:srgbClr val="FF8200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УРОК</a:t>
            </a:r>
          </a:p>
        </p:txBody>
      </p:sp>
      <p:pic>
        <p:nvPicPr>
          <p:cNvPr id="6150" name="Picture 14" descr="BS00554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5084763"/>
            <a:ext cx="15240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5" descr="image0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500438"/>
            <a:ext cx="34607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987675" y="188913"/>
            <a:ext cx="4249738" cy="6481762"/>
            <a:chOff x="1882" y="119"/>
            <a:chExt cx="2677" cy="4083"/>
          </a:xfrm>
        </p:grpSpPr>
        <p:pic>
          <p:nvPicPr>
            <p:cNvPr id="2061" name="Picture 8" descr="graph2_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82" y="3249"/>
              <a:ext cx="1270" cy="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9" descr="799030"/>
            <p:cNvPicPr>
              <a:picLocks noChangeAspect="1" noChangeArrowheads="1"/>
            </p:cNvPicPr>
            <p:nvPr/>
          </p:nvPicPr>
          <p:blipFill>
            <a:blip r:embed="rId5" cstate="print">
              <a:lum bright="12000"/>
            </a:blip>
            <a:srcRect/>
            <a:stretch>
              <a:fillRect/>
            </a:stretch>
          </p:blipFill>
          <p:spPr bwMode="auto">
            <a:xfrm>
              <a:off x="3198" y="3249"/>
              <a:ext cx="1361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3" name="Picture 10" descr="801032"/>
            <p:cNvPicPr>
              <a:picLocks noChangeAspect="1" noChangeArrowheads="1"/>
            </p:cNvPicPr>
            <p:nvPr/>
          </p:nvPicPr>
          <p:blipFill>
            <a:blip r:embed="rId6">
              <a:lum contrast="12000"/>
            </a:blip>
            <a:srcRect/>
            <a:stretch>
              <a:fillRect/>
            </a:stretch>
          </p:blipFill>
          <p:spPr bwMode="auto">
            <a:xfrm>
              <a:off x="2290" y="1162"/>
              <a:ext cx="1633" cy="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4" name="Picture 20" descr="ц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54" y="2160"/>
              <a:ext cx="1905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22" descr="79900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45" y="119"/>
              <a:ext cx="1678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7164388" y="260350"/>
            <a:ext cx="1800225" cy="6264275"/>
            <a:chOff x="4513" y="164"/>
            <a:chExt cx="1134" cy="3946"/>
          </a:xfrm>
        </p:grpSpPr>
        <p:pic>
          <p:nvPicPr>
            <p:cNvPr id="2059" name="Picture 16" descr="м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513" y="2296"/>
              <a:ext cx="1134" cy="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8" descr="м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830" y="3294"/>
              <a:ext cx="78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052" name="Object 25"/>
            <p:cNvGraphicFramePr>
              <a:graphicFrameLocks noChangeAspect="1"/>
            </p:cNvGraphicFramePr>
            <p:nvPr/>
          </p:nvGraphicFramePr>
          <p:xfrm>
            <a:off x="4604" y="164"/>
            <a:ext cx="907" cy="900"/>
          </p:xfrm>
          <a:graphic>
            <a:graphicData uri="http://schemas.openxmlformats.org/presentationml/2006/ole">
              <p:oleObj spid="_x0000_s32772" name="Точечный рисунок" r:id="rId11" imgW="1228571" imgH="1219370" progId="Paint.Picture">
                <p:embed/>
              </p:oleObj>
            </a:graphicData>
          </a:graphic>
        </p:graphicFrame>
        <p:graphicFrame>
          <p:nvGraphicFramePr>
            <p:cNvPr id="2053" name="Object 24"/>
            <p:cNvGraphicFramePr>
              <a:graphicFrameLocks noChangeAspect="1"/>
            </p:cNvGraphicFramePr>
            <p:nvPr/>
          </p:nvGraphicFramePr>
          <p:xfrm>
            <a:off x="4649" y="1207"/>
            <a:ext cx="819" cy="908"/>
          </p:xfrm>
          <a:graphic>
            <a:graphicData uri="http://schemas.openxmlformats.org/presentationml/2006/ole">
              <p:oleObj spid="_x0000_s32773" name="Точечный рисунок" r:id="rId12" imgW="704948" imgH="781159" progId="Paint.Picture">
                <p:embed/>
              </p:oleObj>
            </a:graphicData>
          </a:graphic>
        </p:graphicFrame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50825" y="1484313"/>
            <a:ext cx="2916238" cy="4964112"/>
            <a:chOff x="158" y="890"/>
            <a:chExt cx="1837" cy="3127"/>
          </a:xfrm>
        </p:grpSpPr>
        <p:pic>
          <p:nvPicPr>
            <p:cNvPr id="2058" name="Picture 12" descr="808075"/>
            <p:cNvPicPr>
              <a:picLocks noChangeAspect="1" noChangeArrowheads="1"/>
            </p:cNvPicPr>
            <p:nvPr/>
          </p:nvPicPr>
          <p:blipFill>
            <a:blip r:embed="rId13">
              <a:lum contrast="12000"/>
            </a:blip>
            <a:srcRect/>
            <a:stretch>
              <a:fillRect/>
            </a:stretch>
          </p:blipFill>
          <p:spPr bwMode="auto">
            <a:xfrm>
              <a:off x="204" y="890"/>
              <a:ext cx="1678" cy="1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050" name="Object 14"/>
            <p:cNvGraphicFramePr>
              <a:graphicFrameLocks noChangeAspect="1"/>
            </p:cNvGraphicFramePr>
            <p:nvPr/>
          </p:nvGraphicFramePr>
          <p:xfrm>
            <a:off x="158" y="3158"/>
            <a:ext cx="1679" cy="859"/>
          </p:xfrm>
          <a:graphic>
            <a:graphicData uri="http://schemas.openxmlformats.org/presentationml/2006/ole">
              <p:oleObj spid="_x0000_s32770" name="Точечный рисунок" r:id="rId14" imgW="6761905" imgH="3457143" progId="Paint.Picture">
                <p:embed/>
              </p:oleObj>
            </a:graphicData>
          </a:graphic>
        </p:graphicFrame>
        <p:graphicFrame>
          <p:nvGraphicFramePr>
            <p:cNvPr id="2051" name="Object 26"/>
            <p:cNvGraphicFramePr>
              <a:graphicFrameLocks noChangeAspect="1"/>
            </p:cNvGraphicFramePr>
            <p:nvPr/>
          </p:nvGraphicFramePr>
          <p:xfrm>
            <a:off x="158" y="2069"/>
            <a:ext cx="1837" cy="939"/>
          </p:xfrm>
          <a:graphic>
            <a:graphicData uri="http://schemas.openxmlformats.org/presentationml/2006/ole">
              <p:oleObj spid="_x0000_s32771" name="Точечный рисунок" r:id="rId15" imgW="7323810" imgH="2924583" progId="Paint.Picture">
                <p:embed/>
              </p:oleObj>
            </a:graphicData>
          </a:graphic>
        </p:graphicFrame>
      </p:grp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0" y="0"/>
            <a:ext cx="33480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FF00"/>
                </a:solidFill>
              </a:rPr>
              <a:t>Геометрические  фигуры  вокруг нас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23" name="Object 11"/>
          <p:cNvGraphicFramePr>
            <a:graphicFrameLocks noChangeAspect="1"/>
          </p:cNvGraphicFramePr>
          <p:nvPr/>
        </p:nvGraphicFramePr>
        <p:xfrm>
          <a:off x="1908175" y="1341438"/>
          <a:ext cx="5689600" cy="3438525"/>
        </p:xfrm>
        <a:graphic>
          <a:graphicData uri="http://schemas.openxmlformats.org/presentationml/2006/ole">
            <p:oleObj spid="_x0000_s33794" name="Точечный рисунок" r:id="rId4" imgW="5420482" imgH="3277057" progId="Paint.Picture">
              <p:embed/>
            </p:oleObj>
          </a:graphicData>
        </a:graphic>
      </p:graphicFrame>
      <p:sp>
        <p:nvSpPr>
          <p:cNvPr id="64524" name="AutoShape 12"/>
          <p:cNvSpPr>
            <a:spLocks noChangeArrowheads="1"/>
          </p:cNvSpPr>
          <p:nvPr/>
        </p:nvSpPr>
        <p:spPr bwMode="auto">
          <a:xfrm>
            <a:off x="1331913" y="1700213"/>
            <a:ext cx="6480175" cy="2590800"/>
          </a:xfrm>
          <a:prstGeom prst="cube">
            <a:avLst>
              <a:gd name="adj" fmla="val 21255"/>
            </a:avLst>
          </a:prstGeom>
          <a:solidFill>
            <a:srgbClr val="FFFFCC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4539" name="Object 27"/>
          <p:cNvGraphicFramePr>
            <a:graphicFrameLocks noChangeAspect="1"/>
          </p:cNvGraphicFramePr>
          <p:nvPr/>
        </p:nvGraphicFramePr>
        <p:xfrm>
          <a:off x="3635375" y="2708275"/>
          <a:ext cx="1366838" cy="1028700"/>
        </p:xfrm>
        <a:graphic>
          <a:graphicData uri="http://schemas.openxmlformats.org/presentationml/2006/ole">
            <p:oleObj spid="_x0000_s33795" name="Точечный рисунок" r:id="rId5" imgW="1542857" imgH="1162212" progId="Paint.Picture">
              <p:embed/>
            </p:oleObj>
          </a:graphicData>
        </a:graphic>
      </p:graphicFrame>
      <p:graphicFrame>
        <p:nvGraphicFramePr>
          <p:cNvPr id="64540" name="Object 28"/>
          <p:cNvGraphicFramePr>
            <a:graphicFrameLocks noChangeAspect="1"/>
          </p:cNvGraphicFramePr>
          <p:nvPr/>
        </p:nvGraphicFramePr>
        <p:xfrm>
          <a:off x="2700338" y="2636838"/>
          <a:ext cx="1008062" cy="1050925"/>
        </p:xfrm>
        <a:graphic>
          <a:graphicData uri="http://schemas.openxmlformats.org/presentationml/2006/ole">
            <p:oleObj spid="_x0000_s33796" name="Точечный рисунок" r:id="rId6" imgW="1409897" imgH="1267002" progId="Paint.Picture">
              <p:embed/>
            </p:oleObj>
          </a:graphicData>
        </a:graphic>
      </p:graphicFrame>
      <p:graphicFrame>
        <p:nvGraphicFramePr>
          <p:cNvPr id="64541" name="Object 29"/>
          <p:cNvGraphicFramePr>
            <a:graphicFrameLocks noChangeAspect="1"/>
          </p:cNvGraphicFramePr>
          <p:nvPr/>
        </p:nvGraphicFramePr>
        <p:xfrm>
          <a:off x="5003800" y="2708275"/>
          <a:ext cx="1039813" cy="1009650"/>
        </p:xfrm>
        <a:graphic>
          <a:graphicData uri="http://schemas.openxmlformats.org/presentationml/2006/ole">
            <p:oleObj spid="_x0000_s33797" name="Точечный рисунок" r:id="rId7" imgW="1181265" imgH="1228571" progId="Paint.Picture">
              <p:embed/>
            </p:oleObj>
          </a:graphicData>
        </a:graphic>
      </p:graphicFrame>
      <p:graphicFrame>
        <p:nvGraphicFramePr>
          <p:cNvPr id="64542" name="Object 30"/>
          <p:cNvGraphicFramePr>
            <a:graphicFrameLocks noChangeAspect="1"/>
          </p:cNvGraphicFramePr>
          <p:nvPr/>
        </p:nvGraphicFramePr>
        <p:xfrm>
          <a:off x="6011863" y="2781300"/>
          <a:ext cx="1223962" cy="877888"/>
        </p:xfrm>
        <a:graphic>
          <a:graphicData uri="http://schemas.openxmlformats.org/presentationml/2006/ole">
            <p:oleObj spid="_x0000_s33798" name="Точечный рисунок" r:id="rId8" imgW="1580952" imgH="1133633" progId="Paint.Picture">
              <p:embed/>
            </p:oleObj>
          </a:graphicData>
        </a:graphic>
      </p:graphicFrame>
      <p:graphicFrame>
        <p:nvGraphicFramePr>
          <p:cNvPr id="64543" name="Object 31"/>
          <p:cNvGraphicFramePr>
            <a:graphicFrameLocks noChangeAspect="1"/>
          </p:cNvGraphicFramePr>
          <p:nvPr/>
        </p:nvGraphicFramePr>
        <p:xfrm>
          <a:off x="1476375" y="2636838"/>
          <a:ext cx="1295400" cy="1090612"/>
        </p:xfrm>
        <a:graphic>
          <a:graphicData uri="http://schemas.openxmlformats.org/presentationml/2006/ole">
            <p:oleObj spid="_x0000_s33799" name="Точечный рисунок" r:id="rId9" imgW="1324160" imgH="1114581" progId="Paint.Picture">
              <p:embed/>
            </p:oleObj>
          </a:graphicData>
        </a:graphic>
      </p:graphicFrame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1331913" y="2636838"/>
            <a:ext cx="6480175" cy="1008062"/>
          </a:xfrm>
          <a:prstGeom prst="parallelogram">
            <a:avLst>
              <a:gd name="adj" fmla="val 5208"/>
            </a:avLst>
          </a:prstGeom>
          <a:solidFill>
            <a:srgbClr val="FFFFCC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4544" name="Object 32"/>
          <p:cNvGraphicFramePr>
            <a:graphicFrameLocks noChangeAspect="1"/>
          </p:cNvGraphicFramePr>
          <p:nvPr/>
        </p:nvGraphicFramePr>
        <p:xfrm>
          <a:off x="1476375" y="2852738"/>
          <a:ext cx="895350" cy="571500"/>
        </p:xfrm>
        <a:graphic>
          <a:graphicData uri="http://schemas.openxmlformats.org/presentationml/2006/ole">
            <p:oleObj spid="_x0000_s33800" name="Точечный рисунок" r:id="rId10" imgW="895238" imgH="571731" progId="Paint.Picture">
              <p:embed/>
            </p:oleObj>
          </a:graphicData>
        </a:graphic>
      </p:graphicFrame>
      <p:graphicFrame>
        <p:nvGraphicFramePr>
          <p:cNvPr id="64545" name="Object 33"/>
          <p:cNvGraphicFramePr>
            <a:graphicFrameLocks noChangeAspect="1"/>
          </p:cNvGraphicFramePr>
          <p:nvPr/>
        </p:nvGraphicFramePr>
        <p:xfrm>
          <a:off x="5580063" y="2852738"/>
          <a:ext cx="742950" cy="647700"/>
        </p:xfrm>
        <a:graphic>
          <a:graphicData uri="http://schemas.openxmlformats.org/presentationml/2006/ole">
            <p:oleObj spid="_x0000_s33801" name="Точечный рисунок" r:id="rId11" imgW="743054" imgH="647619" progId="Paint.Picture">
              <p:embed/>
            </p:oleObj>
          </a:graphicData>
        </a:graphic>
      </p:graphicFrame>
      <p:graphicFrame>
        <p:nvGraphicFramePr>
          <p:cNvPr id="64546" name="Object 34"/>
          <p:cNvGraphicFramePr>
            <a:graphicFrameLocks noChangeAspect="1"/>
          </p:cNvGraphicFramePr>
          <p:nvPr/>
        </p:nvGraphicFramePr>
        <p:xfrm>
          <a:off x="2484438" y="2781300"/>
          <a:ext cx="714375" cy="666750"/>
        </p:xfrm>
        <a:graphic>
          <a:graphicData uri="http://schemas.openxmlformats.org/presentationml/2006/ole">
            <p:oleObj spid="_x0000_s33802" name="Точечный рисунок" r:id="rId12" imgW="714286" imgH="666667" progId="Paint.Picture">
              <p:embed/>
            </p:oleObj>
          </a:graphicData>
        </a:graphic>
      </p:graphicFrame>
      <p:graphicFrame>
        <p:nvGraphicFramePr>
          <p:cNvPr id="64547" name="Object 35"/>
          <p:cNvGraphicFramePr>
            <a:graphicFrameLocks noChangeAspect="1"/>
          </p:cNvGraphicFramePr>
          <p:nvPr/>
        </p:nvGraphicFramePr>
        <p:xfrm>
          <a:off x="4572000" y="2852738"/>
          <a:ext cx="590550" cy="638175"/>
        </p:xfrm>
        <a:graphic>
          <a:graphicData uri="http://schemas.openxmlformats.org/presentationml/2006/ole">
            <p:oleObj spid="_x0000_s33803" name="Точечный рисунок" r:id="rId13" imgW="590476" imgH="638264" progId="Paint.Picture">
              <p:embed/>
            </p:oleObj>
          </a:graphicData>
        </a:graphic>
      </p:graphicFrame>
      <p:graphicFrame>
        <p:nvGraphicFramePr>
          <p:cNvPr id="64548" name="Object 36"/>
          <p:cNvGraphicFramePr>
            <a:graphicFrameLocks noChangeAspect="1"/>
          </p:cNvGraphicFramePr>
          <p:nvPr/>
        </p:nvGraphicFramePr>
        <p:xfrm>
          <a:off x="3348038" y="2708275"/>
          <a:ext cx="933450" cy="752475"/>
        </p:xfrm>
        <a:graphic>
          <a:graphicData uri="http://schemas.openxmlformats.org/presentationml/2006/ole">
            <p:oleObj spid="_x0000_s33804" name="Точечный рисунок" r:id="rId14" imgW="933580" imgH="752381" progId="Paint.Picture">
              <p:embed/>
            </p:oleObj>
          </a:graphicData>
        </a:graphic>
      </p:graphicFrame>
      <p:graphicFrame>
        <p:nvGraphicFramePr>
          <p:cNvPr id="64549" name="Object 37"/>
          <p:cNvGraphicFramePr>
            <a:graphicFrameLocks noChangeAspect="1"/>
          </p:cNvGraphicFramePr>
          <p:nvPr/>
        </p:nvGraphicFramePr>
        <p:xfrm>
          <a:off x="6516688" y="2852738"/>
          <a:ext cx="1000125" cy="581025"/>
        </p:xfrm>
        <a:graphic>
          <a:graphicData uri="http://schemas.openxmlformats.org/presentationml/2006/ole">
            <p:oleObj spid="_x0000_s33805" name="Точечный рисунок" r:id="rId15" imgW="1000000" imgH="581106" progId="Paint.Picture">
              <p:embed/>
            </p:oleObj>
          </a:graphicData>
        </a:graphic>
      </p:graphicFrame>
      <p:sp>
        <p:nvSpPr>
          <p:cNvPr id="64564" name="Line 52"/>
          <p:cNvSpPr>
            <a:spLocks noChangeShapeType="1"/>
          </p:cNvSpPr>
          <p:nvPr/>
        </p:nvSpPr>
        <p:spPr bwMode="auto">
          <a:xfrm>
            <a:off x="1476375" y="3284538"/>
            <a:ext cx="60483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565" name="Line 53"/>
          <p:cNvSpPr>
            <a:spLocks noChangeShapeType="1"/>
          </p:cNvSpPr>
          <p:nvPr/>
        </p:nvSpPr>
        <p:spPr bwMode="auto">
          <a:xfrm>
            <a:off x="1476375" y="3357563"/>
            <a:ext cx="60483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64556" name="Object 44"/>
          <p:cNvGraphicFramePr>
            <a:graphicFrameLocks noChangeAspect="1"/>
          </p:cNvGraphicFramePr>
          <p:nvPr/>
        </p:nvGraphicFramePr>
        <p:xfrm>
          <a:off x="2411413" y="3284538"/>
          <a:ext cx="809625" cy="133350"/>
        </p:xfrm>
        <a:graphic>
          <a:graphicData uri="http://schemas.openxmlformats.org/presentationml/2006/ole">
            <p:oleObj spid="_x0000_s33806" name="Точечный рисунок" r:id="rId16" imgW="809738" imgH="133192" progId="Paint.Picture">
              <p:embed/>
            </p:oleObj>
          </a:graphicData>
        </a:graphic>
      </p:graphicFrame>
      <p:graphicFrame>
        <p:nvGraphicFramePr>
          <p:cNvPr id="64557" name="Object 45"/>
          <p:cNvGraphicFramePr>
            <a:graphicFrameLocks noChangeAspect="1"/>
          </p:cNvGraphicFramePr>
          <p:nvPr/>
        </p:nvGraphicFramePr>
        <p:xfrm>
          <a:off x="3492500" y="3284538"/>
          <a:ext cx="1123950" cy="123825"/>
        </p:xfrm>
        <a:graphic>
          <a:graphicData uri="http://schemas.openxmlformats.org/presentationml/2006/ole">
            <p:oleObj spid="_x0000_s33807" name="Точечный рисунок" r:id="rId17" imgW="1123810" imgH="123842" progId="Paint.Picture">
              <p:embed/>
            </p:oleObj>
          </a:graphicData>
        </a:graphic>
      </p:graphicFrame>
      <p:graphicFrame>
        <p:nvGraphicFramePr>
          <p:cNvPr id="64563" name="Object 51"/>
          <p:cNvGraphicFramePr>
            <a:graphicFrameLocks noChangeAspect="1"/>
          </p:cNvGraphicFramePr>
          <p:nvPr/>
        </p:nvGraphicFramePr>
        <p:xfrm>
          <a:off x="5292725" y="3284538"/>
          <a:ext cx="1571625" cy="76200"/>
        </p:xfrm>
        <a:graphic>
          <a:graphicData uri="http://schemas.openxmlformats.org/presentationml/2006/ole">
            <p:oleObj spid="_x0000_s33808" name="Точечный рисунок" r:id="rId18" imgW="1571844" imgH="76312" progId="Paint.Picture">
              <p:embed/>
            </p:oleObj>
          </a:graphicData>
        </a:graphic>
      </p:graphicFrame>
      <p:sp>
        <p:nvSpPr>
          <p:cNvPr id="64566" name="Oval 54"/>
          <p:cNvSpPr>
            <a:spLocks noChangeArrowheads="1"/>
          </p:cNvSpPr>
          <p:nvPr/>
        </p:nvSpPr>
        <p:spPr bwMode="auto">
          <a:xfrm>
            <a:off x="4500563" y="321310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64524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64542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64543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64540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64541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64539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10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1000"/>
                                        <p:tgtEl>
                                          <p:spTgt spid="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10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1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4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9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64521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64544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64549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64546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64545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64548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64547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64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64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64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2000" fill="hold"/>
                                        <p:tgtEl>
                                          <p:spTgt spid="64564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2000" fill="hold"/>
                                        <p:tgtEl>
                                          <p:spTgt spid="64565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4" grpId="0" animBg="1"/>
      <p:bldP spid="64524" grpId="1" animBg="1"/>
      <p:bldP spid="64524" grpId="2" animBg="1"/>
      <p:bldP spid="64521" grpId="0" animBg="1"/>
      <p:bldP spid="64521" grpId="1" animBg="1"/>
      <p:bldP spid="64521" grpId="2" animBg="1"/>
      <p:bldP spid="64564" grpId="0" animBg="1"/>
      <p:bldP spid="64564" grpId="1" animBg="1"/>
      <p:bldP spid="64564" grpId="2" animBg="1"/>
      <p:bldP spid="64565" grpId="0" animBg="1"/>
      <p:bldP spid="64565" grpId="1" animBg="1"/>
      <p:bldP spid="64565" grpId="2" animBg="1"/>
      <p:bldP spid="645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9" name="Object 9"/>
          <p:cNvGraphicFramePr>
            <a:graphicFrameLocks noChangeAspect="1"/>
          </p:cNvGraphicFramePr>
          <p:nvPr/>
        </p:nvGraphicFramePr>
        <p:xfrm>
          <a:off x="5508625" y="981075"/>
          <a:ext cx="3384550" cy="2457450"/>
        </p:xfrm>
        <a:graphic>
          <a:graphicData uri="http://schemas.openxmlformats.org/presentationml/2006/ole">
            <p:oleObj spid="_x0000_s34818" name="Точечный рисунок" r:id="rId4" imgW="2676899" imgH="1943371" progId="Paint.Picture">
              <p:embed/>
            </p:oleObj>
          </a:graphicData>
        </a:graphic>
      </p:graphicFrame>
      <p:graphicFrame>
        <p:nvGraphicFramePr>
          <p:cNvPr id="66570" name="Object 10"/>
          <p:cNvGraphicFramePr>
            <a:graphicFrameLocks noChangeAspect="1"/>
          </p:cNvGraphicFramePr>
          <p:nvPr/>
        </p:nvGraphicFramePr>
        <p:xfrm>
          <a:off x="827088" y="3789363"/>
          <a:ext cx="3744912" cy="2711450"/>
        </p:xfrm>
        <a:graphic>
          <a:graphicData uri="http://schemas.openxmlformats.org/presentationml/2006/ole">
            <p:oleObj spid="_x0000_s34819" name="Точечный рисунок" r:id="rId5" imgW="2695951" imgH="1952898" progId="Paint.Picture">
              <p:embed/>
            </p:oleObj>
          </a:graphicData>
        </a:graphic>
      </p:graphicFrame>
      <p:graphicFrame>
        <p:nvGraphicFramePr>
          <p:cNvPr id="66571" name="Object 11"/>
          <p:cNvGraphicFramePr>
            <a:graphicFrameLocks noChangeAspect="1"/>
          </p:cNvGraphicFramePr>
          <p:nvPr/>
        </p:nvGraphicFramePr>
        <p:xfrm>
          <a:off x="5651500" y="3644900"/>
          <a:ext cx="3114675" cy="2962275"/>
        </p:xfrm>
        <a:graphic>
          <a:graphicData uri="http://schemas.openxmlformats.org/presentationml/2006/ole">
            <p:oleObj spid="_x0000_s34820" name="Точечный рисунок" r:id="rId6" imgW="3115110" imgH="2962689" progId="Paint.Picture">
              <p:embed/>
            </p:oleObj>
          </a:graphicData>
        </a:graphic>
      </p:graphicFrame>
      <p:pic>
        <p:nvPicPr>
          <p:cNvPr id="66573" name="Picture 13" descr="сканирование0004"/>
          <p:cNvPicPr>
            <a:picLocks noChangeAspect="1" noChangeArrowheads="1"/>
          </p:cNvPicPr>
          <p:nvPr/>
        </p:nvPicPr>
        <p:blipFill>
          <a:blip r:embed="rId7">
            <a:lum contrast="-12000"/>
          </a:blip>
          <a:srcRect t="5142" r="40"/>
          <a:stretch>
            <a:fillRect/>
          </a:stretch>
        </p:blipFill>
        <p:spPr bwMode="auto">
          <a:xfrm>
            <a:off x="755650" y="981075"/>
            <a:ext cx="3816350" cy="2540000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539750" y="0"/>
            <a:ext cx="828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FF00"/>
                </a:solidFill>
              </a:rPr>
              <a:t>Картины Виктора Вазарели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Glu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49275"/>
            <a:ext cx="8604250" cy="57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5288" y="620713"/>
            <a:ext cx="8280400" cy="3703637"/>
            <a:chOff x="249" y="391"/>
            <a:chExt cx="5216" cy="2333"/>
          </a:xfrm>
        </p:grpSpPr>
        <p:sp>
          <p:nvSpPr>
            <p:cNvPr id="17413" name="Text Box 2"/>
            <p:cNvSpPr txBox="1">
              <a:spLocks noChangeArrowheads="1"/>
            </p:cNvSpPr>
            <p:nvPr/>
          </p:nvSpPr>
          <p:spPr bwMode="auto">
            <a:xfrm>
              <a:off x="249" y="527"/>
              <a:ext cx="521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7200" b="1">
                  <a:solidFill>
                    <a:schemeClr val="accent1"/>
                  </a:solidFill>
                </a:rPr>
                <a:t>ГЕОМЕТРИЯ</a:t>
              </a:r>
            </a:p>
          </p:txBody>
        </p:sp>
        <p:sp>
          <p:nvSpPr>
            <p:cNvPr id="17414" name="AutoShape 3"/>
            <p:cNvSpPr>
              <a:spLocks noChangeArrowheads="1"/>
            </p:cNvSpPr>
            <p:nvPr/>
          </p:nvSpPr>
          <p:spPr bwMode="auto">
            <a:xfrm>
              <a:off x="884" y="527"/>
              <a:ext cx="1361" cy="816"/>
            </a:xfrm>
            <a:prstGeom prst="wedgeEllipseCallout">
              <a:avLst>
                <a:gd name="adj1" fmla="val -18921"/>
                <a:gd name="adj2" fmla="val 146324"/>
              </a:avLst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15" name="Text Box 4"/>
            <p:cNvSpPr txBox="1">
              <a:spLocks noChangeArrowheads="1"/>
            </p:cNvSpPr>
            <p:nvPr/>
          </p:nvSpPr>
          <p:spPr bwMode="auto">
            <a:xfrm>
              <a:off x="567" y="2205"/>
              <a:ext cx="1633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 b="1" i="1">
                  <a:solidFill>
                    <a:srgbClr val="FF0000"/>
                  </a:solidFill>
                </a:rPr>
                <a:t>ЗЕМЛЯ</a:t>
              </a:r>
            </a:p>
          </p:txBody>
        </p:sp>
        <p:sp>
          <p:nvSpPr>
            <p:cNvPr id="17416" name="AutoShape 5"/>
            <p:cNvSpPr>
              <a:spLocks noChangeArrowheads="1"/>
            </p:cNvSpPr>
            <p:nvPr/>
          </p:nvSpPr>
          <p:spPr bwMode="auto">
            <a:xfrm>
              <a:off x="2200" y="391"/>
              <a:ext cx="2540" cy="1043"/>
            </a:xfrm>
            <a:prstGeom prst="wedgeEllipseCallout">
              <a:avLst>
                <a:gd name="adj1" fmla="val 17009"/>
                <a:gd name="adj2" fmla="val 127949"/>
              </a:avLst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7417" name="Text Box 6"/>
            <p:cNvSpPr txBox="1">
              <a:spLocks noChangeArrowheads="1"/>
            </p:cNvSpPr>
            <p:nvPr/>
          </p:nvSpPr>
          <p:spPr bwMode="auto">
            <a:xfrm>
              <a:off x="2880" y="2205"/>
              <a:ext cx="240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 b="1" i="1">
                  <a:solidFill>
                    <a:srgbClr val="FF0000"/>
                  </a:solidFill>
                </a:rPr>
                <a:t>ИЗМЕРЯЮ</a:t>
              </a:r>
            </a:p>
          </p:txBody>
        </p:sp>
      </p:grp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0" y="4508500"/>
            <a:ext cx="91440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6F000"/>
                </a:solidFill>
              </a:rPr>
              <a:t>Геометрия</a:t>
            </a:r>
            <a:r>
              <a:rPr lang="ru-RU" sz="2800" b="1">
                <a:solidFill>
                  <a:srgbClr val="FFFFCC"/>
                </a:solidFill>
              </a:rPr>
              <a:t> </a:t>
            </a:r>
            <a:r>
              <a:rPr lang="ru-RU" sz="2400" i="1"/>
              <a:t>– </a:t>
            </a:r>
            <a:r>
              <a:rPr lang="ru-RU" sz="2800" b="1" i="1"/>
              <a:t>наука, изучающая форму </a:t>
            </a:r>
          </a:p>
          <a:p>
            <a:pPr algn="ctr">
              <a:spcBef>
                <a:spcPct val="50000"/>
              </a:spcBef>
            </a:pPr>
            <a:r>
              <a:rPr lang="ru-RU" sz="2800" b="1" i="1"/>
              <a:t>и взаимное расположение  фигур </a:t>
            </a:r>
          </a:p>
          <a:p>
            <a:pPr algn="ctr">
              <a:spcBef>
                <a:spcPct val="50000"/>
              </a:spcBef>
            </a:pPr>
            <a:r>
              <a:rPr lang="ru-RU" sz="2800" b="1" i="1"/>
              <a:t>на плоскости и в пространстве.</a:t>
            </a:r>
          </a:p>
        </p:txBody>
      </p:sp>
      <p:pic>
        <p:nvPicPr>
          <p:cNvPr id="6964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420938"/>
            <a:ext cx="13684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200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200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200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468313" y="260350"/>
            <a:ext cx="8280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00FF00"/>
                </a:solidFill>
              </a:rPr>
              <a:t>ГЕОМЕТРИЯ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539750" y="1484313"/>
            <a:ext cx="3455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FF00"/>
                </a:solidFill>
                <a:latin typeface="Bookman Old Style" pitchFamily="18" charset="0"/>
              </a:rPr>
              <a:t>Планиметрия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5111750" y="1484313"/>
            <a:ext cx="35639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FF00"/>
                </a:solidFill>
                <a:latin typeface="Bookman Old Style" pitchFamily="18" charset="0"/>
              </a:rPr>
              <a:t>Стереометрия</a:t>
            </a:r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auto">
          <a:xfrm flipH="1">
            <a:off x="2484438" y="1052513"/>
            <a:ext cx="935037" cy="50482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>
            <a:off x="5651500" y="1052513"/>
            <a:ext cx="792163" cy="50482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179388" y="2276475"/>
            <a:ext cx="1152525" cy="936625"/>
          </a:xfrm>
          <a:prstGeom prst="rect">
            <a:avLst/>
          </a:prstGeom>
          <a:solidFill>
            <a:srgbClr val="FF9900"/>
          </a:solidFill>
          <a:ln w="254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64" name="AutoShape 16"/>
          <p:cNvSpPr>
            <a:spLocks noChangeArrowheads="1"/>
          </p:cNvSpPr>
          <p:nvPr/>
        </p:nvSpPr>
        <p:spPr bwMode="auto">
          <a:xfrm>
            <a:off x="1763713" y="2276475"/>
            <a:ext cx="1152525" cy="1008063"/>
          </a:xfrm>
          <a:custGeom>
            <a:avLst/>
            <a:gdLst>
              <a:gd name="T0" fmla="*/ 1008459 w 21600"/>
              <a:gd name="T1" fmla="*/ 504032 h 21600"/>
              <a:gd name="T2" fmla="*/ 576263 w 21600"/>
              <a:gd name="T3" fmla="*/ 1008063 h 21600"/>
              <a:gd name="T4" fmla="*/ 144066 w 21600"/>
              <a:gd name="T5" fmla="*/ 504032 h 21600"/>
              <a:gd name="T6" fmla="*/ 57626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222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65" name="AutoShape 17"/>
          <p:cNvSpPr>
            <a:spLocks noChangeArrowheads="1"/>
          </p:cNvSpPr>
          <p:nvPr/>
        </p:nvSpPr>
        <p:spPr bwMode="auto">
          <a:xfrm>
            <a:off x="179388" y="3573463"/>
            <a:ext cx="1081087" cy="863600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254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66" name="Oval 18"/>
          <p:cNvSpPr>
            <a:spLocks noChangeArrowheads="1"/>
          </p:cNvSpPr>
          <p:nvPr/>
        </p:nvSpPr>
        <p:spPr bwMode="auto">
          <a:xfrm>
            <a:off x="3059113" y="2205038"/>
            <a:ext cx="1079500" cy="107950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67" name="AutoShape 19"/>
          <p:cNvSpPr>
            <a:spLocks noChangeArrowheads="1"/>
          </p:cNvSpPr>
          <p:nvPr/>
        </p:nvSpPr>
        <p:spPr bwMode="auto">
          <a:xfrm>
            <a:off x="2484438" y="3500438"/>
            <a:ext cx="1295400" cy="704850"/>
          </a:xfrm>
          <a:prstGeom prst="parallelogram">
            <a:avLst>
              <a:gd name="adj" fmla="val 45946"/>
            </a:avLst>
          </a:prstGeom>
          <a:solidFill>
            <a:srgbClr val="66FF33"/>
          </a:solidFill>
          <a:ln w="254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68" name="AutoShape 20"/>
          <p:cNvSpPr>
            <a:spLocks noChangeArrowheads="1"/>
          </p:cNvSpPr>
          <p:nvPr/>
        </p:nvSpPr>
        <p:spPr bwMode="auto">
          <a:xfrm>
            <a:off x="1331913" y="3429000"/>
            <a:ext cx="936625" cy="1439863"/>
          </a:xfrm>
          <a:prstGeom prst="diamond">
            <a:avLst/>
          </a:prstGeom>
          <a:solidFill>
            <a:srgbClr val="00FFFF"/>
          </a:soli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69" name="AutoShape 21"/>
          <p:cNvSpPr>
            <a:spLocks noChangeArrowheads="1"/>
          </p:cNvSpPr>
          <p:nvPr/>
        </p:nvSpPr>
        <p:spPr bwMode="auto">
          <a:xfrm>
            <a:off x="179388" y="4797425"/>
            <a:ext cx="1152525" cy="909638"/>
          </a:xfrm>
          <a:prstGeom prst="hexagon">
            <a:avLst>
              <a:gd name="adj" fmla="val 31675"/>
              <a:gd name="vf" fmla="val 115470"/>
            </a:avLst>
          </a:prstGeom>
          <a:solidFill>
            <a:srgbClr val="FFFF99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70" name="Oval 22"/>
          <p:cNvSpPr>
            <a:spLocks noChangeArrowheads="1"/>
          </p:cNvSpPr>
          <p:nvPr/>
        </p:nvSpPr>
        <p:spPr bwMode="auto">
          <a:xfrm>
            <a:off x="1403350" y="5013325"/>
            <a:ext cx="1152525" cy="720725"/>
          </a:xfrm>
          <a:prstGeom prst="ellipse">
            <a:avLst/>
          </a:prstGeom>
          <a:solidFill>
            <a:srgbClr val="FFCCFF"/>
          </a:solidFill>
          <a:ln w="254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71" name="AutoShape 23"/>
          <p:cNvSpPr>
            <a:spLocks noChangeArrowheads="1"/>
          </p:cNvSpPr>
          <p:nvPr/>
        </p:nvSpPr>
        <p:spPr bwMode="auto">
          <a:xfrm>
            <a:off x="2843213" y="4868863"/>
            <a:ext cx="1368425" cy="863600"/>
          </a:xfrm>
          <a:prstGeom prst="rtTriangle">
            <a:avLst/>
          </a:prstGeom>
          <a:solidFill>
            <a:srgbClr val="3366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72" name="Line 24"/>
          <p:cNvSpPr>
            <a:spLocks noChangeShapeType="1"/>
          </p:cNvSpPr>
          <p:nvPr/>
        </p:nvSpPr>
        <p:spPr bwMode="auto">
          <a:xfrm>
            <a:off x="4500563" y="1916113"/>
            <a:ext cx="0" cy="439261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8873" name="AutoShape 25"/>
          <p:cNvSpPr>
            <a:spLocks noChangeArrowheads="1"/>
          </p:cNvSpPr>
          <p:nvPr/>
        </p:nvSpPr>
        <p:spPr bwMode="auto">
          <a:xfrm>
            <a:off x="3132138" y="4076700"/>
            <a:ext cx="1223962" cy="1009650"/>
          </a:xfrm>
          <a:prstGeom prst="star5">
            <a:avLst/>
          </a:prstGeom>
          <a:solidFill>
            <a:srgbClr val="FF5050"/>
          </a:solidFill>
          <a:ln w="254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8876" name="AutoShape 28"/>
          <p:cNvSpPr>
            <a:spLocks noChangeArrowheads="1"/>
          </p:cNvSpPr>
          <p:nvPr/>
        </p:nvSpPr>
        <p:spPr bwMode="auto">
          <a:xfrm>
            <a:off x="6227763" y="3644900"/>
            <a:ext cx="1547812" cy="6477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8884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4797425"/>
            <a:ext cx="136683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86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3573463"/>
            <a:ext cx="10080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88" name="Picture 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3573463"/>
            <a:ext cx="115252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90" name="Picture 4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188" y="2276475"/>
            <a:ext cx="12954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92" name="Picture 4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2276475"/>
            <a:ext cx="103981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6300788" y="2276475"/>
            <a:ext cx="1008062" cy="1004888"/>
            <a:chOff x="288" y="2160"/>
            <a:chExt cx="1632" cy="1627"/>
          </a:xfrm>
        </p:grpSpPr>
        <p:sp>
          <p:nvSpPr>
            <p:cNvPr id="18461" name="Oval 50"/>
            <p:cNvSpPr>
              <a:spLocks noChangeArrowheads="1"/>
            </p:cNvSpPr>
            <p:nvPr/>
          </p:nvSpPr>
          <p:spPr bwMode="auto">
            <a:xfrm>
              <a:off x="288" y="2160"/>
              <a:ext cx="1626" cy="1627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50000">
                  <a:srgbClr val="FFFF00"/>
                </a:gs>
                <a:gs pos="100000">
                  <a:srgbClr val="FF9900"/>
                </a:gs>
              </a:gsLst>
              <a:lin ang="2700000" scaled="1"/>
            </a:gradFill>
            <a:ln w="254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51"/>
            <p:cNvGrpSpPr>
              <a:grpSpLocks/>
            </p:cNvGrpSpPr>
            <p:nvPr/>
          </p:nvGrpSpPr>
          <p:grpSpPr bwMode="auto">
            <a:xfrm>
              <a:off x="290" y="2739"/>
              <a:ext cx="1626" cy="505"/>
              <a:chOff x="1308" y="5430"/>
              <a:chExt cx="2910" cy="903"/>
            </a:xfrm>
          </p:grpSpPr>
          <p:grpSp>
            <p:nvGrpSpPr>
              <p:cNvPr id="4" name="Group 52"/>
              <p:cNvGrpSpPr>
                <a:grpSpLocks/>
              </p:cNvGrpSpPr>
              <p:nvPr/>
            </p:nvGrpSpPr>
            <p:grpSpPr bwMode="auto">
              <a:xfrm>
                <a:off x="1308" y="5430"/>
                <a:ext cx="2910" cy="903"/>
                <a:chOff x="1308" y="5430"/>
                <a:chExt cx="2910" cy="903"/>
              </a:xfrm>
            </p:grpSpPr>
            <p:grpSp>
              <p:nvGrpSpPr>
                <p:cNvPr id="5" name="Group 53"/>
                <p:cNvGrpSpPr>
                  <a:grpSpLocks/>
                </p:cNvGrpSpPr>
                <p:nvPr/>
              </p:nvGrpSpPr>
              <p:grpSpPr bwMode="auto">
                <a:xfrm>
                  <a:off x="1308" y="5430"/>
                  <a:ext cx="2910" cy="903"/>
                  <a:chOff x="1308" y="5430"/>
                  <a:chExt cx="2910" cy="903"/>
                </a:xfrm>
              </p:grpSpPr>
              <p:grpSp>
                <p:nvGrpSpPr>
                  <p:cNvPr id="6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1308" y="5430"/>
                    <a:ext cx="2910" cy="903"/>
                    <a:chOff x="1308" y="5430"/>
                    <a:chExt cx="2910" cy="903"/>
                  </a:xfrm>
                </p:grpSpPr>
                <p:grpSp>
                  <p:nvGrpSpPr>
                    <p:cNvPr id="7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08" y="5430"/>
                      <a:ext cx="2910" cy="903"/>
                      <a:chOff x="1308" y="5430"/>
                      <a:chExt cx="2910" cy="903"/>
                    </a:xfrm>
                  </p:grpSpPr>
                  <p:sp>
                    <p:nvSpPr>
                      <p:cNvPr id="18472" name="Oval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08" y="5430"/>
                        <a:ext cx="2910" cy="90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9900"/>
                          </a:gs>
                          <a:gs pos="50000">
                            <a:srgbClr val="FFFF00"/>
                          </a:gs>
                          <a:gs pos="100000">
                            <a:srgbClr val="FF9900"/>
                          </a:gs>
                        </a:gsLst>
                        <a:lin ang="2700000" scaled="1"/>
                      </a:gradFill>
                      <a:ln w="25400">
                        <a:solidFill>
                          <a:srgbClr val="993300"/>
                        </a:solidFill>
                        <a:prstDash val="lgDash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473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3" y="6093"/>
                        <a:ext cx="84" cy="39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474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79" y="6213"/>
                        <a:ext cx="99" cy="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475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03" y="6279"/>
                        <a:ext cx="105" cy="18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476" name="Line 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30" y="6315"/>
                        <a:ext cx="105" cy="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477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760" y="6330"/>
                        <a:ext cx="108" cy="3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478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090" y="6306"/>
                        <a:ext cx="114" cy="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8471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48" y="6129"/>
                      <a:ext cx="39" cy="1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469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14" y="6264"/>
                    <a:ext cx="114" cy="18"/>
                  </a:xfrm>
                  <a:prstGeom prst="line">
                    <a:avLst/>
                  </a:prstGeom>
                  <a:noFill/>
                  <a:ln w="25400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846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744" y="6180"/>
                  <a:ext cx="96" cy="30"/>
                </a:xfrm>
                <a:prstGeom prst="line">
                  <a:avLst/>
                </a:prstGeom>
                <a:noFill/>
                <a:ln w="25400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465" name="Line 66"/>
              <p:cNvSpPr>
                <a:spLocks noChangeShapeType="1"/>
              </p:cNvSpPr>
              <p:nvPr/>
            </p:nvSpPr>
            <p:spPr bwMode="auto">
              <a:xfrm flipV="1">
                <a:off x="4050" y="6036"/>
                <a:ext cx="78" cy="57"/>
              </a:xfrm>
              <a:prstGeom prst="line">
                <a:avLst/>
              </a:prstGeom>
              <a:noFill/>
              <a:ln w="254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463" name="Freeform 68"/>
            <p:cNvSpPr>
              <a:spLocks/>
            </p:cNvSpPr>
            <p:nvPr/>
          </p:nvSpPr>
          <p:spPr bwMode="auto">
            <a:xfrm>
              <a:off x="288" y="3012"/>
              <a:ext cx="1632" cy="233"/>
            </a:xfrm>
            <a:custGeom>
              <a:avLst/>
              <a:gdLst>
                <a:gd name="T0" fmla="*/ 0 w 1838"/>
                <a:gd name="T1" fmla="*/ 0 h 262"/>
                <a:gd name="T2" fmla="*/ 84 w 1838"/>
                <a:gd name="T3" fmla="*/ 90 h 262"/>
                <a:gd name="T4" fmla="*/ 344 w 1838"/>
                <a:gd name="T5" fmla="*/ 196 h 262"/>
                <a:gd name="T6" fmla="*/ 936 w 1838"/>
                <a:gd name="T7" fmla="*/ 260 h 262"/>
                <a:gd name="T8" fmla="*/ 1436 w 1838"/>
                <a:gd name="T9" fmla="*/ 210 h 262"/>
                <a:gd name="T10" fmla="*/ 1738 w 1838"/>
                <a:gd name="T11" fmla="*/ 100 h 262"/>
                <a:gd name="T12" fmla="*/ 1838 w 1838"/>
                <a:gd name="T13" fmla="*/ 0 h 2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38"/>
                <a:gd name="T22" fmla="*/ 0 h 262"/>
                <a:gd name="T23" fmla="*/ 1838 w 1838"/>
                <a:gd name="T24" fmla="*/ 262 h 2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38" h="262">
                  <a:moveTo>
                    <a:pt x="0" y="0"/>
                  </a:moveTo>
                  <a:cubicBezTo>
                    <a:pt x="14" y="15"/>
                    <a:pt x="27" y="57"/>
                    <a:pt x="84" y="90"/>
                  </a:cubicBezTo>
                  <a:cubicBezTo>
                    <a:pt x="141" y="123"/>
                    <a:pt x="202" y="168"/>
                    <a:pt x="344" y="196"/>
                  </a:cubicBezTo>
                  <a:cubicBezTo>
                    <a:pt x="486" y="224"/>
                    <a:pt x="754" y="258"/>
                    <a:pt x="936" y="260"/>
                  </a:cubicBezTo>
                  <a:cubicBezTo>
                    <a:pt x="1118" y="262"/>
                    <a:pt x="1302" y="237"/>
                    <a:pt x="1436" y="210"/>
                  </a:cubicBezTo>
                  <a:cubicBezTo>
                    <a:pt x="1570" y="183"/>
                    <a:pt x="1671" y="135"/>
                    <a:pt x="1738" y="100"/>
                  </a:cubicBezTo>
                  <a:cubicBezTo>
                    <a:pt x="1805" y="65"/>
                    <a:pt x="1817" y="21"/>
                    <a:pt x="1838" y="0"/>
                  </a:cubicBezTo>
                </a:path>
              </a:pathLst>
            </a:custGeom>
            <a:gradFill rotWithShape="0">
              <a:gsLst>
                <a:gs pos="0">
                  <a:srgbClr val="FF9900"/>
                </a:gs>
                <a:gs pos="50000">
                  <a:srgbClr val="FFFF00"/>
                </a:gs>
                <a:gs pos="100000">
                  <a:srgbClr val="FF9900"/>
                </a:gs>
              </a:gsLst>
              <a:lin ang="2700000" scaled="1"/>
            </a:gradFill>
            <a:ln w="254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8921" name="Picture 73" descr="Модель ромбоусеченного кубоктаэдра (VRML)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56325" y="4652963"/>
            <a:ext cx="115093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922" name="Picture 74" descr="Большой звездчатый додекаэдр (JPEG)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87900" y="4652963"/>
            <a:ext cx="115093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923" name="Text Box 75"/>
          <p:cNvSpPr txBox="1">
            <a:spLocks noChangeArrowheads="1"/>
          </p:cNvSpPr>
          <p:nvPr/>
        </p:nvSpPr>
        <p:spPr bwMode="auto">
          <a:xfrm>
            <a:off x="323850" y="5876925"/>
            <a:ext cx="3889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FFFF00"/>
                </a:solidFill>
              </a:rPr>
              <a:t>Изучает свойства фигур на плоскости</a:t>
            </a:r>
          </a:p>
        </p:txBody>
      </p:sp>
      <p:sp>
        <p:nvSpPr>
          <p:cNvPr id="78924" name="Text Box 76"/>
          <p:cNvSpPr txBox="1">
            <a:spLocks noChangeArrowheads="1"/>
          </p:cNvSpPr>
          <p:nvPr/>
        </p:nvSpPr>
        <p:spPr bwMode="auto">
          <a:xfrm>
            <a:off x="4859338" y="5907088"/>
            <a:ext cx="3889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FFFF00"/>
                </a:solidFill>
              </a:rPr>
              <a:t>Изучает свойства фигур в пространстве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8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9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0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4" dur="1000"/>
                                        <p:tgtEl>
                                          <p:spTgt spid="7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2" dur="1000"/>
                                        <p:tgtEl>
                                          <p:spTgt spid="7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0"/>
                            </p:stCondLst>
                            <p:childTnLst>
                              <p:par>
                                <p:cTn id="154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6" dur="1000"/>
                                        <p:tgtEl>
                                          <p:spTgt spid="7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000"/>
                            </p:stCondLst>
                            <p:childTnLst>
                              <p:par>
                                <p:cTn id="158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0" dur="1000"/>
                                        <p:tgtEl>
                                          <p:spTgt spid="7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000"/>
                            </p:stCondLst>
                            <p:childTnLst>
                              <p:par>
                                <p:cTn id="162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4" dur="1000"/>
                                        <p:tgtEl>
                                          <p:spTgt spid="7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6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8" dur="1000"/>
                                        <p:tgtEl>
                                          <p:spTgt spid="7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0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2" dur="1000"/>
                                        <p:tgtEl>
                                          <p:spTgt spid="7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4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6" dur="2000"/>
                                        <p:tgtEl>
                                          <p:spTgt spid="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1" dur="1000"/>
                                        <p:tgtEl>
                                          <p:spTgt spid="7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6" dur="1000"/>
                                        <p:tgtEl>
                                          <p:spTgt spid="7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  <p:bldP spid="78858" grpId="0"/>
      <p:bldP spid="78859" grpId="0"/>
      <p:bldP spid="78860" grpId="0" animBg="1"/>
      <p:bldP spid="78861" grpId="0" animBg="1"/>
      <p:bldP spid="78863" grpId="0" animBg="1"/>
      <p:bldP spid="78864" grpId="0" animBg="1"/>
      <p:bldP spid="78865" grpId="0" animBg="1"/>
      <p:bldP spid="78866" grpId="0" animBg="1"/>
      <p:bldP spid="78867" grpId="0" animBg="1"/>
      <p:bldP spid="78868" grpId="0" animBg="1"/>
      <p:bldP spid="78869" grpId="0" animBg="1"/>
      <p:bldP spid="78870" grpId="0" animBg="1"/>
      <p:bldP spid="78871" grpId="0" animBg="1"/>
      <p:bldP spid="78872" grpId="0" animBg="1"/>
      <p:bldP spid="78873" grpId="0" animBg="1"/>
      <p:bldP spid="78876" grpId="0" animBg="1"/>
      <p:bldP spid="78923" grpId="0"/>
      <p:bldP spid="789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5435600" y="404813"/>
          <a:ext cx="1944688" cy="2160587"/>
        </p:xfrm>
        <a:graphic>
          <a:graphicData uri="http://schemas.openxmlformats.org/presentationml/2006/ole">
            <p:oleObj spid="_x0000_s1026" name="Фотография Photo Editor" r:id="rId4" imgW="1142857" imgH="1142857" progId="">
              <p:embed/>
            </p:oleObj>
          </a:graphicData>
        </a:graphic>
      </p:graphicFrame>
      <p:pic>
        <p:nvPicPr>
          <p:cNvPr id="79879" name="Picture 7" descr="4"/>
          <p:cNvPicPr>
            <a:picLocks noChangeAspect="1" noChangeArrowheads="1" noCrop="1"/>
          </p:cNvPicPr>
          <p:nvPr/>
        </p:nvPicPr>
        <p:blipFill>
          <a:blip r:embed="rId5">
            <a:lum bright="-6000"/>
          </a:blip>
          <a:srcRect/>
          <a:stretch>
            <a:fillRect/>
          </a:stretch>
        </p:blipFill>
        <p:spPr bwMode="auto">
          <a:xfrm>
            <a:off x="7092950" y="4797425"/>
            <a:ext cx="187166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2" name="Picture 10" descr="photo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333375"/>
            <a:ext cx="27749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5" name="Picture 13" descr="П-101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7175" y="2636838"/>
            <a:ext cx="19446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7" name="Picture 15" descr="109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1863" y="2781300"/>
            <a:ext cx="3313112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1" name="Picture 19" descr="080001"/>
          <p:cNvPicPr>
            <a:picLocks noChangeAspect="1" noChangeArrowheads="1"/>
          </p:cNvPicPr>
          <p:nvPr/>
        </p:nvPicPr>
        <p:blipFill>
          <a:blip r:embed="rId9"/>
          <a:srcRect t="10307" b="10307"/>
          <a:stretch>
            <a:fillRect/>
          </a:stretch>
        </p:blipFill>
        <p:spPr bwMode="auto">
          <a:xfrm>
            <a:off x="3995738" y="5084763"/>
            <a:ext cx="2376487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3" name="Picture 21" descr="24210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85113" y="476250"/>
            <a:ext cx="50958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5" name="Picture 23" descr="stamm_1_2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9750" y="4797425"/>
            <a:ext cx="25908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7" name="Picture 25" descr="Image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19475" y="404813"/>
            <a:ext cx="14874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6"/>
          <p:cNvSpPr>
            <a:spLocks noChangeShapeType="1"/>
          </p:cNvSpPr>
          <p:nvPr/>
        </p:nvSpPr>
        <p:spPr bwMode="auto">
          <a:xfrm>
            <a:off x="5580063" y="5084763"/>
            <a:ext cx="25209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59" name="Line 7"/>
          <p:cNvSpPr>
            <a:spLocks noChangeShapeType="1"/>
          </p:cNvSpPr>
          <p:nvPr/>
        </p:nvSpPr>
        <p:spPr bwMode="auto">
          <a:xfrm flipV="1">
            <a:off x="5580063" y="3933825"/>
            <a:ext cx="2305050" cy="1150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Line 8"/>
          <p:cNvSpPr>
            <a:spLocks noChangeShapeType="1"/>
          </p:cNvSpPr>
          <p:nvPr/>
        </p:nvSpPr>
        <p:spPr bwMode="auto">
          <a:xfrm flipV="1">
            <a:off x="827088" y="5013325"/>
            <a:ext cx="2665412" cy="4318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Line 9"/>
          <p:cNvSpPr>
            <a:spLocks noChangeShapeType="1"/>
          </p:cNvSpPr>
          <p:nvPr/>
        </p:nvSpPr>
        <p:spPr bwMode="auto">
          <a:xfrm>
            <a:off x="4427538" y="1484313"/>
            <a:ext cx="1223962" cy="2087562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Oval 10"/>
          <p:cNvSpPr>
            <a:spLocks noChangeArrowheads="1"/>
          </p:cNvSpPr>
          <p:nvPr/>
        </p:nvSpPr>
        <p:spPr bwMode="auto">
          <a:xfrm>
            <a:off x="6877050" y="1052513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WordArt 11"/>
          <p:cNvSpPr>
            <a:spLocks noChangeArrowheads="1" noChangeShapeType="1" noTextEdit="1"/>
          </p:cNvSpPr>
          <p:nvPr/>
        </p:nvSpPr>
        <p:spPr bwMode="auto">
          <a:xfrm>
            <a:off x="539750" y="2420938"/>
            <a:ext cx="215900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b</a:t>
            </a:r>
            <a:endParaRPr lang="ru-RU" sz="3600" kern="10" spc="72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64" name="Line 12"/>
          <p:cNvSpPr>
            <a:spLocks noChangeShapeType="1"/>
          </p:cNvSpPr>
          <p:nvPr/>
        </p:nvSpPr>
        <p:spPr bwMode="auto">
          <a:xfrm flipV="1">
            <a:off x="539750" y="620713"/>
            <a:ext cx="3240088" cy="24479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5" name="WordArt 13"/>
          <p:cNvSpPr>
            <a:spLocks noChangeArrowheads="1" noChangeShapeType="1" noTextEdit="1"/>
          </p:cNvSpPr>
          <p:nvPr/>
        </p:nvSpPr>
        <p:spPr bwMode="auto">
          <a:xfrm>
            <a:off x="539750" y="5589588"/>
            <a:ext cx="320675" cy="26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o</a:t>
            </a:r>
            <a:endParaRPr lang="ru-R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66" name="WordArt 14"/>
          <p:cNvSpPr>
            <a:spLocks noChangeArrowheads="1" noChangeShapeType="1" noTextEdit="1"/>
          </p:cNvSpPr>
          <p:nvPr/>
        </p:nvSpPr>
        <p:spPr bwMode="auto">
          <a:xfrm>
            <a:off x="3276600" y="5229225"/>
            <a:ext cx="21907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N</a:t>
            </a:r>
            <a:endParaRPr lang="ru-RU" sz="24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67" name="WordArt 15"/>
          <p:cNvSpPr>
            <a:spLocks noChangeArrowheads="1" noChangeShapeType="1" noTextEdit="1"/>
          </p:cNvSpPr>
          <p:nvPr/>
        </p:nvSpPr>
        <p:spPr bwMode="auto">
          <a:xfrm>
            <a:off x="4572000" y="1052513"/>
            <a:ext cx="2571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M</a:t>
            </a:r>
            <a:endParaRPr lang="ru-RU" sz="24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68" name="WordArt 16"/>
          <p:cNvSpPr>
            <a:spLocks noChangeArrowheads="1" noChangeShapeType="1" noTextEdit="1"/>
          </p:cNvSpPr>
          <p:nvPr/>
        </p:nvSpPr>
        <p:spPr bwMode="auto">
          <a:xfrm>
            <a:off x="5148263" y="3429000"/>
            <a:ext cx="296862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A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69" name="WordArt 17"/>
          <p:cNvSpPr>
            <a:spLocks noChangeArrowheads="1" noChangeShapeType="1" noTextEdit="1"/>
          </p:cNvSpPr>
          <p:nvPr/>
        </p:nvSpPr>
        <p:spPr bwMode="auto">
          <a:xfrm>
            <a:off x="5292725" y="5157788"/>
            <a:ext cx="296863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E</a:t>
            </a:r>
            <a:endParaRPr lang="ru-R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70" name="WordArt 18"/>
          <p:cNvSpPr>
            <a:spLocks noChangeArrowheads="1" noChangeShapeType="1" noTextEdit="1"/>
          </p:cNvSpPr>
          <p:nvPr/>
        </p:nvSpPr>
        <p:spPr bwMode="auto">
          <a:xfrm>
            <a:off x="7092950" y="765175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D</a:t>
            </a:r>
            <a:endParaRPr lang="ru-R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</TotalTime>
  <Words>236</Words>
  <Application>Microsoft Office PowerPoint</Application>
  <PresentationFormat>Экран (4:3)</PresentationFormat>
  <Paragraphs>72</Paragraphs>
  <Slides>16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Яркая</vt:lpstr>
      <vt:lpstr>Фотография Photo Editor</vt:lpstr>
      <vt:lpstr>Точечный рисунок</vt:lpstr>
      <vt:lpstr>История геометрии  2 часть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геометрии  2 часть</dc:title>
  <dc:creator>Бурдюгова Светлана</dc:creator>
  <cp:lastModifiedBy>Бурдюгова Светлана</cp:lastModifiedBy>
  <cp:revision>2</cp:revision>
  <dcterms:created xsi:type="dcterms:W3CDTF">2014-04-19T14:05:22Z</dcterms:created>
  <dcterms:modified xsi:type="dcterms:W3CDTF">2014-04-19T14:15:37Z</dcterms:modified>
</cp:coreProperties>
</file>