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09" r:id="rId2"/>
    <p:sldId id="277" r:id="rId3"/>
    <p:sldId id="30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10" r:id="rId31"/>
    <p:sldId id="311" r:id="rId32"/>
    <p:sldId id="308" r:id="rId3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3300"/>
    <a:srgbClr val="FFCCFF"/>
    <a:srgbClr val="660066"/>
    <a:srgbClr val="FFFF66"/>
    <a:srgbClr val="004600"/>
    <a:srgbClr val="FF4343"/>
    <a:srgbClr val="FF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36" autoAdjust="0"/>
    <p:restoredTop sz="89286" autoAdjust="0"/>
  </p:normalViewPr>
  <p:slideViewPr>
    <p:cSldViewPr>
      <p:cViewPr>
        <p:scale>
          <a:sx n="50" d="100"/>
          <a:sy n="50" d="100"/>
        </p:scale>
        <p:origin x="-11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60F9-FC8D-4260-95E9-6B1E23EB2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3A803-495A-4B28-B566-8F16055DA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C0543-939E-4038-BE93-9EC3D5B65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0FB19-F3A2-423B-8FF2-6DD1040A1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1A748-7A01-41DB-BDF9-386C92BFA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7E139-658C-46C6-A8E5-51BC1E42A4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02B0E-F354-451F-AFBA-36FE36AFE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EE16D-5EEE-43BF-A2C4-8EACBD61A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72C5B-0778-466D-BD99-6E4A4B65D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FD5D6-5E2F-4B64-8197-21DA83FD8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C2037-544A-4415-8B2C-6CBCA29C3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A7A20745-F45F-4E8A-AA3A-E46C83005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7" r:id="rId2"/>
    <p:sldLayoutId id="2147483784" r:id="rId3"/>
    <p:sldLayoutId id="2147483778" r:id="rId4"/>
    <p:sldLayoutId id="2147483785" r:id="rId5"/>
    <p:sldLayoutId id="2147483779" r:id="rId6"/>
    <p:sldLayoutId id="2147483780" r:id="rId7"/>
    <p:sldLayoutId id="2147483786" r:id="rId8"/>
    <p:sldLayoutId id="2147483787" r:id="rId9"/>
    <p:sldLayoutId id="2147483781" r:id="rId10"/>
    <p:sldLayoutId id="2147483782" r:id="rId11"/>
  </p:sldLayoutIdLst>
  <p:transition spd="med">
    <p:newsflash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javascript:void(0);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file:///C:\Documents%20and%20Settings\&#1045;&#1083;&#1077;&#1085;&#1072;\&#1052;&#1086;&#1080;%20&#1076;&#1086;&#1082;&#1091;&#1084;&#1077;&#1085;&#1090;&#1099;\&#1080;&#1074;&#1072;&#1085;%20&#1075;&#1088;&#1086;&#1079;&#1085;&#1099;&#1081;%20-%20&#1058;&#1077;&#1075;&#1080;%20-%20NoNaMe.files\a6bdd2cb2fab6db46e35cd92d29f799e_full.jpg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file:///C:\Documents%20and%20Settings\&#1045;&#1083;&#1077;&#1085;&#1072;\&#1052;&#1086;&#1080;%20&#1076;&#1086;&#1082;&#1091;&#1084;&#1077;&#1085;&#1090;&#1099;\&#1080;&#1074;&#1072;&#1085;%20&#1075;&#1088;&#1086;&#1079;&#1085;&#1099;&#1081;%20-%20&#1058;&#1077;&#1075;&#1080;%20-%20NoNaMe.files\1d93b07c50e30ef50e77756cc61113c2_full.jpg" TargetMode="External"/><Relationship Id="rId5" Type="http://schemas.openxmlformats.org/officeDocument/2006/relationships/image" Target="../media/image11.jpeg"/><Relationship Id="rId4" Type="http://schemas.openxmlformats.org/officeDocument/2006/relationships/hyperlink" Target="javascript:void(0);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&#1045;&#1083;&#1077;&#1085;&#1072;\&#1052;&#1086;&#1080;%20&#1076;&#1086;&#1082;&#1091;&#1084;&#1077;&#1085;&#1090;&#1099;\&#1048;&#1074;&#1072;&#1085;%20IV%20&#1042;&#1072;&#1089;&#1080;&#1083;&#1100;&#1077;&#1074;&#1080;&#1095;%20&#1043;&#1088;&#1086;&#1079;&#1085;&#1099;&#1081;.files\iioan4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javascript:void(0);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file:///C:\Documents%20and%20Settings\&#1045;&#1083;&#1077;&#1085;&#1072;\&#1052;&#1086;&#1080;%20&#1076;&#1086;&#1082;&#1091;&#1084;&#1077;&#1085;&#1090;&#1099;\&#1080;&#1074;&#1072;&#1085;%20&#1075;&#1088;&#1086;&#1079;&#1085;&#1099;&#1081;%20-%20&#1058;&#1077;&#1075;&#1080;%20-%20NoNaMe.files\f327832b417a665cb51cbfb2307cce02_full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4800" b="1" smtClean="0">
                <a:solidFill>
                  <a:srgbClr val="0070C0"/>
                </a:solidFill>
                <a:latin typeface="Gabriola" pitchFamily="82" charset="0"/>
              </a:rPr>
              <a:t>Обобщающий урок по теме:</a:t>
            </a:r>
          </a:p>
          <a:p>
            <a:pPr algn="ctr">
              <a:buFont typeface="Wingdings 2" pitchFamily="18" charset="2"/>
              <a:buNone/>
            </a:pPr>
            <a:r>
              <a:rPr lang="ru-RU" sz="4800" b="1" smtClean="0">
                <a:solidFill>
                  <a:srgbClr val="0070C0"/>
                </a:solidFill>
                <a:latin typeface="Gabriola" pitchFamily="82" charset="0"/>
              </a:rPr>
              <a:t> «Россия в период правления</a:t>
            </a:r>
          </a:p>
          <a:p>
            <a:pPr algn="ctr">
              <a:buFont typeface="Wingdings 2" pitchFamily="18" charset="2"/>
              <a:buNone/>
            </a:pPr>
            <a:r>
              <a:rPr lang="ru-RU" sz="4800" b="1" smtClean="0">
                <a:solidFill>
                  <a:srgbClr val="0070C0"/>
                </a:solidFill>
                <a:latin typeface="Gabriola" pitchFamily="82" charset="0"/>
              </a:rPr>
              <a:t> Ивана </a:t>
            </a:r>
            <a:r>
              <a:rPr lang="en-US" sz="4800" b="1" smtClean="0">
                <a:solidFill>
                  <a:srgbClr val="0070C0"/>
                </a:solidFill>
                <a:latin typeface="Gabriola" pitchFamily="82" charset="0"/>
              </a:rPr>
              <a:t>IV</a:t>
            </a:r>
            <a:r>
              <a:rPr lang="ru-RU" sz="4800" b="1" smtClean="0">
                <a:solidFill>
                  <a:srgbClr val="0070C0"/>
                </a:solidFill>
                <a:latin typeface="Gabriola" pitchFamily="82" charset="0"/>
              </a:rPr>
              <a:t>»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 algn="r">
              <a:buFont typeface="Wingdings 2" pitchFamily="18" charset="2"/>
              <a:buNone/>
            </a:pPr>
            <a:r>
              <a:rPr lang="ru-RU" sz="2800" smtClean="0">
                <a:solidFill>
                  <a:srgbClr val="00B0F0"/>
                </a:solidFill>
              </a:rPr>
              <a:t>Учитель: Русинова Л.А.</a:t>
            </a:r>
          </a:p>
          <a:p>
            <a:pPr algn="r">
              <a:buFont typeface="Wingdings 2" pitchFamily="18" charset="2"/>
              <a:buNone/>
            </a:pPr>
            <a:r>
              <a:rPr lang="ru-RU" sz="2800" smtClean="0">
                <a:solidFill>
                  <a:srgbClr val="00B0F0"/>
                </a:solidFill>
              </a:rPr>
              <a:t>МОУ Б-Селковкая ООШ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282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00FF"/>
                </a:solidFill>
              </a:rPr>
              <a:t>4. </a:t>
            </a:r>
            <a:r>
              <a:rPr lang="ru-RU" sz="3600" b="1" dirty="0">
                <a:solidFill>
                  <a:srgbClr val="0000FF"/>
                </a:solidFill>
              </a:rPr>
              <a:t>Соотнесите между собой события и </a:t>
            </a:r>
            <a:r>
              <a:rPr lang="ru-RU" sz="3600" b="1" dirty="0" smtClean="0">
                <a:solidFill>
                  <a:srgbClr val="0000FF"/>
                </a:solidFill>
              </a:rPr>
              <a:t>даты:</a:t>
            </a:r>
            <a:r>
              <a:rPr lang="ru-RU" sz="3600" dirty="0">
                <a:solidFill>
                  <a:srgbClr val="0000FF"/>
                </a:solidFill>
              </a:rPr>
              <a:t/>
            </a:r>
            <a:br>
              <a:rPr lang="ru-RU" sz="3600" dirty="0">
                <a:solidFill>
                  <a:srgbClr val="0000FF"/>
                </a:solidFill>
              </a:rPr>
            </a:b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569325" cy="5113337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1.Начало правления Ивана Грозного                            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2. Иван </a:t>
            </a:r>
            <a:r>
              <a:rPr lang="en-US" sz="2400" smtClean="0"/>
              <a:t>IV</a:t>
            </a:r>
            <a:r>
              <a:rPr lang="ru-RU" sz="2400" smtClean="0"/>
              <a:t> стал царём                                                      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3. Первый Земский собор                                                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4. Принят новый Судебник                                              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5. Взятие Казани                                                               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6. Присоединение Астраханского ханства                     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7. Начало Опричнины                                                       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8. Начало Ливонской войны                                             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9. Вышла первая печатная книга                                     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10. Завершение строительства Покровского собора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1550 г.; 1558 г.; 1561 г. 1533 г.; 1556 г.; 1549 г.; 1547 г.;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1552 г.;1565 г.; 1564 г.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20713"/>
            <a:ext cx="86423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00FF"/>
                </a:solidFill>
              </a:rPr>
              <a:t>4.Проверьте события </a:t>
            </a:r>
            <a:r>
              <a:rPr lang="ru-RU" sz="3600" b="1" dirty="0">
                <a:solidFill>
                  <a:srgbClr val="0000FF"/>
                </a:solidFill>
              </a:rPr>
              <a:t>и даты.</a:t>
            </a:r>
            <a:r>
              <a:rPr lang="ru-RU" sz="3600" dirty="0">
                <a:solidFill>
                  <a:srgbClr val="0000FF"/>
                </a:solidFill>
              </a:rPr>
              <a:t/>
            </a:r>
            <a:br>
              <a:rPr lang="ru-RU" sz="3600" dirty="0">
                <a:solidFill>
                  <a:srgbClr val="0000FF"/>
                </a:solidFill>
              </a:rPr>
            </a:b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205038"/>
            <a:ext cx="8435975" cy="39608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1. Начало правления Ивана Грозного                             1533 г.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2. Иван </a:t>
            </a:r>
            <a:r>
              <a:rPr lang="en-US" sz="2000" smtClean="0"/>
              <a:t>IV</a:t>
            </a:r>
            <a:r>
              <a:rPr lang="ru-RU" sz="2000" smtClean="0"/>
              <a:t> стал царём                                                       1547 г.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3. Первый Земский собор                                                 1549 г.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4. Принят новый Судебник                                               1550 г.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5. Взятие Казани                                                                1552 г.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6. Присоединение Астраханского ханства                      1556 г.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7. Начало Опричнины                                                       1565 г.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8. Начало Ливонской войны                                             1558 г.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9. Вышла первая печатная книга                                     1564 г.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10. Завершение строительства Покровского собора     1561 г.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229600" cy="5762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00FF"/>
                </a:solidFill>
              </a:rPr>
              <a:t>5. </a:t>
            </a:r>
            <a:r>
              <a:rPr lang="ru-RU" sz="3600" b="1" dirty="0">
                <a:solidFill>
                  <a:srgbClr val="0000FF"/>
                </a:solidFill>
              </a:rPr>
              <a:t>Тесты: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836613"/>
            <a:ext cx="8569325" cy="5688012"/>
          </a:xfrm>
        </p:spPr>
        <p:txBody>
          <a:bodyPr>
            <a:normAutofit lnSpcReduction="10000"/>
          </a:bodyPr>
          <a:lstStyle/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2400" b="1"/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/>
              <a:t>1. Иван </a:t>
            </a:r>
            <a:r>
              <a:rPr lang="en-US" sz="2400" b="1" u="sng"/>
              <a:t>IV</a:t>
            </a:r>
            <a:r>
              <a:rPr lang="ru-RU" sz="2400" b="1" u="sng"/>
              <a:t> Грозный   родился в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а) 1530 г.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б) 1533 г.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в) 1535 г.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2400" b="1"/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/>
              <a:t>2. Иван Васильевич стал Великим князем в возрасте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а) 5 лет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б) 4 лет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в) 3 лет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2400" b="1"/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/>
              <a:t>3. В честь рождения Ивана Грозного в селе Коломенском  был построен 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а) Храм Вознесения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б) Храм Василия на Горке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в) Спасский собор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00FF"/>
                </a:solidFill>
              </a:rPr>
              <a:t>5. Тесты: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6975"/>
            <a:ext cx="8447088" cy="4525963"/>
          </a:xfrm>
        </p:spPr>
        <p:txBody>
          <a:bodyPr>
            <a:normAutofit fontScale="92500" lnSpcReduction="10000"/>
          </a:bodyPr>
          <a:lstStyle/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/>
              <a:t>1. Иван </a:t>
            </a:r>
            <a:r>
              <a:rPr lang="en-US" sz="2400" b="1" u="sng"/>
              <a:t>IV</a:t>
            </a:r>
            <a:r>
              <a:rPr lang="ru-RU" sz="2400" b="1" u="sng"/>
              <a:t> Грозный   родился в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>
                <a:solidFill>
                  <a:srgbClr val="0000FF"/>
                </a:solidFill>
              </a:rPr>
              <a:t>а) 1530 г.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б) 1533 г.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в) 1535 г.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2400" b="1"/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/>
              <a:t>2. Иван Васильевич стал Великим князем в возрасте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а) 5 лет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б) 4 лет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>
                <a:solidFill>
                  <a:srgbClr val="0000FF"/>
                </a:solidFill>
              </a:rPr>
              <a:t>в) 3 лет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2400" b="1">
              <a:solidFill>
                <a:srgbClr val="0000FF"/>
              </a:solidFill>
            </a:endParaRP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/>
              <a:t>3. В честь рождения Ивана Грозного в селе Коломенском  был построен 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>
                <a:solidFill>
                  <a:srgbClr val="0000FF"/>
                </a:solidFill>
              </a:rPr>
              <a:t>а) Храм Вознесения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б) Храм Василия на Горке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в) Спасский собор</a:t>
            </a:r>
            <a:endParaRPr lang="ru-RU" sz="240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2674938" cy="8509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00FF"/>
                </a:solidFill>
              </a:rPr>
              <a:t>5. Тесты: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81075"/>
            <a:ext cx="8362950" cy="5616575"/>
          </a:xfrm>
        </p:spPr>
        <p:txBody>
          <a:bodyPr>
            <a:normAutofit lnSpcReduction="10000"/>
          </a:bodyPr>
          <a:lstStyle/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/>
              <a:t>4. Иван </a:t>
            </a:r>
            <a:r>
              <a:rPr lang="en-US" sz="2400" b="1" u="sng"/>
              <a:t>IV</a:t>
            </a:r>
            <a:r>
              <a:rPr lang="ru-RU" sz="2400" b="1" u="sng"/>
              <a:t> венчался на царство в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а) 1546 г.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б) 1547 г.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в) 1548 г.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2400" b="1"/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/>
              <a:t>5. Спустя несколько месяцев после провозглашения Ивана </a:t>
            </a:r>
            <a:r>
              <a:rPr lang="en-US" sz="2400" b="1" u="sng"/>
              <a:t>IV</a:t>
            </a:r>
            <a:r>
              <a:rPr lang="ru-RU" sz="2400" b="1" u="sng"/>
              <a:t>  царём в Москве произошло грандиозное бедствие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а) Землетрясение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б) Наводнение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в) Пожар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2400" b="1"/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/>
              <a:t>6. Круг близких помощников царя назывался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а) Избранная рада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б) Государственный совет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в) Боярская Дума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692150"/>
            <a:ext cx="8642350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/>
              <a:t>4. Иван </a:t>
            </a:r>
            <a:r>
              <a:rPr lang="en-US" sz="2400" b="1" u="sng" smtClean="0"/>
              <a:t>IV</a:t>
            </a:r>
            <a:r>
              <a:rPr lang="ru-RU" sz="2400" b="1" u="sng" smtClean="0"/>
              <a:t> венчался на царство в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а) 1546 г.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>
                <a:solidFill>
                  <a:srgbClr val="0000FF"/>
                </a:solidFill>
              </a:rPr>
              <a:t>б) 1547 г.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в) 1548 г.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/>
              <a:t>5. Спустя несколько месяцев после провозглашения Ивана </a:t>
            </a:r>
            <a:r>
              <a:rPr lang="en-US" sz="2400" b="1" u="sng" smtClean="0"/>
              <a:t>IV</a:t>
            </a:r>
            <a:r>
              <a:rPr lang="ru-RU" sz="2400" b="1" u="sng" smtClean="0"/>
              <a:t>  царём в Москве произошло грандиозное бедствие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а) Землетрясение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б) Наводнение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>
                <a:solidFill>
                  <a:srgbClr val="0000FF"/>
                </a:solidFill>
              </a:rPr>
              <a:t>в) Пожар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b="1" u="sng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/>
              <a:t>6. Круг близких помощников царя назывался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>
                <a:solidFill>
                  <a:srgbClr val="0000FF"/>
                </a:solidFill>
              </a:rPr>
              <a:t>а) Избранная рада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б) Государственный совет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в) Боярская Дума</a:t>
            </a:r>
          </a:p>
          <a:p>
            <a:pPr eaLnBrk="1" hangingPunct="1">
              <a:lnSpc>
                <a:spcPct val="80000"/>
              </a:lnSpc>
            </a:pPr>
            <a:endParaRPr lang="ru-RU" sz="2400" b="1" smtClean="0"/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323850" y="0"/>
            <a:ext cx="2592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effectLst/>
              </a:rPr>
              <a:t>5. Тесты: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00FF"/>
                </a:solidFill>
              </a:rPr>
              <a:t>5. Тесты: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6975"/>
            <a:ext cx="8642350" cy="5327650"/>
          </a:xfrm>
        </p:spPr>
        <p:txBody>
          <a:bodyPr>
            <a:normAutofit lnSpcReduction="10000"/>
          </a:bodyPr>
          <a:lstStyle/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/>
              <a:t>7. Новый Судебник, принятый в 1550 году закреплял право  земледельцев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а) Отпускать крестьян только один раз в году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б) Отпускать крестьян раз в месяц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в) Не отпускать крестьян из своих владений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2400" b="1"/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/>
              <a:t>8. Ивану </a:t>
            </a:r>
            <a:r>
              <a:rPr lang="en-US" sz="2400" b="1" u="sng"/>
              <a:t>IV</a:t>
            </a:r>
            <a:r>
              <a:rPr lang="ru-RU" sz="2400" b="1" u="sng"/>
              <a:t> не удалось присоединить к России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а) Астраханское ханство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б) Крымское ханство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в) Казанское ханство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2400" b="1"/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/>
              <a:t>9. Кто утонул в Иртыше из-за царского подарка?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а) Хан Кучум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б) Знатный князь Курбский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в) Ермак Тимофеевич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2663825" cy="3603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00FF"/>
                </a:solidFill>
              </a:rPr>
              <a:t>5. </a:t>
            </a:r>
            <a:r>
              <a:rPr lang="ru-RU" sz="3600" b="1" dirty="0">
                <a:solidFill>
                  <a:srgbClr val="0000FF"/>
                </a:solidFill>
              </a:rPr>
              <a:t>Тесты: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765175"/>
            <a:ext cx="8291512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/>
              <a:t>7. Новый Судебник, принятый в 1550 году закреплял право  земледельцев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>
                <a:solidFill>
                  <a:srgbClr val="0000FF"/>
                </a:solidFill>
              </a:rPr>
              <a:t>а) Отпускать крестьян только один раз в году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б) Отпускать крестьян раз в месяц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в) Не отпускать крестьян из своих владений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/>
              <a:t>8. Ивану </a:t>
            </a:r>
            <a:r>
              <a:rPr lang="en-US" sz="2400" b="1" u="sng" smtClean="0"/>
              <a:t>IV</a:t>
            </a:r>
            <a:r>
              <a:rPr lang="ru-RU" sz="2400" b="1" u="sng" smtClean="0"/>
              <a:t> не удалось присоединить к России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а) Астраханское ханство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>
                <a:solidFill>
                  <a:srgbClr val="0000FF"/>
                </a:solidFill>
              </a:rPr>
              <a:t>б) Крымское ханство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в) Казанское ханство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/>
              <a:t>9. Кто утонул в Иртыше из-за царского подарка?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а) Хан Кучум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б) Знатный князь Курбский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>
                <a:solidFill>
                  <a:srgbClr val="0000FF"/>
                </a:solidFill>
              </a:rPr>
              <a:t>в) Ермак Тимофеевич</a:t>
            </a:r>
          </a:p>
          <a:p>
            <a:pPr eaLnBrk="1" hangingPunct="1">
              <a:lnSpc>
                <a:spcPct val="80000"/>
              </a:lnSpc>
            </a:pPr>
            <a:endParaRPr lang="ru-RU" sz="2400" u="sng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00FF"/>
                </a:solidFill>
              </a:rPr>
              <a:t>5. Тесты: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81075"/>
            <a:ext cx="8435975" cy="5472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/>
              <a:t>10. Любимая потеха царя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а) Медвежья травля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б) Соколиная охота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в) Опричнина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/>
              <a:t>11. В годы правления Ивана </a:t>
            </a:r>
            <a:r>
              <a:rPr lang="en-US" sz="2400" b="1" u="sng" smtClean="0"/>
              <a:t>IV</a:t>
            </a:r>
            <a:r>
              <a:rPr lang="ru-RU" sz="2400" b="1" u="sng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а) Вышла первая печатная книга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б) Был построен первый собор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в) Был составлен первый Судебник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/>
              <a:t>12. Центральным Собором Московского кремля   при Иване Грозном  был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а) Софийский собор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б) Покровский собор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в) Успенский собор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2243138" cy="706438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00FF"/>
                </a:solidFill>
              </a:rPr>
              <a:t>5. Тесты: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836613"/>
            <a:ext cx="836295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/>
              <a:t>10. Любимая потеха царя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>
                <a:solidFill>
                  <a:srgbClr val="0000FF"/>
                </a:solidFill>
              </a:rPr>
              <a:t>а) Медвежья травля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б) Соколиная охота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в) Опричнина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/>
              <a:t>11. В годы правления Ивана </a:t>
            </a:r>
            <a:r>
              <a:rPr lang="en-US" sz="2400" b="1" u="sng" smtClean="0"/>
              <a:t>IV</a:t>
            </a:r>
            <a:r>
              <a:rPr lang="ru-RU" sz="2400" b="1" u="sng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>
                <a:solidFill>
                  <a:srgbClr val="0000FF"/>
                </a:solidFill>
              </a:rPr>
              <a:t>а) Вышла первая печатная книга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б) Был построен первый собор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в) Был составлен первый Судебник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/>
              <a:t>12. Центральным Собором Московского кремля   при Иване Грозном  был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а) Софийский собор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б) Покровский собор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>
                <a:solidFill>
                  <a:srgbClr val="0000FF"/>
                </a:solidFill>
              </a:rPr>
              <a:t>в) Успенский собор</a:t>
            </a:r>
          </a:p>
          <a:p>
            <a:pPr eaLnBrk="1" hangingPunct="1">
              <a:lnSpc>
                <a:spcPct val="80000"/>
              </a:lnSpc>
            </a:pPr>
            <a:endParaRPr lang="ru-RU" sz="2800" u="sng" smtClean="0">
              <a:solidFill>
                <a:srgbClr val="0000FF"/>
              </a:solidFill>
            </a:endParaRPr>
          </a:p>
        </p:txBody>
      </p:sp>
      <p:pic>
        <p:nvPicPr>
          <p:cNvPr id="25604" name="Picture 4" descr="ivan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260350"/>
            <a:ext cx="2058987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1" name="Picture 5" descr="ppic100_3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75" y="4071938"/>
            <a:ext cx="1835150" cy="1752600"/>
          </a:xfrm>
          <a:noFill/>
        </p:spPr>
      </p:pic>
      <p:pic>
        <p:nvPicPr>
          <p:cNvPr id="60422" name="Picture 6" descr="RG49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3214688"/>
            <a:ext cx="22860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WordArt 8"/>
          <p:cNvSpPr>
            <a:spLocks noChangeArrowheads="1" noChangeShapeType="1" noTextEdit="1"/>
          </p:cNvSpPr>
          <p:nvPr/>
        </p:nvSpPr>
        <p:spPr bwMode="auto">
          <a:xfrm>
            <a:off x="539750" y="476250"/>
            <a:ext cx="8101013" cy="1365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Россия в период правления </a:t>
            </a:r>
          </a:p>
        </p:txBody>
      </p:sp>
      <p:sp>
        <p:nvSpPr>
          <p:cNvPr id="8197" name="WordArt 9"/>
          <p:cNvSpPr>
            <a:spLocks noChangeArrowheads="1" noChangeShapeType="1" noTextEdit="1"/>
          </p:cNvSpPr>
          <p:nvPr/>
        </p:nvSpPr>
        <p:spPr bwMode="auto">
          <a:xfrm>
            <a:off x="1835150" y="2060575"/>
            <a:ext cx="5400675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Ивана  Грозного.</a:t>
            </a:r>
          </a:p>
        </p:txBody>
      </p:sp>
      <p:pic>
        <p:nvPicPr>
          <p:cNvPr id="8198" name="Picture 4" descr="ivan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3286125"/>
            <a:ext cx="2058988" cy="331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6334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00FF"/>
                </a:solidFill>
              </a:rPr>
              <a:t>5. </a:t>
            </a:r>
            <a:r>
              <a:rPr lang="ru-RU" sz="3600" b="1" dirty="0">
                <a:solidFill>
                  <a:srgbClr val="0000FF"/>
                </a:solidFill>
              </a:rPr>
              <a:t>Тесты: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052513"/>
            <a:ext cx="8435975" cy="5218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/>
              <a:t>13. У Ивана </a:t>
            </a:r>
            <a:r>
              <a:rPr lang="en-US" sz="2400" b="1" u="sng" smtClean="0"/>
              <a:t>IV</a:t>
            </a:r>
            <a:r>
              <a:rPr lang="ru-RU" sz="2400" b="1" u="sng" smtClean="0"/>
              <a:t> было три сына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а) Иван, Фёдор, Дмитрий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б) Пётр, Иван, Василий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в) Александр, Юрий, Владимир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/>
              <a:t>14. Иван </a:t>
            </a:r>
            <a:r>
              <a:rPr lang="en-US" sz="2400" b="1" u="sng" smtClean="0"/>
              <a:t>IV</a:t>
            </a:r>
            <a:r>
              <a:rPr lang="ru-RU" sz="2400" b="1" u="sng" smtClean="0"/>
              <a:t> называл «филькиными  грамотами»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а) Отчёты Ермака Тимофеевича об освоении Сибири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б) Указы Земского собора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в) Письма митрополита Филиппа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/>
              <a:t>15. Иван  </a:t>
            </a:r>
            <a:r>
              <a:rPr lang="en-US" sz="2400" b="1" u="sng" smtClean="0"/>
              <a:t>IV</a:t>
            </a:r>
            <a:r>
              <a:rPr lang="ru-RU" sz="2400" b="1" u="sng" smtClean="0"/>
              <a:t> умер 17 марта 1584 года  во время игры в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а) Лото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б) Шахматы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в) Нарды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2879725" cy="561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>
                <a:solidFill>
                  <a:srgbClr val="0000FF"/>
                </a:solidFill>
              </a:rPr>
              <a:t>5. Тесты: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81075"/>
            <a:ext cx="8362950" cy="5145088"/>
          </a:xfrm>
        </p:spPr>
        <p:txBody>
          <a:bodyPr>
            <a:normAutofit lnSpcReduction="10000"/>
          </a:bodyPr>
          <a:lstStyle/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/>
              <a:t>13. У Ивана </a:t>
            </a:r>
            <a:r>
              <a:rPr lang="en-US" sz="2400" b="1" u="sng"/>
              <a:t>IV</a:t>
            </a:r>
            <a:r>
              <a:rPr lang="ru-RU" sz="2400" b="1" u="sng"/>
              <a:t> было три сына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>
                <a:solidFill>
                  <a:srgbClr val="0000FF"/>
                </a:solidFill>
              </a:rPr>
              <a:t>а) Иван, Фёдор, Дмитрий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б) Пётр, Иван, Василий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в) Александр, Юрий, Владимир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2400" b="1"/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/>
              <a:t>14. Иван </a:t>
            </a:r>
            <a:r>
              <a:rPr lang="en-US" sz="2400" b="1" u="sng"/>
              <a:t>IV</a:t>
            </a:r>
            <a:r>
              <a:rPr lang="ru-RU" sz="2400" b="1" u="sng"/>
              <a:t> называл «филькиными  грамотами»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а) Отчёты Ермака Тимофеевича об освоении Сибири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б) Указы Земского собора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>
                <a:solidFill>
                  <a:srgbClr val="0000FF"/>
                </a:solidFill>
              </a:rPr>
              <a:t>в) Письма митрополита Филиппа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2400" b="1" u="sng">
              <a:solidFill>
                <a:srgbClr val="0000FF"/>
              </a:solidFill>
            </a:endParaRP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/>
              <a:t>15. Иван  </a:t>
            </a:r>
            <a:r>
              <a:rPr lang="en-US" sz="2400" b="1" u="sng"/>
              <a:t>IV</a:t>
            </a:r>
            <a:r>
              <a:rPr lang="ru-RU" sz="2400" b="1" u="sng"/>
              <a:t> умер 17 марта 1584 года  во время игры в 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а) Лото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u="sng">
                <a:solidFill>
                  <a:srgbClr val="0000FF"/>
                </a:solidFill>
              </a:rPr>
              <a:t>б) Шахматы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/>
              <a:t>в) Нарды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ru-RU" sz="2400" b="1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00FF"/>
                </a:solidFill>
              </a:rPr>
              <a:t>6.Соотнесите </a:t>
            </a:r>
            <a:r>
              <a:rPr lang="ru-RU" sz="3600" b="1" dirty="0">
                <a:solidFill>
                  <a:srgbClr val="0000FF"/>
                </a:solidFill>
              </a:rPr>
              <a:t>имена исторических деятелей и события.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975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1. Ермак  Тимофеевич                Избранная рада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2. Воевода А.М.Курбский            Строительство Покровского собора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3. Иван Фёдоров                          Создание Царь-пушки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4. Андрей Чохов                           Создание «Апостола»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5. Полководец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М.И.Воротынский                         Борьба с Крымским ханством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6. Барма и Постник                      Ливонская война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7. Священник Сильвестр            Покорение Сибири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00FF"/>
                </a:solidFill>
              </a:rPr>
              <a:t>6. </a:t>
            </a:r>
            <a:r>
              <a:rPr lang="ru-RU" sz="3600" b="1" dirty="0">
                <a:solidFill>
                  <a:srgbClr val="0000FF"/>
                </a:solidFill>
              </a:rPr>
              <a:t>Соотнесите имена исторических деятелей и события.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1. Ермак  Тимофеевич                          Покорение Сибири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2. Воевода А.М.Курбский                     Ливонская война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3. Иван Фёдоров                                    Создание «Апостола»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4. Андрей Чохов                                     Создание Царь-пушки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5. Полководец М.И.Воротынский        Борьба с Крымским ханством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6. Барма и Постник                                Строительство Покровского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                                                                   собора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7. Священник Сильвестр                      Избранная рада</a:t>
            </a:r>
          </a:p>
          <a:p>
            <a:pPr eaLnBrk="1" hangingPunct="1">
              <a:lnSpc>
                <a:spcPct val="80000"/>
              </a:lnSpc>
            </a:pPr>
            <a:endParaRPr lang="ru-RU" sz="1800" b="1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00FF"/>
                </a:solidFill>
              </a:rPr>
              <a:t>7. Расставьте </a:t>
            </a:r>
            <a:r>
              <a:rPr lang="ru-RU" sz="3600" b="1" dirty="0">
                <a:solidFill>
                  <a:srgbClr val="0000FF"/>
                </a:solidFill>
              </a:rPr>
              <a:t>события в хронологическом порядке: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229600" cy="48529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1. Окончание Ливонской войны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2. Взятие Казани.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3. Введение Юрьева дня.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4. Начало опричнины.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5. Строительство церкви Вознесения в селе Коломенском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6. Венчание на царство.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7. Провозглашение Ивана </a:t>
            </a:r>
            <a:r>
              <a:rPr lang="en-US" sz="2800" smtClean="0"/>
              <a:t>IV</a:t>
            </a:r>
            <a:r>
              <a:rPr lang="ru-RU" sz="2800" smtClean="0"/>
              <a:t> Великим князем Московским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8. Рождение Ивана Грозного. 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>
                <a:solidFill>
                  <a:srgbClr val="0000FF"/>
                </a:solidFill>
              </a:rPr>
              <a:t>7. Расставь события в хронологическом порядке: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00200"/>
            <a:ext cx="864235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1. Рождение Ивана Грозного                         1530 г.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2. Строительство церкви Вознесения в селе Коломенском                                               1532 г.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3. Провозглашение Ивана </a:t>
            </a:r>
            <a:r>
              <a:rPr lang="en-US" sz="2800" smtClean="0"/>
              <a:t>IV</a:t>
            </a:r>
            <a:r>
              <a:rPr lang="ru-RU" sz="2800" smtClean="0"/>
              <a:t> Великим князем Московским                                                  1533 г.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4. Венчание на царство                                  1547 г.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5. Взятие Казани                                             1552 г.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6. Начало опричнины                                      1565 г.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7. Введение Юрьева дня                                1581 г.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8. Окончание Ливонской войны                     1583 г.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00FF"/>
                </a:solidFill>
              </a:rPr>
              <a:t>8. Объясните значение слов:</a:t>
            </a:r>
            <a:endParaRPr lang="ru-RU" sz="3600" smtClean="0">
              <a:solidFill>
                <a:srgbClr val="0000FF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49630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1. Местничество</a:t>
            </a:r>
          </a:p>
          <a:p>
            <a:pPr eaLnBrk="1" hangingPunct="1">
              <a:buFontTx/>
              <a:buNone/>
            </a:pPr>
            <a:r>
              <a:rPr lang="ru-RU" smtClean="0"/>
              <a:t>2. Кормление</a:t>
            </a:r>
          </a:p>
          <a:p>
            <a:pPr eaLnBrk="1" hangingPunct="1">
              <a:buFontTx/>
              <a:buNone/>
            </a:pPr>
            <a:r>
              <a:rPr lang="ru-RU" smtClean="0"/>
              <a:t>3. Опричнина (1565 – 1572 гг.)</a:t>
            </a:r>
          </a:p>
          <a:p>
            <a:pPr eaLnBrk="1" hangingPunct="1">
              <a:buFontTx/>
              <a:buNone/>
            </a:pPr>
            <a:r>
              <a:rPr lang="ru-RU" smtClean="0"/>
              <a:t>4. Земский собор </a:t>
            </a:r>
          </a:p>
          <a:p>
            <a:pPr eaLnBrk="1" hangingPunct="1">
              <a:buFontTx/>
              <a:buNone/>
            </a:pPr>
            <a:r>
              <a:rPr lang="ru-RU" smtClean="0"/>
              <a:t>5. Судебник </a:t>
            </a:r>
          </a:p>
          <a:p>
            <a:pPr eaLnBrk="1" hangingPunct="1">
              <a:buFontTx/>
              <a:buNone/>
            </a:pPr>
            <a:r>
              <a:rPr lang="ru-RU" smtClean="0"/>
              <a:t>6. Зодчество</a:t>
            </a:r>
          </a:p>
        </p:txBody>
      </p:sp>
      <p:pic>
        <p:nvPicPr>
          <p:cNvPr id="32772" name="Picture 4" descr="ЯД АСПИДА">
            <a:hlinkClick r:id="rId2" tooltip="&quot;ЯД АСПИДА&quot;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4356100" y="3113088"/>
            <a:ext cx="4392613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229600" cy="9366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00FF"/>
                </a:solidFill>
              </a:rPr>
              <a:t>8. Объясните значение слов: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1. Местничество – порядок назначения на должность по знатности рода и давности службы великому князю.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2. Кормление – территория,  с которой бояре за  судебно-административную власть получали ренту («корм»).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3. Опричнина (1565 – 1572 гг.) – политика Ивана </a:t>
            </a:r>
            <a:r>
              <a:rPr lang="en-US" sz="2000" b="1" smtClean="0"/>
              <a:t>IV</a:t>
            </a:r>
            <a:r>
              <a:rPr lang="ru-RU" sz="2000" b="1" smtClean="0"/>
              <a:t>, которая имела целью установление неограниченной власти царя. Сопровождалась террором и репрессиями как средствами достижения  политических целей.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4. Земский собор – сословно- представительный орган (собрание представителей разных слоёв населения).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5. Судебник – сборник законов (Кодекс).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6. Зодчество – искусство строить и украшать здания.</a:t>
            </a:r>
          </a:p>
          <a:p>
            <a:pPr eaLnBrk="1" hangingPunct="1">
              <a:lnSpc>
                <a:spcPct val="80000"/>
              </a:lnSpc>
            </a:pPr>
            <a:endParaRPr lang="ru-RU" sz="2000" b="1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00FF"/>
                </a:solidFill>
              </a:rPr>
              <a:t>Итоги царствования Ивана Грозного</a:t>
            </a:r>
            <a:endParaRPr lang="ru-RU" sz="4000" smtClean="0">
              <a:solidFill>
                <a:srgbClr val="0000FF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573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     </a:t>
            </a:r>
            <a:r>
              <a:rPr lang="ru-RU" sz="4800" smtClean="0">
                <a:solidFill>
                  <a:srgbClr val="0000FF"/>
                </a:solidFill>
              </a:rPr>
              <a:t>+                             -</a:t>
            </a:r>
          </a:p>
        </p:txBody>
      </p:sp>
      <p:pic>
        <p:nvPicPr>
          <p:cNvPr id="34820" name="Picture 4" descr="41_5-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500438"/>
            <a:ext cx="2008187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 descr="31_3-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3500438"/>
            <a:ext cx="21367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7" descr="25 августа 1530 года -  родился Иван Грозный">
            <a:hlinkClick r:id="rId4" tooltip="&quot;25 августа 1530 года -  родился Иван Грозный&quot;"/>
          </p:cNvPr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2987675" y="1071563"/>
            <a:ext cx="2998788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00FF"/>
                </a:solidFill>
              </a:rPr>
              <a:t> Твоя оценка за урок: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3600" smtClean="0"/>
              <a:t>Всего 63 вопроса.</a:t>
            </a:r>
          </a:p>
          <a:p>
            <a:pPr eaLnBrk="1" hangingPunct="1">
              <a:buFontTx/>
              <a:buNone/>
            </a:pPr>
            <a:r>
              <a:rPr lang="ru-RU" sz="3600" smtClean="0"/>
              <a:t> 63-55 баллов –  «5».</a:t>
            </a:r>
          </a:p>
          <a:p>
            <a:pPr eaLnBrk="1" hangingPunct="1">
              <a:buFontTx/>
              <a:buNone/>
            </a:pPr>
            <a:r>
              <a:rPr lang="ru-RU" sz="3600" smtClean="0"/>
              <a:t>От 55 до 45 баллов – «4».</a:t>
            </a:r>
          </a:p>
          <a:p>
            <a:pPr eaLnBrk="1" hangingPunct="1">
              <a:buFontTx/>
              <a:buNone/>
            </a:pPr>
            <a:r>
              <a:rPr lang="ru-RU" sz="3600" smtClean="0"/>
              <a:t>От 44 - 33 баллов –  «3».</a:t>
            </a:r>
          </a:p>
        </p:txBody>
      </p:sp>
      <p:pic>
        <p:nvPicPr>
          <p:cNvPr id="35844" name="Picture 4" descr="ag00029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4071938"/>
            <a:ext cx="25717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4" descr="D:\Аннимашки\3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4305300"/>
            <a:ext cx="3143250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642938"/>
            <a:ext cx="5675313" cy="29289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000" b="1" smtClean="0">
                <a:latin typeface="Monotype Corsiva" pitchFamily="66" charset="0"/>
              </a:rPr>
              <a:t>«Плох тот народ, который не помнит, не ценит и не любит своей истории»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000" b="1" smtClean="0">
                <a:latin typeface="Monotype Corsiva" pitchFamily="66" charset="0"/>
              </a:rPr>
              <a:t>                  В.М. Васнецов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5214938"/>
            <a:ext cx="102393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14313"/>
            <a:ext cx="8043862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0000FF"/>
                </a:solidFill>
              </a:rPr>
              <a:t>Дополнительное задание. </a:t>
            </a:r>
            <a:r>
              <a:rPr lang="ru-RU" sz="3100" b="1" dirty="0">
                <a:solidFill>
                  <a:srgbClr val="0000FF"/>
                </a:solidFill>
              </a:rPr>
              <a:t>Рассказ с ошибками.</a:t>
            </a:r>
            <a:r>
              <a:rPr lang="ru-RU" sz="3600" dirty="0">
                <a:solidFill>
                  <a:srgbClr val="0000FF"/>
                </a:solidFill>
              </a:rPr>
              <a:t/>
            </a:r>
            <a:br>
              <a:rPr lang="ru-RU" sz="3600" dirty="0">
                <a:solidFill>
                  <a:srgbClr val="0000FF"/>
                </a:solidFill>
              </a:rPr>
            </a:b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836613"/>
            <a:ext cx="8642350" cy="56880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25 августа 1533 года в семье Великого князя Василия </a:t>
            </a:r>
            <a:r>
              <a:rPr lang="en-US" sz="1800" smtClean="0"/>
              <a:t>IV</a:t>
            </a:r>
            <a:r>
              <a:rPr lang="ru-RU" sz="1800" smtClean="0"/>
              <a:t> Ивановича появился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второй сын Иван. Иван Васильевич родился  в Москве.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После смерти отца в 5-ти летнем возрасте в 1538 году малолетний Иван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оказался на престоле. В первые годы от имени Ивана страной правила его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мать Великая княгиня Елена Юрьевна Глинская. После её смерти у власти,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сменяя друг друга, оказались соперничавшие между собой дворянские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группировки.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16 января 1550 года  Великий князь Московский Иван </a:t>
            </a:r>
            <a:r>
              <a:rPr lang="en-US" sz="1800" smtClean="0"/>
              <a:t>IV</a:t>
            </a:r>
            <a:r>
              <a:rPr lang="ru-RU" sz="1800" smtClean="0"/>
              <a:t> Васильевич венчался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на царство в Софийском соборе Московского кремля.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Главной задачей внутренней политики Ивана Грозного было укрепление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республиканской формы правления.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Весьма удачной была внешняя политика Ивана </a:t>
            </a:r>
            <a:r>
              <a:rPr lang="en-US" sz="1800" smtClean="0"/>
              <a:t>IV</a:t>
            </a:r>
            <a:r>
              <a:rPr lang="ru-RU" sz="1800" smtClean="0"/>
              <a:t>. В годы своего правления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Иван Грозный на востоке присоединил к Российской империи  Казанское,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Астраханское, Сибирское и Крымское ханства; на западе территорию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Ливонии.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Больших успехов достигла русская культура в период правления Ивана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Грозного. В Москве в память взятия Казани был построен Казанский собор.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Выдающийся мастер литейного дела Иван Фёдоров в 1568 году отлил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знаменитый Царь-колокол. Пётр Мстиславец создал первую печатную книгу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для обучения детей грамоте –«Азбуку».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302625" cy="6477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00FF"/>
                </a:solidFill>
              </a:rPr>
              <a:t>Дополнительное задание. Рассказ с ошибками.</a:t>
            </a:r>
            <a:endParaRPr lang="ru-RU" sz="2800" smtClean="0">
              <a:solidFill>
                <a:srgbClr val="0000FF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642350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25 августа </a:t>
            </a:r>
            <a:r>
              <a:rPr lang="ru-RU" sz="1600" u="sng" smtClean="0"/>
              <a:t>1533</a:t>
            </a:r>
            <a:r>
              <a:rPr lang="ru-RU" sz="1600" smtClean="0"/>
              <a:t>  </a:t>
            </a:r>
            <a:r>
              <a:rPr lang="ru-RU" sz="1600" smtClean="0">
                <a:solidFill>
                  <a:srgbClr val="0000FF"/>
                </a:solidFill>
              </a:rPr>
              <a:t>(1530)</a:t>
            </a:r>
            <a:r>
              <a:rPr lang="ru-RU" sz="1600" smtClean="0"/>
              <a:t> года в семье Великого князя Василия </a:t>
            </a:r>
            <a:r>
              <a:rPr lang="en-US" sz="1600" u="sng" smtClean="0"/>
              <a:t>IV</a:t>
            </a:r>
            <a:r>
              <a:rPr lang="ru-RU" sz="1600" smtClean="0"/>
              <a:t> </a:t>
            </a:r>
            <a:r>
              <a:rPr lang="ru-RU" sz="1600" smtClean="0">
                <a:solidFill>
                  <a:srgbClr val="0000FF"/>
                </a:solidFill>
              </a:rPr>
              <a:t>(</a:t>
            </a:r>
            <a:r>
              <a:rPr lang="en-US" sz="1600" smtClean="0">
                <a:solidFill>
                  <a:srgbClr val="0000FF"/>
                </a:solidFill>
              </a:rPr>
              <a:t>III</a:t>
            </a:r>
            <a:r>
              <a:rPr lang="ru-RU" sz="1600" smtClean="0">
                <a:solidFill>
                  <a:srgbClr val="0000FF"/>
                </a:solidFill>
              </a:rPr>
              <a:t>)</a:t>
            </a:r>
            <a:r>
              <a:rPr lang="ru-RU" sz="1600" smtClean="0"/>
              <a:t>  Ивановича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появился </a:t>
            </a:r>
            <a:r>
              <a:rPr lang="ru-RU" sz="1600" u="sng" smtClean="0"/>
              <a:t>второй</a:t>
            </a:r>
            <a:r>
              <a:rPr lang="ru-RU" sz="1600" smtClean="0"/>
              <a:t> </a:t>
            </a:r>
            <a:r>
              <a:rPr lang="ru-RU" sz="1600" smtClean="0">
                <a:solidFill>
                  <a:srgbClr val="0000FF"/>
                </a:solidFill>
              </a:rPr>
              <a:t>(первый)</a:t>
            </a:r>
            <a:r>
              <a:rPr lang="ru-RU" sz="1600" smtClean="0"/>
              <a:t> сын Иван. Иван Васильевич родился  в </a:t>
            </a:r>
            <a:r>
              <a:rPr lang="ru-RU" sz="1600" u="sng" smtClean="0"/>
              <a:t>Москве</a:t>
            </a:r>
            <a:r>
              <a:rPr lang="ru-RU" sz="1600" smtClean="0"/>
              <a:t> </a:t>
            </a:r>
            <a:r>
              <a:rPr lang="ru-RU" sz="1600" smtClean="0">
                <a:solidFill>
                  <a:srgbClr val="0000FF"/>
                </a:solidFill>
              </a:rPr>
              <a:t>(неподалёку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>
                <a:solidFill>
                  <a:srgbClr val="0000FF"/>
                </a:solidFill>
              </a:rPr>
              <a:t>от Москвы в селе Коломенском)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После смерти отца в </a:t>
            </a:r>
            <a:r>
              <a:rPr lang="ru-RU" sz="1600" u="sng" smtClean="0"/>
              <a:t>5-ти</a:t>
            </a:r>
            <a:r>
              <a:rPr lang="ru-RU" sz="1600" smtClean="0"/>
              <a:t> </a:t>
            </a:r>
            <a:r>
              <a:rPr lang="ru-RU" sz="1600" smtClean="0">
                <a:solidFill>
                  <a:srgbClr val="0000FF"/>
                </a:solidFill>
              </a:rPr>
              <a:t>(3- х)</a:t>
            </a:r>
            <a:r>
              <a:rPr lang="ru-RU" sz="1600" smtClean="0"/>
              <a:t> летнем возрасте в </a:t>
            </a:r>
            <a:r>
              <a:rPr lang="ru-RU" sz="1600" u="sng" smtClean="0"/>
              <a:t>1538</a:t>
            </a:r>
            <a:r>
              <a:rPr lang="ru-RU" sz="1600" smtClean="0"/>
              <a:t>  </a:t>
            </a:r>
            <a:r>
              <a:rPr lang="ru-RU" sz="1600" smtClean="0">
                <a:solidFill>
                  <a:srgbClr val="0000FF"/>
                </a:solidFill>
              </a:rPr>
              <a:t>(1533)</a:t>
            </a:r>
            <a:r>
              <a:rPr lang="ru-RU" sz="1600" smtClean="0"/>
              <a:t> году малолетний Иван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оказался на престоле. В первые годы от имени Ивана страной правила его мать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Великая княгиня Елена </a:t>
            </a:r>
            <a:r>
              <a:rPr lang="ru-RU" sz="1600" u="sng" smtClean="0"/>
              <a:t>Юрьевна</a:t>
            </a:r>
            <a:r>
              <a:rPr lang="ru-RU" sz="1600" smtClean="0"/>
              <a:t> </a:t>
            </a:r>
            <a:r>
              <a:rPr lang="ru-RU" sz="1600" smtClean="0">
                <a:solidFill>
                  <a:srgbClr val="0000FF"/>
                </a:solidFill>
              </a:rPr>
              <a:t>(Васильевна)</a:t>
            </a:r>
            <a:r>
              <a:rPr lang="ru-RU" sz="1600" smtClean="0"/>
              <a:t> Глинская. После её смерти у власти,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сменяя друг друга, оказались соперничавшие между собой </a:t>
            </a:r>
            <a:r>
              <a:rPr lang="ru-RU" sz="1600" u="sng" smtClean="0"/>
              <a:t>дворянские</a:t>
            </a:r>
            <a:r>
              <a:rPr lang="ru-RU" sz="1600" smtClean="0"/>
              <a:t> </a:t>
            </a:r>
            <a:r>
              <a:rPr lang="ru-RU" sz="1600" smtClean="0">
                <a:solidFill>
                  <a:srgbClr val="0000FF"/>
                </a:solidFill>
              </a:rPr>
              <a:t>(боярские)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группировки.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16 января </a:t>
            </a:r>
            <a:r>
              <a:rPr lang="ru-RU" sz="1600" u="sng" smtClean="0"/>
              <a:t>1550</a:t>
            </a:r>
            <a:r>
              <a:rPr lang="ru-RU" sz="1600" smtClean="0"/>
              <a:t> </a:t>
            </a:r>
            <a:r>
              <a:rPr lang="ru-RU" sz="1600" smtClean="0">
                <a:solidFill>
                  <a:srgbClr val="0000FF"/>
                </a:solidFill>
              </a:rPr>
              <a:t>(1547)</a:t>
            </a:r>
            <a:r>
              <a:rPr lang="ru-RU" sz="1600" smtClean="0"/>
              <a:t> года  Великий князь Московский Иван </a:t>
            </a:r>
            <a:r>
              <a:rPr lang="en-US" sz="1600" smtClean="0"/>
              <a:t>IV</a:t>
            </a:r>
            <a:r>
              <a:rPr lang="ru-RU" sz="1600" smtClean="0"/>
              <a:t> Васильевич венчался на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царство в </a:t>
            </a:r>
            <a:r>
              <a:rPr lang="ru-RU" sz="1600" u="sng" smtClean="0"/>
              <a:t>Софийском</a:t>
            </a:r>
            <a:r>
              <a:rPr lang="ru-RU" sz="1600" smtClean="0"/>
              <a:t> </a:t>
            </a:r>
            <a:r>
              <a:rPr lang="ru-RU" sz="1600" smtClean="0">
                <a:solidFill>
                  <a:srgbClr val="0000FF"/>
                </a:solidFill>
              </a:rPr>
              <a:t>(Успенском)</a:t>
            </a:r>
            <a:r>
              <a:rPr lang="ru-RU" sz="1600" smtClean="0"/>
              <a:t> соборе Московского кремля. Главной задачей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внутренней политики Ивана Грозного было укрепление  </a:t>
            </a:r>
            <a:r>
              <a:rPr lang="ru-RU" sz="1600" u="sng" smtClean="0"/>
              <a:t>республиканской формы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u="sng" smtClean="0"/>
              <a:t>правления</a:t>
            </a:r>
            <a:r>
              <a:rPr lang="ru-RU" sz="1600" smtClean="0"/>
              <a:t> </a:t>
            </a:r>
            <a:r>
              <a:rPr lang="ru-RU" sz="1600" smtClean="0">
                <a:solidFill>
                  <a:srgbClr val="0000FF"/>
                </a:solidFill>
              </a:rPr>
              <a:t>(абсолютной власти царя).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Весьма удачной была внешняя политика Ивана </a:t>
            </a:r>
            <a:r>
              <a:rPr lang="en-US" sz="1600" smtClean="0"/>
              <a:t>IV</a:t>
            </a:r>
            <a:r>
              <a:rPr lang="ru-RU" sz="1600" smtClean="0"/>
              <a:t>. В годы своего правления Иван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Грозный на востоке присоединил к </a:t>
            </a:r>
            <a:r>
              <a:rPr lang="ru-RU" sz="1600" u="sng" smtClean="0"/>
              <a:t>Российской империи</a:t>
            </a:r>
            <a:r>
              <a:rPr lang="ru-RU" sz="1600" smtClean="0"/>
              <a:t>  </a:t>
            </a:r>
            <a:r>
              <a:rPr lang="ru-RU" sz="1600" smtClean="0">
                <a:solidFill>
                  <a:srgbClr val="0000FF"/>
                </a:solidFill>
              </a:rPr>
              <a:t>(России)</a:t>
            </a:r>
            <a:r>
              <a:rPr lang="ru-RU" sz="1600" smtClean="0"/>
              <a:t> Казанское,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Астраханское, Сибирское и </a:t>
            </a:r>
            <a:r>
              <a:rPr lang="ru-RU" sz="1600" u="sng" smtClean="0">
                <a:solidFill>
                  <a:srgbClr val="0000FF"/>
                </a:solidFill>
              </a:rPr>
              <a:t>Крымское</a:t>
            </a:r>
            <a:r>
              <a:rPr lang="ru-RU" sz="1600" smtClean="0">
                <a:solidFill>
                  <a:srgbClr val="0000FF"/>
                </a:solidFill>
              </a:rPr>
              <a:t> (неудачный поход)</a:t>
            </a:r>
            <a:r>
              <a:rPr lang="ru-RU" sz="1600" smtClean="0"/>
              <a:t> ханства; на западе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территорию </a:t>
            </a:r>
            <a:r>
              <a:rPr lang="ru-RU" sz="1600" u="sng" smtClean="0"/>
              <a:t>Ливонии</a:t>
            </a:r>
            <a:r>
              <a:rPr lang="ru-RU" sz="1600" smtClean="0"/>
              <a:t> </a:t>
            </a:r>
            <a:r>
              <a:rPr lang="ru-RU" sz="1600" smtClean="0">
                <a:solidFill>
                  <a:srgbClr val="0000FF"/>
                </a:solidFill>
              </a:rPr>
              <a:t>(Ливонскую войну Россия проиграла.)</a:t>
            </a:r>
            <a:r>
              <a:rPr lang="ru-RU" sz="16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Больших успехов достигла русская культура в период правления Ивана Грозного. В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Москве в память взятия Казани был построен</a:t>
            </a:r>
            <a:r>
              <a:rPr lang="ru-RU" sz="1600" u="sng" smtClean="0"/>
              <a:t> Казанский</a:t>
            </a:r>
            <a:r>
              <a:rPr lang="ru-RU" sz="1600" smtClean="0"/>
              <a:t> </a:t>
            </a:r>
            <a:r>
              <a:rPr lang="ru-RU" sz="1600" smtClean="0">
                <a:solidFill>
                  <a:srgbClr val="0000FF"/>
                </a:solidFill>
              </a:rPr>
              <a:t>(Покровский)</a:t>
            </a:r>
            <a:r>
              <a:rPr lang="ru-RU" sz="1600" smtClean="0"/>
              <a:t> собор.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Знаменитый мастер литейного дела </a:t>
            </a:r>
            <a:r>
              <a:rPr lang="ru-RU" sz="1600" u="sng" smtClean="0"/>
              <a:t>Иван Фёдоров</a:t>
            </a:r>
            <a:r>
              <a:rPr lang="ru-RU" sz="1600" smtClean="0"/>
              <a:t> </a:t>
            </a:r>
            <a:r>
              <a:rPr lang="ru-RU" sz="1600" smtClean="0">
                <a:solidFill>
                  <a:srgbClr val="0000FF"/>
                </a:solidFill>
              </a:rPr>
              <a:t>(Андрей Чохов)</a:t>
            </a:r>
            <a:r>
              <a:rPr lang="ru-RU" sz="1600" smtClean="0"/>
              <a:t> в </a:t>
            </a:r>
            <a:r>
              <a:rPr lang="ru-RU" sz="1600" u="sng" smtClean="0"/>
              <a:t>1568</a:t>
            </a:r>
            <a:r>
              <a:rPr lang="ru-RU" sz="1600" smtClean="0"/>
              <a:t> </a:t>
            </a:r>
            <a:r>
              <a:rPr lang="ru-RU" sz="1600" smtClean="0">
                <a:solidFill>
                  <a:srgbClr val="0000FF"/>
                </a:solidFill>
              </a:rPr>
              <a:t>(1586)</a:t>
            </a:r>
            <a:r>
              <a:rPr lang="ru-RU" sz="1600" smtClean="0"/>
              <a:t> году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отлил знаменитый </a:t>
            </a:r>
            <a:r>
              <a:rPr lang="ru-RU" sz="1600" u="sng" smtClean="0"/>
              <a:t>Царь-колокол</a:t>
            </a:r>
            <a:r>
              <a:rPr lang="ru-RU" sz="1600" smtClean="0"/>
              <a:t> </a:t>
            </a:r>
            <a:r>
              <a:rPr lang="ru-RU" sz="1600" smtClean="0">
                <a:solidFill>
                  <a:srgbClr val="0000FF"/>
                </a:solidFill>
              </a:rPr>
              <a:t>(Царь-пушку).</a:t>
            </a:r>
            <a:r>
              <a:rPr lang="ru-RU" sz="1600" smtClean="0"/>
              <a:t> </a:t>
            </a:r>
            <a:r>
              <a:rPr lang="ru-RU" sz="1600" u="sng" smtClean="0"/>
              <a:t>Пётр Мстиславец</a:t>
            </a:r>
            <a:r>
              <a:rPr lang="ru-RU" sz="1600" smtClean="0"/>
              <a:t> </a:t>
            </a:r>
            <a:r>
              <a:rPr lang="ru-RU" sz="1600" smtClean="0">
                <a:solidFill>
                  <a:srgbClr val="0000FF"/>
                </a:solidFill>
              </a:rPr>
              <a:t>(Иван Фёдоров)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создал первую печатную книгу </a:t>
            </a:r>
            <a:r>
              <a:rPr lang="ru-RU" sz="1600" u="sng" smtClean="0"/>
              <a:t>для обучения детей грамоте – «Азбуку». </a:t>
            </a:r>
            <a:r>
              <a:rPr lang="ru-RU" sz="1600" smtClean="0">
                <a:solidFill>
                  <a:srgbClr val="0000FF"/>
                </a:solidFill>
              </a:rPr>
              <a:t>(«Апостол»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>
                <a:solidFill>
                  <a:srgbClr val="0000FF"/>
                </a:solidFill>
              </a:rPr>
              <a:t>книга религиозного содержания) (20 ошибок).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428625" y="1500188"/>
            <a:ext cx="7467600" cy="12858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0000FF"/>
                </a:solidFill>
              </a:rPr>
              <a:t>Спасибо за работу на уроке!</a:t>
            </a:r>
          </a:p>
        </p:txBody>
      </p:sp>
      <p:pic>
        <p:nvPicPr>
          <p:cNvPr id="389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8" y="3786188"/>
            <a:ext cx="2828925" cy="192405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>
                <a:solidFill>
                  <a:srgbClr val="0000FF"/>
                </a:solidFill>
              </a:rPr>
              <a:t>1. Внутренняя политика Ивана </a:t>
            </a:r>
            <a:r>
              <a:rPr lang="en-US" sz="3600" b="1">
                <a:solidFill>
                  <a:srgbClr val="0000FF"/>
                </a:solidFill>
              </a:rPr>
              <a:t>IV</a:t>
            </a:r>
            <a:r>
              <a:rPr lang="ru-RU" sz="3600" b="1">
                <a:solidFill>
                  <a:srgbClr val="0000FF"/>
                </a:solidFill>
              </a:rPr>
              <a:t>.</a:t>
            </a:r>
            <a:r>
              <a:rPr lang="ru-RU" sz="3600">
                <a:solidFill>
                  <a:srgbClr val="0000FF"/>
                </a:solidFill>
              </a:rPr>
              <a:t/>
            </a:r>
            <a:br>
              <a:rPr lang="ru-RU" sz="3600">
                <a:solidFill>
                  <a:srgbClr val="0000FF"/>
                </a:solidFill>
              </a:rPr>
            </a:br>
            <a:endParaRPr lang="ru-RU" sz="3600">
              <a:solidFill>
                <a:srgbClr val="0000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43000"/>
            <a:ext cx="8208963" cy="45989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smtClean="0">
                <a:solidFill>
                  <a:srgbClr val="0000FF"/>
                </a:solidFill>
              </a:rPr>
              <a:t>Определим цели урока:</a:t>
            </a:r>
          </a:p>
          <a:p>
            <a:pPr eaLnBrk="1" hangingPunct="1">
              <a:buFontTx/>
              <a:buNone/>
            </a:pPr>
            <a:r>
              <a:rPr lang="ru-RU" smtClean="0"/>
              <a:t>Цели:</a:t>
            </a:r>
          </a:p>
          <a:p>
            <a:pPr eaLnBrk="1" hangingPunct="1">
              <a:buFontTx/>
              <a:buNone/>
            </a:pPr>
            <a:r>
              <a:rPr lang="ru-RU" smtClean="0"/>
              <a:t>1. Установление (какой?) власти царя.</a:t>
            </a:r>
          </a:p>
          <a:p>
            <a:pPr eaLnBrk="1" hangingPunct="1">
              <a:buFontTx/>
              <a:buNone/>
            </a:pPr>
            <a:r>
              <a:rPr lang="ru-RU" smtClean="0"/>
              <a:t>2. Борьба с (какой?) аристократией (самостоятельностью боярства).</a:t>
            </a:r>
          </a:p>
          <a:p>
            <a:pPr eaLnBrk="1" hangingPunct="1">
              <a:buFontTx/>
              <a:buNone/>
            </a:pPr>
            <a:r>
              <a:rPr lang="ru-RU" smtClean="0"/>
              <a:t>3. Ликвидация остатков  (какой?)  раздробленности (удельных княжений, Новгородской вольницы).</a:t>
            </a:r>
          </a:p>
        </p:txBody>
      </p:sp>
      <p:pic>
        <p:nvPicPr>
          <p:cNvPr id="10244" name="Picture 5" descr="St-Basils-Cathedr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285750"/>
            <a:ext cx="17049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>
                <a:solidFill>
                  <a:srgbClr val="0000FF"/>
                </a:solidFill>
              </a:rPr>
              <a:t>1. Внутренняя политика Ивана </a:t>
            </a:r>
            <a:r>
              <a:rPr lang="en-US" sz="3600" b="1">
                <a:solidFill>
                  <a:srgbClr val="0000FF"/>
                </a:solidFill>
              </a:rPr>
              <a:t>IV</a:t>
            </a:r>
            <a:r>
              <a:rPr lang="ru-RU" sz="3600" b="1"/>
              <a:t>.</a:t>
            </a:r>
            <a:r>
              <a:rPr lang="ru-RU" sz="3600"/>
              <a:t/>
            </a:r>
            <a:br>
              <a:rPr lang="ru-RU" sz="3600"/>
            </a:br>
            <a:endParaRPr lang="ru-RU" sz="36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Цели:</a:t>
            </a:r>
          </a:p>
          <a:p>
            <a:pPr eaLnBrk="1" hangingPunct="1">
              <a:buFontTx/>
              <a:buNone/>
            </a:pPr>
            <a:r>
              <a:rPr lang="ru-RU" smtClean="0"/>
              <a:t>1. Установление </a:t>
            </a:r>
            <a:r>
              <a:rPr lang="ru-RU" u="sng" smtClean="0">
                <a:solidFill>
                  <a:srgbClr val="0000FF"/>
                </a:solidFill>
              </a:rPr>
              <a:t>неограниченной</a:t>
            </a:r>
            <a:r>
              <a:rPr lang="ru-RU" smtClean="0"/>
              <a:t> власти царя.</a:t>
            </a:r>
          </a:p>
          <a:p>
            <a:pPr eaLnBrk="1" hangingPunct="1">
              <a:buFontTx/>
              <a:buNone/>
            </a:pPr>
            <a:r>
              <a:rPr lang="ru-RU" smtClean="0"/>
              <a:t>2. Борьба с  </a:t>
            </a:r>
            <a:r>
              <a:rPr lang="ru-RU" u="sng" smtClean="0">
                <a:solidFill>
                  <a:srgbClr val="0000FF"/>
                </a:solidFill>
              </a:rPr>
              <a:t>феодальной</a:t>
            </a:r>
            <a:r>
              <a:rPr lang="ru-RU" smtClean="0"/>
              <a:t> аристократией (самостоятельностью боярства).</a:t>
            </a:r>
          </a:p>
          <a:p>
            <a:pPr eaLnBrk="1" hangingPunct="1">
              <a:buFontTx/>
              <a:buNone/>
            </a:pPr>
            <a:r>
              <a:rPr lang="ru-RU" smtClean="0"/>
              <a:t>3. Ликвидация остатков </a:t>
            </a:r>
            <a:r>
              <a:rPr lang="ru-RU" u="sng" smtClean="0">
                <a:solidFill>
                  <a:srgbClr val="0000FF"/>
                </a:solidFill>
              </a:rPr>
              <a:t>феодальной </a:t>
            </a:r>
            <a:r>
              <a:rPr lang="ru-RU" smtClean="0"/>
              <a:t>раздробленности (удельных княжений, Новгородской вольницы).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00FF"/>
                </a:solidFill>
              </a:rPr>
              <a:t>2. Реформы</a:t>
            </a:r>
            <a:r>
              <a:rPr lang="ru-RU" sz="3600" b="1" dirty="0">
                <a:solidFill>
                  <a:srgbClr val="0000FF"/>
                </a:solidFill>
              </a:rPr>
              <a:t>:</a:t>
            </a:r>
            <a:r>
              <a:rPr lang="ru-RU" sz="4000" dirty="0">
                <a:solidFill>
                  <a:srgbClr val="0000FF"/>
                </a:solidFill>
              </a:rPr>
              <a:t/>
            </a:r>
            <a:br>
              <a:rPr lang="ru-RU" sz="4000" dirty="0">
                <a:solidFill>
                  <a:srgbClr val="0000FF"/>
                </a:solidFill>
              </a:rPr>
            </a:br>
            <a:endParaRPr lang="ru-RU" sz="4000" dirty="0">
              <a:solidFill>
                <a:srgbClr val="0000FF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857250"/>
            <a:ext cx="8229600" cy="5153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0000FF"/>
                </a:solidFill>
              </a:rPr>
              <a:t>Определим названия реформ: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-Создание ………………… рады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-Созыв первого ……………. собора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-Ограничение …………………..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-Создание ………….. войска (стрелецкого)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-Реформа налогообложения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-Создание ……………..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-Отмена ……………….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-Принят ……………..</a:t>
            </a:r>
          </a:p>
        </p:txBody>
      </p:sp>
      <p:pic>
        <p:nvPicPr>
          <p:cNvPr id="12292" name="Picture 5" descr="C:\Documents and Settings\Елена\Мои документы\Иван IV Васильевич Грозный.files\iioan4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235825" y="333375"/>
            <a:ext cx="1668463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00FF"/>
                </a:solidFill>
              </a:rPr>
              <a:t>2. Реформы</a:t>
            </a:r>
            <a:r>
              <a:rPr lang="ru-RU" sz="3600" b="1" dirty="0">
                <a:solidFill>
                  <a:srgbClr val="0000FF"/>
                </a:solidFill>
              </a:rPr>
              <a:t>:</a:t>
            </a:r>
            <a:r>
              <a:rPr lang="ru-RU" sz="4000" dirty="0">
                <a:solidFill>
                  <a:srgbClr val="0000FF"/>
                </a:solidFill>
              </a:rPr>
              <a:t/>
            </a:r>
            <a:br>
              <a:rPr lang="ru-RU" sz="4000" dirty="0">
                <a:solidFill>
                  <a:srgbClr val="0000FF"/>
                </a:solidFill>
              </a:rPr>
            </a:br>
            <a:endParaRPr lang="ru-RU" sz="4000" dirty="0">
              <a:solidFill>
                <a:srgbClr val="0000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362950" cy="5472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-Создание </a:t>
            </a:r>
            <a:r>
              <a:rPr lang="ru-RU" u="sng" smtClean="0">
                <a:solidFill>
                  <a:srgbClr val="0000FF"/>
                </a:solidFill>
              </a:rPr>
              <a:t>Избранной </a:t>
            </a:r>
            <a:r>
              <a:rPr lang="ru-RU" smtClean="0"/>
              <a:t>рады</a:t>
            </a:r>
          </a:p>
          <a:p>
            <a:pPr eaLnBrk="1" hangingPunct="1">
              <a:buFontTx/>
              <a:buNone/>
            </a:pPr>
            <a:r>
              <a:rPr lang="ru-RU" smtClean="0"/>
              <a:t>-Созыв первого </a:t>
            </a:r>
            <a:r>
              <a:rPr lang="ru-RU" u="sng" smtClean="0">
                <a:solidFill>
                  <a:srgbClr val="0000FF"/>
                </a:solidFill>
              </a:rPr>
              <a:t>Земского</a:t>
            </a:r>
            <a:r>
              <a:rPr lang="ru-RU" smtClean="0"/>
              <a:t> собора</a:t>
            </a:r>
          </a:p>
          <a:p>
            <a:pPr eaLnBrk="1" hangingPunct="1">
              <a:buFontTx/>
              <a:buNone/>
            </a:pPr>
            <a:r>
              <a:rPr lang="ru-RU" smtClean="0"/>
              <a:t>-Ограничение </a:t>
            </a:r>
            <a:r>
              <a:rPr lang="ru-RU" u="sng" smtClean="0">
                <a:solidFill>
                  <a:srgbClr val="0000FF"/>
                </a:solidFill>
              </a:rPr>
              <a:t>местничества</a:t>
            </a:r>
          </a:p>
          <a:p>
            <a:pPr eaLnBrk="1" hangingPunct="1">
              <a:buFontTx/>
              <a:buNone/>
            </a:pPr>
            <a:r>
              <a:rPr lang="ru-RU" smtClean="0"/>
              <a:t>-Создание </a:t>
            </a:r>
            <a:r>
              <a:rPr lang="ru-RU" u="sng" smtClean="0">
                <a:solidFill>
                  <a:srgbClr val="0000FF"/>
                </a:solidFill>
              </a:rPr>
              <a:t>постоянного</a:t>
            </a:r>
            <a:r>
              <a:rPr lang="ru-RU" smtClean="0">
                <a:solidFill>
                  <a:srgbClr val="0000FF"/>
                </a:solidFill>
              </a:rPr>
              <a:t> </a:t>
            </a:r>
            <a:r>
              <a:rPr lang="ru-RU" smtClean="0"/>
              <a:t>войска</a:t>
            </a:r>
          </a:p>
          <a:p>
            <a:pPr eaLnBrk="1" hangingPunct="1">
              <a:buFontTx/>
              <a:buNone/>
            </a:pPr>
            <a:r>
              <a:rPr lang="ru-RU" smtClean="0"/>
              <a:t>(стрелецкого)</a:t>
            </a:r>
          </a:p>
          <a:p>
            <a:pPr eaLnBrk="1" hangingPunct="1">
              <a:buFontTx/>
              <a:buNone/>
            </a:pPr>
            <a:r>
              <a:rPr lang="ru-RU" smtClean="0"/>
              <a:t>-Реформа налогообложения </a:t>
            </a:r>
          </a:p>
          <a:p>
            <a:pPr eaLnBrk="1" hangingPunct="1">
              <a:buFontTx/>
              <a:buNone/>
            </a:pPr>
            <a:r>
              <a:rPr lang="ru-RU" smtClean="0"/>
              <a:t>-Создание </a:t>
            </a:r>
            <a:r>
              <a:rPr lang="ru-RU" u="sng" smtClean="0">
                <a:solidFill>
                  <a:srgbClr val="0000FF"/>
                </a:solidFill>
              </a:rPr>
              <a:t>приказов</a:t>
            </a:r>
          </a:p>
          <a:p>
            <a:pPr eaLnBrk="1" hangingPunct="1">
              <a:buFontTx/>
              <a:buNone/>
            </a:pPr>
            <a:r>
              <a:rPr lang="ru-RU" smtClean="0"/>
              <a:t>-Отмена </a:t>
            </a:r>
            <a:r>
              <a:rPr lang="ru-RU" u="sng" smtClean="0">
                <a:solidFill>
                  <a:srgbClr val="0000FF"/>
                </a:solidFill>
              </a:rPr>
              <a:t>кормлений</a:t>
            </a:r>
          </a:p>
          <a:p>
            <a:pPr eaLnBrk="1" hangingPunct="1">
              <a:buFontTx/>
              <a:buNone/>
            </a:pPr>
            <a:r>
              <a:rPr lang="ru-RU" smtClean="0"/>
              <a:t>-Принят </a:t>
            </a:r>
            <a:r>
              <a:rPr lang="ru-RU" u="sng" smtClean="0">
                <a:solidFill>
                  <a:srgbClr val="0000FF"/>
                </a:solidFill>
              </a:rPr>
              <a:t>Судебник</a:t>
            </a:r>
          </a:p>
        </p:txBody>
      </p:sp>
      <p:pic>
        <p:nvPicPr>
          <p:cNvPr id="13316" name="Picture 4" descr="Настало время...">
            <a:hlinkClick r:id="rId2" tooltip="&quot;Настало время...&quot;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6418263" y="3141663"/>
            <a:ext cx="24447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00FF"/>
                </a:solidFill>
              </a:rPr>
              <a:t>3. Внешняя политика Ивана </a:t>
            </a:r>
            <a:r>
              <a:rPr lang="en-US" sz="3600" b="1" smtClean="0">
                <a:solidFill>
                  <a:srgbClr val="0000FF"/>
                </a:solidFill>
              </a:rPr>
              <a:t>IV</a:t>
            </a:r>
            <a:r>
              <a:rPr lang="ru-RU" sz="3600" b="1" smtClean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81075"/>
            <a:ext cx="8435975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                           </a:t>
            </a:r>
            <a:r>
              <a:rPr lang="ru-RU" sz="2400" u="sng" smtClean="0"/>
              <a:t>Задачи внешней политики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       </a:t>
            </a:r>
            <a:r>
              <a:rPr lang="ru-RU" sz="2000" u="sng" smtClean="0"/>
              <a:t>на востоке</a:t>
            </a:r>
            <a:r>
              <a:rPr lang="ru-RU" sz="2000" smtClean="0"/>
              <a:t>                                 </a:t>
            </a:r>
            <a:r>
              <a:rPr lang="ru-RU" sz="2000" u="sng" smtClean="0"/>
              <a:t>на западе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1. Борьба с Казанским,                        2. Достижение выхода к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Астраханским,                                      Балтийскому морю.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Крымским ханством.                        3. Объединение земель,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                                                             входивших в Древнерусское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                                                             государство.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</a:t>
            </a:r>
            <a:r>
              <a:rPr lang="ru-RU" sz="2800" smtClean="0">
                <a:solidFill>
                  <a:srgbClr val="0000FF"/>
                </a:solidFill>
              </a:rPr>
              <a:t>Определим  даты: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…… г. Присоединение                        1558 -1583 гг.  ………….. война. Казанского ханства.                       1582 г.  перемирие с ……………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…….г. Присоединение                        1583 г.  перемирие со ………….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  Астраханского ханства.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…… г. Неудачный поход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    на Крымское ханство.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…… г. Начало похода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         Ермака в Сибирь.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857356" y="1357298"/>
            <a:ext cx="1404000" cy="43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714875" y="1357313"/>
            <a:ext cx="857250" cy="4286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5" y="4803775"/>
            <a:ext cx="1965325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00FF"/>
                </a:solidFill>
              </a:rPr>
              <a:t>3. Внешняя политика Ивана </a:t>
            </a:r>
            <a:r>
              <a:rPr lang="en-US" sz="3600" b="1" smtClean="0">
                <a:solidFill>
                  <a:srgbClr val="0000FF"/>
                </a:solidFill>
              </a:rPr>
              <a:t>IV</a:t>
            </a:r>
            <a:r>
              <a:rPr lang="ru-RU" sz="3600" b="1" smtClean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569325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                     </a:t>
            </a:r>
            <a:r>
              <a:rPr lang="ru-RU" sz="2000" b="1" u="sng" smtClean="0"/>
              <a:t>Задачи внешней политики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             </a:t>
            </a:r>
            <a:r>
              <a:rPr lang="ru-RU" sz="2000" b="1" u="sng" smtClean="0"/>
              <a:t>на востоке</a:t>
            </a:r>
            <a:r>
              <a:rPr lang="ru-RU" sz="2000" b="1" smtClean="0"/>
              <a:t>                                 </a:t>
            </a:r>
            <a:r>
              <a:rPr lang="ru-RU" sz="2000" b="1" u="sng" smtClean="0"/>
              <a:t>на западе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1. Борьба с Казанским,                        2. Достижение выхода к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Астраханским,                                      Балтийскому морю.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Крымским ханством.                        3. Объединение земель,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                                                             входивших в Древнерусское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                                                             государство.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u="sng" smtClean="0">
                <a:solidFill>
                  <a:srgbClr val="0000FF"/>
                </a:solidFill>
              </a:rPr>
              <a:t>1552 </a:t>
            </a:r>
            <a:r>
              <a:rPr lang="ru-RU" sz="2000" smtClean="0">
                <a:solidFill>
                  <a:srgbClr val="0000FF"/>
                </a:solidFill>
              </a:rPr>
              <a:t>г.</a:t>
            </a:r>
            <a:r>
              <a:rPr lang="ru-RU" sz="2000" smtClean="0"/>
              <a:t> Присоединение                          1558 -1583 гг.  </a:t>
            </a:r>
            <a:r>
              <a:rPr lang="ru-RU" sz="2000" u="sng" smtClean="0">
                <a:solidFill>
                  <a:srgbClr val="0000FF"/>
                </a:solidFill>
              </a:rPr>
              <a:t>Ливонская</a:t>
            </a:r>
            <a:r>
              <a:rPr lang="ru-RU" sz="2000" smtClean="0">
                <a:solidFill>
                  <a:srgbClr val="0000FF"/>
                </a:solidFill>
              </a:rPr>
              <a:t> </a:t>
            </a:r>
            <a:r>
              <a:rPr lang="ru-RU" sz="2000" smtClean="0"/>
              <a:t>война.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       Казанского ханства.                  1582 г.  перемирие с </a:t>
            </a:r>
            <a:r>
              <a:rPr lang="ru-RU" sz="2000" u="sng" smtClean="0">
                <a:solidFill>
                  <a:srgbClr val="0000FF"/>
                </a:solidFill>
              </a:rPr>
              <a:t>Польшей</a:t>
            </a:r>
            <a:r>
              <a:rPr lang="ru-RU" sz="2000" smtClean="0"/>
              <a:t>.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u="sng" smtClean="0">
                <a:solidFill>
                  <a:srgbClr val="0000FF"/>
                </a:solidFill>
              </a:rPr>
              <a:t>1556</a:t>
            </a:r>
            <a:r>
              <a:rPr lang="ru-RU" sz="2000" smtClean="0">
                <a:solidFill>
                  <a:srgbClr val="0000FF"/>
                </a:solidFill>
              </a:rPr>
              <a:t> г.</a:t>
            </a:r>
            <a:r>
              <a:rPr lang="ru-RU" sz="2000" smtClean="0"/>
              <a:t> Присоединение                          1583 г.  перемирие со </a:t>
            </a:r>
            <a:r>
              <a:rPr lang="ru-RU" sz="2000" u="sng" smtClean="0">
                <a:solidFill>
                  <a:srgbClr val="0000FF"/>
                </a:solidFill>
              </a:rPr>
              <a:t>Швецией</a:t>
            </a:r>
            <a:r>
              <a:rPr lang="ru-RU" sz="2000" smtClean="0">
                <a:solidFill>
                  <a:srgbClr val="0000FF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  Астраханского ханства.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u="sng" smtClean="0">
                <a:solidFill>
                  <a:srgbClr val="0000FF"/>
                </a:solidFill>
              </a:rPr>
              <a:t>1559</a:t>
            </a:r>
            <a:r>
              <a:rPr lang="ru-RU" sz="2000" smtClean="0">
                <a:solidFill>
                  <a:srgbClr val="0000FF"/>
                </a:solidFill>
              </a:rPr>
              <a:t> г.</a:t>
            </a:r>
            <a:r>
              <a:rPr lang="ru-RU" sz="2000" smtClean="0"/>
              <a:t> Неудачный поход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    на Крымское ханство.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u="sng" smtClean="0">
                <a:solidFill>
                  <a:srgbClr val="0000FF"/>
                </a:solidFill>
              </a:rPr>
              <a:t>1581</a:t>
            </a:r>
            <a:r>
              <a:rPr lang="ru-RU" sz="2000" smtClean="0">
                <a:solidFill>
                  <a:srgbClr val="0000FF"/>
                </a:solidFill>
              </a:rPr>
              <a:t> г.</a:t>
            </a:r>
            <a:r>
              <a:rPr lang="ru-RU" sz="2000" smtClean="0"/>
              <a:t> Начало похода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         Ермака в Сибирь.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1747</TotalTime>
  <Words>2250</Words>
  <Application>Microsoft PowerPoint</Application>
  <PresentationFormat>Экран (4:3)</PresentationFormat>
  <Paragraphs>381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Franklin Gothic Book</vt:lpstr>
      <vt:lpstr>Wingdings 2</vt:lpstr>
      <vt:lpstr>Calibri</vt:lpstr>
      <vt:lpstr>Gabriola</vt:lpstr>
      <vt:lpstr>Monotype Corsiva</vt:lpstr>
      <vt:lpstr>Техническая</vt:lpstr>
      <vt:lpstr>Слайд 1</vt:lpstr>
      <vt:lpstr>Слайд 2</vt:lpstr>
      <vt:lpstr>Слайд 3</vt:lpstr>
      <vt:lpstr>1. Внутренняя политика Ивана IV. </vt:lpstr>
      <vt:lpstr>1. Внутренняя политика Ивана IV. </vt:lpstr>
      <vt:lpstr>2. Реформы: </vt:lpstr>
      <vt:lpstr>2. Реформы: </vt:lpstr>
      <vt:lpstr>3. Внешняя политика Ивана IV.</vt:lpstr>
      <vt:lpstr>3. Внешняя политика Ивана IV.</vt:lpstr>
      <vt:lpstr>4. Соотнесите между собой события и даты: </vt:lpstr>
      <vt:lpstr>4.Проверьте события и даты. </vt:lpstr>
      <vt:lpstr>5. Тесты:</vt:lpstr>
      <vt:lpstr>5. Тесты:</vt:lpstr>
      <vt:lpstr>5. Тесты:</vt:lpstr>
      <vt:lpstr>Слайд 15</vt:lpstr>
      <vt:lpstr>5. Тесты:</vt:lpstr>
      <vt:lpstr>5. Тесты:</vt:lpstr>
      <vt:lpstr>5. Тесты:</vt:lpstr>
      <vt:lpstr>5. Тесты:</vt:lpstr>
      <vt:lpstr>5. Тесты:</vt:lpstr>
      <vt:lpstr>5. Тесты:</vt:lpstr>
      <vt:lpstr>6.Соотнесите имена исторических деятелей и события.</vt:lpstr>
      <vt:lpstr>6. Соотнесите имена исторических деятелей и события.</vt:lpstr>
      <vt:lpstr>7. Расставьте события в хронологическом порядке:</vt:lpstr>
      <vt:lpstr>7. Расставь события в хронологическом порядке:</vt:lpstr>
      <vt:lpstr>8. Объясните значение слов:</vt:lpstr>
      <vt:lpstr>8. Объясните значение слов:</vt:lpstr>
      <vt:lpstr>Итоги царствования Ивана Грозного</vt:lpstr>
      <vt:lpstr> Твоя оценка за урок:</vt:lpstr>
      <vt:lpstr>Дополнительное задание. Рассказ с ошибками. </vt:lpstr>
      <vt:lpstr>Дополнительное задание. Рассказ с ошибками.</vt:lpstr>
      <vt:lpstr>Слайд 32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</dc:title>
  <dc:creator>Фоменко Е.М.</dc:creator>
  <cp:lastModifiedBy>Людмила</cp:lastModifiedBy>
  <cp:revision>90</cp:revision>
  <dcterms:created xsi:type="dcterms:W3CDTF">2003-11-02T17:47:33Z</dcterms:created>
  <dcterms:modified xsi:type="dcterms:W3CDTF">2014-09-10T17:41:45Z</dcterms:modified>
</cp:coreProperties>
</file>