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357298"/>
            <a:ext cx="6072214" cy="17859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Пропорциональность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площадей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1"/>
                </a:solidFill>
              </a:rPr>
              <a:t>Учитель математики МАОУ СОШ №3  Короткова А. Э.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Площадь треугольника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5662391"/>
              </p:ext>
            </p:extLst>
          </p:nvPr>
        </p:nvGraphicFramePr>
        <p:xfrm>
          <a:off x="539552" y="2874183"/>
          <a:ext cx="2195763" cy="1200713"/>
        </p:xfrm>
        <a:graphic>
          <a:graphicData uri="http://schemas.openxmlformats.org/presentationml/2006/ole">
            <p:oleObj spid="_x0000_s2050" name="Формула" r:id="rId3" imgW="710891" imgH="393529" progId="Equation.3">
              <p:embed/>
            </p:oleObj>
          </a:graphicData>
        </a:graphic>
      </p:graphicFrame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5145858" y="2698856"/>
            <a:ext cx="2456590" cy="2046446"/>
          </a:xfrm>
          <a:prstGeom prst="triangle">
            <a:avLst>
              <a:gd name="adj" fmla="val 80466"/>
            </a:avLst>
          </a:prstGeom>
          <a:solidFill>
            <a:srgbClr val="FF9900">
              <a:alpha val="46001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 Box 14"/>
              <p:cNvSpPr txBox="1">
                <a:spLocks noChangeArrowheads="1"/>
              </p:cNvSpPr>
              <p:nvPr/>
            </p:nvSpPr>
            <p:spPr bwMode="auto">
              <a:xfrm>
                <a:off x="6606906" y="3747231"/>
                <a:ext cx="40927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ru-RU" sz="28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ru-RU" sz="2800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ru-RU" altLang="ru-RU" sz="2800" dirty="0"/>
              </a:p>
            </p:txBody>
          </p:sp>
        </mc:Choice>
        <mc:Fallback>
          <p:sp>
            <p:nvSpPr>
              <p:cNvPr id="5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06906" y="3747231"/>
                <a:ext cx="409275" cy="523220"/>
              </a:xfrm>
              <a:prstGeom prst="rect">
                <a:avLst/>
              </a:prstGeom>
              <a:blipFill rotWithShape="1">
                <a:blip r:embed="rId4"/>
                <a:stretch>
                  <a:fillRect r="-89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256649" y="4614258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a</a:t>
            </a:r>
            <a:endParaRPr lang="ru-RU" alt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7092726" y="2746034"/>
            <a:ext cx="246643" cy="2002181"/>
            <a:chOff x="3648577" y="974621"/>
            <a:chExt cx="117475" cy="1566721"/>
          </a:xfrm>
        </p:grpSpPr>
        <p:sp>
          <p:nvSpPr>
            <p:cNvPr id="8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>
              <a:off x="3648577" y="2345798"/>
              <a:ext cx="117475" cy="1955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10" name="Прямая соединительная линия 9"/>
          <p:cNvCxnSpPr>
            <a:stCxn id="4" idx="2"/>
            <a:endCxn id="4" idx="4"/>
          </p:cNvCxnSpPr>
          <p:nvPr/>
        </p:nvCxnSpPr>
        <p:spPr>
          <a:xfrm>
            <a:off x="5145858" y="4745302"/>
            <a:ext cx="24565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4" idx="0"/>
          </p:cNvCxnSpPr>
          <p:nvPr/>
        </p:nvCxnSpPr>
        <p:spPr>
          <a:xfrm flipV="1">
            <a:off x="5145858" y="2698856"/>
            <a:ext cx="1976720" cy="203132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103528" y="2717906"/>
            <a:ext cx="479870" cy="203983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548067" y="692696"/>
            <a:ext cx="80645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/>
              <a:t>Площадь треугольника равна половине произведения основания на высоту, проведенную к данному основанию.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948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5305425" y="2447925"/>
            <a:ext cx="3086100" cy="1428750"/>
          </a:xfrm>
          <a:custGeom>
            <a:avLst/>
            <a:gdLst>
              <a:gd name="connsiteX0" fmla="*/ 0 w 3086100"/>
              <a:gd name="connsiteY0" fmla="*/ 1419225 h 1428750"/>
              <a:gd name="connsiteX1" fmla="*/ 2286000 w 3086100"/>
              <a:gd name="connsiteY1" fmla="*/ 0 h 1428750"/>
              <a:gd name="connsiteX2" fmla="*/ 3086100 w 3086100"/>
              <a:gd name="connsiteY2" fmla="*/ 1428750 h 1428750"/>
              <a:gd name="connsiteX3" fmla="*/ 0 w 3086100"/>
              <a:gd name="connsiteY3" fmla="*/ 1419225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6100" h="1428750">
                <a:moveTo>
                  <a:pt x="0" y="1419225"/>
                </a:moveTo>
                <a:lnTo>
                  <a:pt x="2286000" y="0"/>
                </a:lnTo>
                <a:lnTo>
                  <a:pt x="3086100" y="1428750"/>
                </a:lnTo>
                <a:lnTo>
                  <a:pt x="0" y="1419225"/>
                </a:lnTo>
                <a:close/>
              </a:path>
            </a:pathLst>
          </a:custGeom>
          <a:solidFill>
            <a:srgbClr val="FFE07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286375" y="2438400"/>
            <a:ext cx="2295525" cy="1438275"/>
          </a:xfrm>
          <a:custGeom>
            <a:avLst/>
            <a:gdLst>
              <a:gd name="connsiteX0" fmla="*/ 0 w 2295525"/>
              <a:gd name="connsiteY0" fmla="*/ 1419225 h 1438275"/>
              <a:gd name="connsiteX1" fmla="*/ 2295525 w 2295525"/>
              <a:gd name="connsiteY1" fmla="*/ 0 h 1438275"/>
              <a:gd name="connsiteX2" fmla="*/ 1838325 w 2295525"/>
              <a:gd name="connsiteY2" fmla="*/ 1438275 h 1438275"/>
              <a:gd name="connsiteX3" fmla="*/ 0 w 2295525"/>
              <a:gd name="connsiteY3" fmla="*/ 141922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438275">
                <a:moveTo>
                  <a:pt x="0" y="1419225"/>
                </a:moveTo>
                <a:lnTo>
                  <a:pt x="2295525" y="0"/>
                </a:lnTo>
                <a:lnTo>
                  <a:pt x="1838325" y="1438275"/>
                </a:lnTo>
                <a:lnTo>
                  <a:pt x="0" y="1419225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7E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105650" y="2447925"/>
            <a:ext cx="1285875" cy="1438275"/>
          </a:xfrm>
          <a:custGeom>
            <a:avLst/>
            <a:gdLst>
              <a:gd name="connsiteX0" fmla="*/ 0 w 1285875"/>
              <a:gd name="connsiteY0" fmla="*/ 1428750 h 1438275"/>
              <a:gd name="connsiteX1" fmla="*/ 466725 w 1285875"/>
              <a:gd name="connsiteY1" fmla="*/ 0 h 1438275"/>
              <a:gd name="connsiteX2" fmla="*/ 1285875 w 1285875"/>
              <a:gd name="connsiteY2" fmla="*/ 1438275 h 1438275"/>
              <a:gd name="connsiteX3" fmla="*/ 0 w 1285875"/>
              <a:gd name="connsiteY3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75" h="1438275">
                <a:moveTo>
                  <a:pt x="0" y="1428750"/>
                </a:moveTo>
                <a:lnTo>
                  <a:pt x="466725" y="0"/>
                </a:lnTo>
                <a:lnTo>
                  <a:pt x="1285875" y="1438275"/>
                </a:lnTo>
                <a:lnTo>
                  <a:pt x="0" y="1428750"/>
                </a:lnTo>
                <a:close/>
              </a:path>
            </a:pathLst>
          </a:custGeom>
          <a:solidFill>
            <a:srgbClr val="00B0F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1553" y="5373216"/>
            <a:ext cx="82778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 smtClean="0"/>
              <a:t>Значит</a:t>
            </a:r>
            <a:r>
              <a:rPr lang="ru-RU" altLang="ru-RU" sz="2800" dirty="0"/>
              <a:t>,</a:t>
            </a:r>
            <a:r>
              <a:rPr lang="ru-RU" altLang="ru-RU" sz="2800" dirty="0" smtClean="0"/>
              <a:t> </a:t>
            </a:r>
            <a:r>
              <a:rPr lang="en-US" altLang="ru-RU" sz="3600" b="1" dirty="0" smtClean="0"/>
              <a:t>S</a:t>
            </a:r>
            <a:r>
              <a:rPr lang="en-US" altLang="ru-RU" sz="2400" b="1" dirty="0" smtClean="0"/>
              <a:t>A</a:t>
            </a:r>
            <a:r>
              <a:rPr lang="ru-RU" altLang="ru-RU" sz="2400" b="1" dirty="0"/>
              <a:t>ВС</a:t>
            </a:r>
            <a:r>
              <a:rPr lang="en-US" altLang="ru-RU" sz="3600" b="1" dirty="0"/>
              <a:t>:S</a:t>
            </a:r>
            <a:r>
              <a:rPr lang="en-US" altLang="ru-RU" sz="2400" b="1" dirty="0"/>
              <a:t>AK</a:t>
            </a:r>
            <a:r>
              <a:rPr lang="ru-RU" altLang="ru-RU" sz="2400" b="1" dirty="0"/>
              <a:t>С</a:t>
            </a:r>
            <a:r>
              <a:rPr lang="en-US" altLang="ru-RU" sz="3600" b="1" dirty="0"/>
              <a:t>:S</a:t>
            </a:r>
            <a:r>
              <a:rPr lang="en-US" altLang="ru-RU" sz="2400" b="1" dirty="0"/>
              <a:t>KB</a:t>
            </a:r>
            <a:r>
              <a:rPr lang="ru-RU" altLang="ru-RU" sz="2400" b="1" dirty="0"/>
              <a:t>С</a:t>
            </a:r>
            <a:r>
              <a:rPr lang="en-US" altLang="ru-RU" sz="3600" b="1" dirty="0"/>
              <a:t>=AB:AK:KB</a:t>
            </a:r>
            <a:endParaRPr lang="ru-RU" altLang="ru-RU" sz="3600" b="1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719881" y="2014867"/>
            <a:ext cx="4365992" cy="2286694"/>
            <a:chOff x="2971" y="2341"/>
            <a:chExt cx="2647" cy="1153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V="1">
              <a:off x="2971" y="3274"/>
              <a:ext cx="2647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017" y="3274"/>
              <a:ext cx="7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3243" y="3249"/>
              <a:ext cx="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A</a:t>
              </a:r>
              <a:endParaRPr lang="ru-RU" altLang="ru-RU" dirty="0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103" y="3249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dirty="0"/>
                <a:t>B</a:t>
              </a:r>
              <a:endParaRPr lang="ru-RU" altLang="ru-RU" sz="2400" dirty="0"/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4591" y="2341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C</a:t>
              </a:r>
              <a:endParaRPr lang="ru-RU" altLang="ru-RU" dirty="0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H="1">
              <a:off x="4439" y="2538"/>
              <a:ext cx="272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4257" y="326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ru-RU" altLang="ru-RU" dirty="0"/>
                <a:t>К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2971" y="306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13" name="Line 23"/>
            <p:cNvSpPr>
              <a:spLocks noChangeShapeType="1"/>
            </p:cNvSpPr>
            <p:nvPr/>
          </p:nvSpPr>
          <p:spPr bwMode="auto">
            <a:xfrm flipV="1">
              <a:off x="3347" y="2546"/>
              <a:ext cx="1370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4719" y="2560"/>
              <a:ext cx="465" cy="7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4711" y="2560"/>
              <a:ext cx="0" cy="7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4711" y="3178"/>
              <a:ext cx="74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4694" y="288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h</a:t>
              </a:r>
              <a:endParaRPr lang="ru-RU" altLang="ru-RU" dirty="0"/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4649" y="3263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dirty="0"/>
                <a:t>М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Пропорциональность площадей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539750" y="637174"/>
            <a:ext cx="835273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 b="1"/>
            </a:lvl1pPr>
          </a:lstStyle>
          <a:p>
            <a:r>
              <a:rPr lang="ru-RU" altLang="ru-RU" dirty="0"/>
              <a:t>Площади треугольников, имеющих равные высоты, относятся как основания, к которым проведены эти высоты.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291524" y="2333993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𝐴𝐵𝐶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2333993"/>
                <a:ext cx="2984332" cy="898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291524" y="3295949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𝐴𝐾𝐶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𝐴𝐾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3295949"/>
                <a:ext cx="2984332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291524" y="4213611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𝐾𝐵𝐶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𝐾𝐵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4213611"/>
                <a:ext cx="2984332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494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3" grpId="0" animBg="1"/>
      <p:bldP spid="23" grpId="1" animBg="1"/>
      <p:bldP spid="25" grpId="0" animBg="1"/>
      <p:bldP spid="25" grpId="1" animBg="1"/>
      <p:bldP spid="3" grpId="0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02978" y="620688"/>
            <a:ext cx="8784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 smtClean="0"/>
              <a:t>На </a:t>
            </a:r>
            <a:r>
              <a:rPr lang="ru-RU" altLang="ru-RU" sz="2400" dirty="0"/>
              <a:t>сторонах АВ и ВС треугольника АВС взяты соответственно точки M и N так, что AM:MB=3:4 и </a:t>
            </a:r>
            <a:r>
              <a:rPr lang="ru-RU" altLang="ru-RU" sz="2400" dirty="0" smtClean="0"/>
              <a:t>BN:NC=3:5</a:t>
            </a:r>
            <a:r>
              <a:rPr lang="ru-RU" altLang="ru-RU" sz="2400" dirty="0"/>
              <a:t>. Найдите площадь треугольника АВС, если площадь треугольника MNA равна 9.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Задача №2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9" name="Группа 14"/>
          <p:cNvGrpSpPr/>
          <p:nvPr/>
        </p:nvGrpSpPr>
        <p:grpSpPr>
          <a:xfrm>
            <a:off x="-4729" y="1969676"/>
            <a:ext cx="5057319" cy="2561150"/>
            <a:chOff x="-4729" y="1969676"/>
            <a:chExt cx="5057319" cy="2561150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539552" y="2492896"/>
              <a:ext cx="3672408" cy="1728192"/>
            </a:xfrm>
            <a:prstGeom prst="triangle">
              <a:avLst>
                <a:gd name="adj" fmla="val 76870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4729" y="4007606"/>
              <a:ext cx="8406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А</a:t>
              </a:r>
              <a:endParaRPr lang="ru-RU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59832" y="1969676"/>
              <a:ext cx="8406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В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11960" y="3992953"/>
              <a:ext cx="8406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С</a:t>
              </a:r>
            </a:p>
          </p:txBody>
        </p:sp>
      </p:grpSp>
      <p:sp>
        <p:nvSpPr>
          <p:cNvPr id="8" name="Овал 7"/>
          <p:cNvSpPr/>
          <p:nvPr/>
        </p:nvSpPr>
        <p:spPr>
          <a:xfrm flipH="1">
            <a:off x="3563888" y="2996952"/>
            <a:ext cx="108929" cy="89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H="1">
            <a:off x="1331640" y="3645024"/>
            <a:ext cx="108929" cy="89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35901" y="3163613"/>
            <a:ext cx="840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754836" y="2521281"/>
            <a:ext cx="840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</a:t>
            </a:r>
            <a:endParaRPr lang="ru-RU" sz="2800" dirty="0"/>
          </a:p>
        </p:txBody>
      </p:sp>
      <p:sp>
        <p:nvSpPr>
          <p:cNvPr id="42" name="Полилиния 41"/>
          <p:cNvSpPr/>
          <p:nvPr/>
        </p:nvSpPr>
        <p:spPr>
          <a:xfrm>
            <a:off x="533400" y="3038475"/>
            <a:ext cx="3095625" cy="1176338"/>
          </a:xfrm>
          <a:custGeom>
            <a:avLst/>
            <a:gdLst>
              <a:gd name="connsiteX0" fmla="*/ 0 w 3095625"/>
              <a:gd name="connsiteY0" fmla="*/ 1176338 h 1176338"/>
              <a:gd name="connsiteX1" fmla="*/ 862013 w 3095625"/>
              <a:gd name="connsiteY1" fmla="*/ 647700 h 1176338"/>
              <a:gd name="connsiteX2" fmla="*/ 3095625 w 3095625"/>
              <a:gd name="connsiteY2" fmla="*/ 0 h 1176338"/>
              <a:gd name="connsiteX3" fmla="*/ 0 w 3095625"/>
              <a:gd name="connsiteY3" fmla="*/ 1176338 h 117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5625" h="1176338">
                <a:moveTo>
                  <a:pt x="0" y="1176338"/>
                </a:moveTo>
                <a:lnTo>
                  <a:pt x="862013" y="647700"/>
                </a:lnTo>
                <a:lnTo>
                  <a:pt x="3095625" y="0"/>
                </a:lnTo>
                <a:lnTo>
                  <a:pt x="0" y="1176338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-203" y="2158661"/>
            <a:ext cx="3905191" cy="23907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56"/>
          <p:cNvGrpSpPr/>
          <p:nvPr/>
        </p:nvGrpSpPr>
        <p:grpSpPr>
          <a:xfrm>
            <a:off x="3253511" y="2544024"/>
            <a:ext cx="375514" cy="494451"/>
            <a:chOff x="3253511" y="2544024"/>
            <a:chExt cx="375514" cy="494451"/>
          </a:xfrm>
        </p:grpSpPr>
        <p:cxnSp>
          <p:nvCxnSpPr>
            <p:cNvPr id="47" name="Прямая соединительная линия 46"/>
            <p:cNvCxnSpPr>
              <a:stCxn id="42" idx="2"/>
            </p:cNvCxnSpPr>
            <p:nvPr/>
          </p:nvCxnSpPr>
          <p:spPr>
            <a:xfrm flipH="1" flipV="1">
              <a:off x="3299988" y="2544024"/>
              <a:ext cx="329037" cy="4944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Прямоугольник 47"/>
            <p:cNvSpPr/>
            <p:nvPr/>
          </p:nvSpPr>
          <p:spPr>
            <a:xfrm rot="8842513">
              <a:off x="3253511" y="2557161"/>
              <a:ext cx="67232" cy="632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62144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/>
      <p:bldP spid="16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8057" y="719621"/>
            <a:ext cx="4104456" cy="2742780"/>
            <a:chOff x="3152" y="2501"/>
            <a:chExt cx="2314" cy="1639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3152" y="3863"/>
              <a:ext cx="25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793" y="2501"/>
              <a:ext cx="257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В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894" y="2523"/>
              <a:ext cx="19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52" y="3864"/>
              <a:ext cx="21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D</a:t>
              </a:r>
              <a:endParaRPr lang="ru-RU" altLang="ru-RU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356" y="4051"/>
              <a:ext cx="18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978" y="2774"/>
              <a:ext cx="9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355" y="2773"/>
              <a:ext cx="627" cy="1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893" y="2774"/>
              <a:ext cx="342" cy="1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3356" y="2773"/>
              <a:ext cx="1548" cy="1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982" y="2773"/>
              <a:ext cx="1254" cy="1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309" y="3191"/>
              <a:ext cx="22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O</a:t>
              </a:r>
              <a:endParaRPr lang="ru-RU" altLang="ru-RU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Рассмотреть на уроке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3578" y="1190066"/>
            <a:ext cx="49920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2"/>
          <p:cNvGrpSpPr/>
          <p:nvPr/>
        </p:nvGrpSpPr>
        <p:grpSpPr>
          <a:xfrm rot="10800000">
            <a:off x="3631911" y="1185272"/>
            <a:ext cx="289122" cy="2117559"/>
            <a:chOff x="3656529" y="974621"/>
            <a:chExt cx="29369" cy="1560058"/>
          </a:xfrm>
        </p:grpSpPr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656529" y="2345798"/>
              <a:ext cx="29369" cy="18888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Группа 25"/>
          <p:cNvGrpSpPr/>
          <p:nvPr/>
        </p:nvGrpSpPr>
        <p:grpSpPr>
          <a:xfrm rot="10800000">
            <a:off x="310536" y="1190066"/>
            <a:ext cx="289122" cy="2117559"/>
            <a:chOff x="3656529" y="974621"/>
            <a:chExt cx="29369" cy="1560058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656529" y="2345798"/>
              <a:ext cx="29369" cy="18888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Полилиния 28"/>
          <p:cNvSpPr/>
          <p:nvPr/>
        </p:nvSpPr>
        <p:spPr>
          <a:xfrm>
            <a:off x="1690577" y="1190847"/>
            <a:ext cx="2243470" cy="2126511"/>
          </a:xfrm>
          <a:custGeom>
            <a:avLst/>
            <a:gdLst>
              <a:gd name="connsiteX0" fmla="*/ 0 w 2243470"/>
              <a:gd name="connsiteY0" fmla="*/ 0 h 2126511"/>
              <a:gd name="connsiteX1" fmla="*/ 1648046 w 2243470"/>
              <a:gd name="connsiteY1" fmla="*/ 0 h 2126511"/>
              <a:gd name="connsiteX2" fmla="*/ 2243470 w 2243470"/>
              <a:gd name="connsiteY2" fmla="*/ 2126511 h 2126511"/>
              <a:gd name="connsiteX3" fmla="*/ 0 w 2243470"/>
              <a:gd name="connsiteY3" fmla="*/ 0 h 212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470" h="2126511">
                <a:moveTo>
                  <a:pt x="0" y="0"/>
                </a:moveTo>
                <a:lnTo>
                  <a:pt x="1648046" y="0"/>
                </a:lnTo>
                <a:lnTo>
                  <a:pt x="2243470" y="2126511"/>
                </a:lnTo>
                <a:lnTo>
                  <a:pt x="0" y="0"/>
                </a:lnTo>
                <a:close/>
              </a:path>
            </a:pathLst>
          </a:custGeom>
          <a:solidFill>
            <a:srgbClr val="0099FF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63526" y="1190847"/>
            <a:ext cx="2743200" cy="2137144"/>
          </a:xfrm>
          <a:custGeom>
            <a:avLst/>
            <a:gdLst>
              <a:gd name="connsiteX0" fmla="*/ 0 w 2743200"/>
              <a:gd name="connsiteY0" fmla="*/ 2137144 h 2137144"/>
              <a:gd name="connsiteX1" fmla="*/ 1127051 w 2743200"/>
              <a:gd name="connsiteY1" fmla="*/ 0 h 2137144"/>
              <a:gd name="connsiteX2" fmla="*/ 2743200 w 2743200"/>
              <a:gd name="connsiteY2" fmla="*/ 0 h 2137144"/>
              <a:gd name="connsiteX3" fmla="*/ 0 w 2743200"/>
              <a:gd name="connsiteY3" fmla="*/ 2137144 h 213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137144">
                <a:moveTo>
                  <a:pt x="0" y="2137144"/>
                </a:moveTo>
                <a:lnTo>
                  <a:pt x="1127051" y="0"/>
                </a:lnTo>
                <a:lnTo>
                  <a:pt x="2743200" y="0"/>
                </a:lnTo>
                <a:lnTo>
                  <a:pt x="0" y="2137144"/>
                </a:lnTo>
                <a:close/>
              </a:path>
            </a:pathLst>
          </a:custGeom>
          <a:solidFill>
            <a:srgbClr val="FFFF66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436096" y="620688"/>
            <a:ext cx="3707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800" dirty="0" smtClean="0"/>
              <a:t>Доказать, что площади треугольников</a:t>
            </a:r>
          </a:p>
          <a:p>
            <a:r>
              <a:rPr lang="ru-RU" altLang="ru-RU" sz="2800" dirty="0" smtClean="0"/>
              <a:t>АВО и </a:t>
            </a:r>
            <a:r>
              <a:rPr lang="en-US" altLang="ru-RU" sz="2800" dirty="0" smtClean="0"/>
              <a:t>DCO</a:t>
            </a:r>
            <a:r>
              <a:rPr lang="ru-RU" altLang="ru-RU" sz="2800" dirty="0" smtClean="0"/>
              <a:t> равны.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4495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8057" y="719621"/>
            <a:ext cx="4104456" cy="2742780"/>
            <a:chOff x="3152" y="2501"/>
            <a:chExt cx="2314" cy="1639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3152" y="3863"/>
              <a:ext cx="25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793" y="2501"/>
              <a:ext cx="257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В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894" y="2523"/>
              <a:ext cx="19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52" y="3864"/>
              <a:ext cx="21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D</a:t>
              </a:r>
              <a:endParaRPr lang="ru-RU" altLang="ru-RU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356" y="4051"/>
              <a:ext cx="18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978" y="2774"/>
              <a:ext cx="9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355" y="2773"/>
              <a:ext cx="627" cy="1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893" y="2774"/>
              <a:ext cx="342" cy="1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3356" y="2773"/>
              <a:ext cx="1548" cy="1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982" y="2773"/>
              <a:ext cx="1254" cy="1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309" y="3191"/>
              <a:ext cx="22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O</a:t>
              </a:r>
              <a:endParaRPr lang="ru-RU" altLang="ru-RU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Рассмотреть на уроке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3578" y="1190066"/>
            <a:ext cx="49920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2"/>
          <p:cNvGrpSpPr/>
          <p:nvPr/>
        </p:nvGrpSpPr>
        <p:grpSpPr>
          <a:xfrm rot="10800000">
            <a:off x="3631911" y="1185272"/>
            <a:ext cx="289122" cy="2117559"/>
            <a:chOff x="3656529" y="974621"/>
            <a:chExt cx="29369" cy="1560058"/>
          </a:xfrm>
        </p:grpSpPr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656529" y="2345798"/>
              <a:ext cx="29369" cy="18888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Группа 25"/>
          <p:cNvGrpSpPr/>
          <p:nvPr/>
        </p:nvGrpSpPr>
        <p:grpSpPr>
          <a:xfrm rot="10800000">
            <a:off x="310536" y="1190066"/>
            <a:ext cx="289122" cy="2117559"/>
            <a:chOff x="3656529" y="974621"/>
            <a:chExt cx="29369" cy="1560058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656529" y="2345798"/>
              <a:ext cx="29369" cy="18888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Полилиния 28"/>
          <p:cNvSpPr/>
          <p:nvPr/>
        </p:nvSpPr>
        <p:spPr>
          <a:xfrm>
            <a:off x="1690577" y="1190847"/>
            <a:ext cx="2243470" cy="2126511"/>
          </a:xfrm>
          <a:custGeom>
            <a:avLst/>
            <a:gdLst>
              <a:gd name="connsiteX0" fmla="*/ 0 w 2243470"/>
              <a:gd name="connsiteY0" fmla="*/ 0 h 2126511"/>
              <a:gd name="connsiteX1" fmla="*/ 1648046 w 2243470"/>
              <a:gd name="connsiteY1" fmla="*/ 0 h 2126511"/>
              <a:gd name="connsiteX2" fmla="*/ 2243470 w 2243470"/>
              <a:gd name="connsiteY2" fmla="*/ 2126511 h 2126511"/>
              <a:gd name="connsiteX3" fmla="*/ 0 w 2243470"/>
              <a:gd name="connsiteY3" fmla="*/ 0 h 212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470" h="2126511">
                <a:moveTo>
                  <a:pt x="0" y="0"/>
                </a:moveTo>
                <a:lnTo>
                  <a:pt x="1648046" y="0"/>
                </a:lnTo>
                <a:lnTo>
                  <a:pt x="2243470" y="2126511"/>
                </a:lnTo>
                <a:lnTo>
                  <a:pt x="0" y="0"/>
                </a:lnTo>
                <a:close/>
              </a:path>
            </a:pathLst>
          </a:custGeom>
          <a:solidFill>
            <a:srgbClr val="0099FF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63526" y="1190847"/>
            <a:ext cx="2743200" cy="2137144"/>
          </a:xfrm>
          <a:custGeom>
            <a:avLst/>
            <a:gdLst>
              <a:gd name="connsiteX0" fmla="*/ 0 w 2743200"/>
              <a:gd name="connsiteY0" fmla="*/ 2137144 h 2137144"/>
              <a:gd name="connsiteX1" fmla="*/ 1127051 w 2743200"/>
              <a:gd name="connsiteY1" fmla="*/ 0 h 2137144"/>
              <a:gd name="connsiteX2" fmla="*/ 2743200 w 2743200"/>
              <a:gd name="connsiteY2" fmla="*/ 0 h 2137144"/>
              <a:gd name="connsiteX3" fmla="*/ 0 w 2743200"/>
              <a:gd name="connsiteY3" fmla="*/ 2137144 h 213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137144">
                <a:moveTo>
                  <a:pt x="0" y="2137144"/>
                </a:moveTo>
                <a:lnTo>
                  <a:pt x="1127051" y="0"/>
                </a:lnTo>
                <a:lnTo>
                  <a:pt x="2743200" y="0"/>
                </a:lnTo>
                <a:lnTo>
                  <a:pt x="0" y="2137144"/>
                </a:lnTo>
                <a:close/>
              </a:path>
            </a:pathLst>
          </a:custGeom>
          <a:solidFill>
            <a:srgbClr val="FFFF66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143504" y="620688"/>
            <a:ext cx="3500462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 smtClean="0"/>
              <a:t>Доказательство. </a:t>
            </a:r>
            <a:endParaRPr lang="ru-RU" sz="2800" dirty="0" smtClean="0"/>
          </a:p>
          <a:p>
            <a:r>
              <a:rPr lang="en-US" sz="2800" dirty="0" smtClean="0"/>
              <a:t>S</a:t>
            </a:r>
            <a:r>
              <a:rPr lang="ru-RU" sz="2800" dirty="0" smtClean="0"/>
              <a:t>АВС = </a:t>
            </a:r>
            <a:r>
              <a:rPr lang="en-US" sz="2800" dirty="0" smtClean="0"/>
              <a:t>SAOB </a:t>
            </a:r>
            <a:r>
              <a:rPr lang="ru-RU" sz="2800" dirty="0" smtClean="0"/>
              <a:t>+ </a:t>
            </a:r>
            <a:r>
              <a:rPr lang="en-US" sz="2800" dirty="0" smtClean="0"/>
              <a:t>SBOC</a:t>
            </a:r>
            <a:r>
              <a:rPr lang="ru-RU" sz="2800" dirty="0" smtClean="0"/>
              <a:t>,                    </a:t>
            </a:r>
            <a:r>
              <a:rPr lang="en-US" sz="2800" dirty="0" smtClean="0"/>
              <a:t>SD</a:t>
            </a:r>
            <a:r>
              <a:rPr lang="ru-RU" sz="2800" dirty="0" smtClean="0"/>
              <a:t>ВС = </a:t>
            </a:r>
            <a:r>
              <a:rPr lang="en-US" sz="2800" dirty="0" smtClean="0"/>
              <a:t>SDOC</a:t>
            </a:r>
            <a:r>
              <a:rPr lang="ru-RU" sz="2800" dirty="0" smtClean="0"/>
              <a:t>  + </a:t>
            </a:r>
            <a:r>
              <a:rPr lang="en-US" sz="2800" dirty="0" smtClean="0"/>
              <a:t>SBOC</a:t>
            </a:r>
            <a:r>
              <a:rPr lang="ru-RU" sz="2800" dirty="0" smtClean="0"/>
              <a:t>. Треугольники АВС и ВС</a:t>
            </a:r>
            <a:r>
              <a:rPr lang="en-US" sz="2800" dirty="0" smtClean="0"/>
              <a:t>D</a:t>
            </a:r>
            <a:r>
              <a:rPr lang="ru-RU" sz="2800" dirty="0" smtClean="0"/>
              <a:t> равновеликие, т.е. </a:t>
            </a:r>
          </a:p>
          <a:p>
            <a:r>
              <a:rPr lang="en-US" sz="2800" dirty="0" smtClean="0"/>
              <a:t>SAOB  + SBOC = SDOC  + SBOC =&gt; SAOB = SDOC.</a:t>
            </a:r>
            <a:r>
              <a:rPr lang="ru-RU" altLang="ru-RU" sz="2800" dirty="0" smtClean="0"/>
              <a:t>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4495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552450" y="1876425"/>
            <a:ext cx="3400425" cy="1447800"/>
          </a:xfrm>
          <a:custGeom>
            <a:avLst/>
            <a:gdLst>
              <a:gd name="connsiteX0" fmla="*/ 0 w 3400425"/>
              <a:gd name="connsiteY0" fmla="*/ 1447800 h 1447800"/>
              <a:gd name="connsiteX1" fmla="*/ 1876425 w 3400425"/>
              <a:gd name="connsiteY1" fmla="*/ 0 h 1447800"/>
              <a:gd name="connsiteX2" fmla="*/ 3400425 w 3400425"/>
              <a:gd name="connsiteY2" fmla="*/ 1447800 h 1447800"/>
              <a:gd name="connsiteX3" fmla="*/ 0 w 3400425"/>
              <a:gd name="connsiteY3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0425" h="1447800">
                <a:moveTo>
                  <a:pt x="0" y="1447800"/>
                </a:moveTo>
                <a:lnTo>
                  <a:pt x="1876425" y="0"/>
                </a:lnTo>
                <a:lnTo>
                  <a:pt x="3400425" y="1447800"/>
                </a:lnTo>
                <a:lnTo>
                  <a:pt x="0" y="144780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28057" y="908720"/>
            <a:ext cx="4104456" cy="2553680"/>
            <a:chOff x="3152" y="2614"/>
            <a:chExt cx="2314" cy="1526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3152" y="3863"/>
              <a:ext cx="256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745" y="2614"/>
              <a:ext cx="257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 dirty="0"/>
                <a:t>В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933" y="2614"/>
              <a:ext cx="195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52" y="3864"/>
              <a:ext cx="21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D</a:t>
              </a:r>
              <a:endParaRPr lang="ru-RU" altLang="ru-RU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356" y="4051"/>
              <a:ext cx="1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978" y="2774"/>
              <a:ext cx="9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355" y="2773"/>
              <a:ext cx="627" cy="1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893" y="2774"/>
              <a:ext cx="342" cy="1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3356" y="2773"/>
              <a:ext cx="1548" cy="1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982" y="2773"/>
              <a:ext cx="1254" cy="1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309" y="3191"/>
              <a:ext cx="22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O</a:t>
              </a:r>
              <a:endParaRPr lang="ru-RU" altLang="ru-RU" dirty="0"/>
            </a:p>
          </p:txBody>
        </p:sp>
      </p:grpSp>
      <p:graphicFrame>
        <p:nvGraphicFramePr>
          <p:cNvPr id="1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2430145"/>
              </p:ext>
            </p:extLst>
          </p:nvPr>
        </p:nvGraphicFramePr>
        <p:xfrm>
          <a:off x="5276850" y="1101725"/>
          <a:ext cx="1914525" cy="1081088"/>
        </p:xfrm>
        <a:graphic>
          <a:graphicData uri="http://schemas.openxmlformats.org/presentationml/2006/ole">
            <p:oleObj spid="_x0000_s3074" name="Формула" r:id="rId3" imgW="761760" imgH="431640" progId="Equation.3">
              <p:embed/>
            </p:oleObj>
          </a:graphicData>
        </a:graphic>
      </p:graphicFrame>
      <p:graphicFrame>
        <p:nvGraphicFramePr>
          <p:cNvPr id="1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2132443"/>
              </p:ext>
            </p:extLst>
          </p:nvPr>
        </p:nvGraphicFramePr>
        <p:xfrm>
          <a:off x="5203825" y="2382838"/>
          <a:ext cx="1914525" cy="1081087"/>
        </p:xfrm>
        <a:graphic>
          <a:graphicData uri="http://schemas.openxmlformats.org/presentationml/2006/ole">
            <p:oleObj spid="_x0000_s3075" name="Формула" r:id="rId4" imgW="761760" imgH="431640" progId="Equation.3">
              <p:embed/>
            </p:oleObj>
          </a:graphicData>
        </a:graphic>
      </p:graphicFrame>
      <p:graphicFrame>
        <p:nvGraphicFramePr>
          <p:cNvPr id="2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0857679"/>
              </p:ext>
            </p:extLst>
          </p:nvPr>
        </p:nvGraphicFramePr>
        <p:xfrm>
          <a:off x="584200" y="3860800"/>
          <a:ext cx="1882775" cy="1081088"/>
        </p:xfrm>
        <a:graphic>
          <a:graphicData uri="http://schemas.openxmlformats.org/presentationml/2006/ole">
            <p:oleObj spid="_x0000_s3076" name="Формула" r:id="rId5" imgW="749160" imgH="431640" progId="Equation.3">
              <p:embed/>
            </p:oleObj>
          </a:graphicData>
        </a:graphic>
      </p:graphicFrame>
      <p:graphicFrame>
        <p:nvGraphicFramePr>
          <p:cNvPr id="2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3177664"/>
              </p:ext>
            </p:extLst>
          </p:nvPr>
        </p:nvGraphicFramePr>
        <p:xfrm>
          <a:off x="573751" y="4941168"/>
          <a:ext cx="1882775" cy="1081087"/>
        </p:xfrm>
        <a:graphic>
          <a:graphicData uri="http://schemas.openxmlformats.org/presentationml/2006/ole">
            <p:oleObj spid="_x0000_s3077" name="Формула" r:id="rId6" imgW="749160" imgH="43164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Рассмотреть на уроке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584791" y="1190847"/>
            <a:ext cx="1860697" cy="2115879"/>
          </a:xfrm>
          <a:custGeom>
            <a:avLst/>
            <a:gdLst>
              <a:gd name="connsiteX0" fmla="*/ 0 w 1860697"/>
              <a:gd name="connsiteY0" fmla="*/ 2115879 h 2115879"/>
              <a:gd name="connsiteX1" fmla="*/ 1127051 w 1860697"/>
              <a:gd name="connsiteY1" fmla="*/ 0 h 2115879"/>
              <a:gd name="connsiteX2" fmla="*/ 1860697 w 1860697"/>
              <a:gd name="connsiteY2" fmla="*/ 691116 h 2115879"/>
              <a:gd name="connsiteX3" fmla="*/ 0 w 1860697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0697" h="2115879">
                <a:moveTo>
                  <a:pt x="0" y="2115879"/>
                </a:moveTo>
                <a:lnTo>
                  <a:pt x="1127051" y="0"/>
                </a:lnTo>
                <a:lnTo>
                  <a:pt x="1860697" y="691116"/>
                </a:lnTo>
                <a:lnTo>
                  <a:pt x="0" y="2115879"/>
                </a:lnTo>
                <a:close/>
              </a:path>
            </a:pathLst>
          </a:custGeom>
          <a:solidFill>
            <a:srgbClr val="CCFF33">
              <a:alpha val="5803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1701209" y="1169581"/>
            <a:ext cx="1637414" cy="712382"/>
          </a:xfrm>
          <a:custGeom>
            <a:avLst/>
            <a:gdLst>
              <a:gd name="connsiteX0" fmla="*/ 0 w 1637414"/>
              <a:gd name="connsiteY0" fmla="*/ 0 h 712382"/>
              <a:gd name="connsiteX1" fmla="*/ 1637414 w 1637414"/>
              <a:gd name="connsiteY1" fmla="*/ 10633 h 712382"/>
              <a:gd name="connsiteX2" fmla="*/ 733647 w 1637414"/>
              <a:gd name="connsiteY2" fmla="*/ 712382 h 712382"/>
              <a:gd name="connsiteX3" fmla="*/ 0 w 1637414"/>
              <a:gd name="connsiteY3" fmla="*/ 0 h 71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7414" h="712382">
                <a:moveTo>
                  <a:pt x="0" y="0"/>
                </a:moveTo>
                <a:lnTo>
                  <a:pt x="1637414" y="10633"/>
                </a:lnTo>
                <a:lnTo>
                  <a:pt x="733647" y="712382"/>
                </a:lnTo>
                <a:lnTo>
                  <a:pt x="0" y="0"/>
                </a:lnTo>
                <a:close/>
              </a:path>
            </a:pathLst>
          </a:custGeom>
          <a:solidFill>
            <a:srgbClr val="00B0F0">
              <a:alpha val="3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3203848" y="3573016"/>
                <a:ext cx="5616624" cy="715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Так 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𝐴𝐵𝑂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𝐶𝑂𝐷</m:t>
                        </m:r>
                      </m:sub>
                    </m:sSub>
                  </m:oMath>
                </a14:m>
                <a:r>
                  <a:rPr lang="ru-RU" sz="2800" dirty="0" smtClean="0"/>
                  <a:t>, то</a:t>
                </a:r>
                <a:r>
                  <a:rPr lang="en-US" sz="2800" dirty="0" smtClean="0"/>
                  <a:t/>
                </a:r>
                <a:r>
                  <a:rPr lang="ru-RU" sz="28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ОА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ОС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𝑂𝐷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𝑂𝐵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573016"/>
                <a:ext cx="5616624" cy="715452"/>
              </a:xfrm>
              <a:prstGeom prst="rect">
                <a:avLst/>
              </a:prstGeom>
              <a:blipFill rotWithShape="1">
                <a:blip r:embed="rId7"/>
                <a:stretch>
                  <a:fillRect l="-2280" b="-94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олилиния 16"/>
          <p:cNvSpPr/>
          <p:nvPr/>
        </p:nvSpPr>
        <p:spPr>
          <a:xfrm>
            <a:off x="2428646" y="1185062"/>
            <a:ext cx="1506932" cy="2136039"/>
          </a:xfrm>
          <a:custGeom>
            <a:avLst/>
            <a:gdLst>
              <a:gd name="connsiteX0" fmla="*/ 0 w 1506932"/>
              <a:gd name="connsiteY0" fmla="*/ 702260 h 2136039"/>
              <a:gd name="connsiteX1" fmla="*/ 892455 w 1506932"/>
              <a:gd name="connsiteY1" fmla="*/ 0 h 2136039"/>
              <a:gd name="connsiteX2" fmla="*/ 1506932 w 1506932"/>
              <a:gd name="connsiteY2" fmla="*/ 2136039 h 2136039"/>
              <a:gd name="connsiteX3" fmla="*/ 0 w 1506932"/>
              <a:gd name="connsiteY3" fmla="*/ 702260 h 213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6932" h="2136039">
                <a:moveTo>
                  <a:pt x="0" y="702260"/>
                </a:moveTo>
                <a:lnTo>
                  <a:pt x="892455" y="0"/>
                </a:lnTo>
                <a:lnTo>
                  <a:pt x="1506932" y="2136039"/>
                </a:lnTo>
                <a:lnTo>
                  <a:pt x="0" y="702260"/>
                </a:lnTo>
                <a:close/>
              </a:path>
            </a:pathLst>
          </a:cu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914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2" grpId="1" animBg="1"/>
      <p:bldP spid="2" grpId="2" animBg="1"/>
      <p:bldP spid="24" grpId="0" animBg="1"/>
      <p:bldP spid="24" grpId="1" animBg="1"/>
      <p:bldP spid="26" grpId="0" animBg="1"/>
      <p:bldP spid="17" grpId="0" animBg="1"/>
      <p:bldP spid="1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176</Words>
  <PresentationFormat>Экран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Эркер</vt:lpstr>
      <vt:lpstr>Формула</vt:lpstr>
      <vt:lpstr>Пропорциональность  площадей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Пропорциональность  площадей</dc:title>
  <cp:lastModifiedBy>Admin</cp:lastModifiedBy>
  <cp:revision>1</cp:revision>
  <dcterms:modified xsi:type="dcterms:W3CDTF">2014-03-17T02:41:49Z</dcterms:modified>
</cp:coreProperties>
</file>