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8E676-19CA-4BBA-8749-D5101429F94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BFDDA-0333-4C55-8911-DE60AC744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1AA9F-6BFC-491B-AC60-CA92B0F6D097}" type="slidenum">
              <a:rPr lang="ru-RU"/>
              <a:pPr/>
              <a:t>3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28802"/>
            <a:ext cx="6172200" cy="2286016"/>
          </a:xfrm>
        </p:spPr>
        <p:txBody>
          <a:bodyPr/>
          <a:lstStyle/>
          <a:p>
            <a:pPr algn="ctr"/>
            <a:r>
              <a:rPr lang="ru-RU" dirty="0" smtClean="0"/>
              <a:t>Площадь треугольника и подобие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1"/>
                </a:solidFill>
              </a:rPr>
              <a:t>Учитель математики МАОУ СОШ №3  Короткова А. Э.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8057" y="719621"/>
            <a:ext cx="4104456" cy="2742780"/>
            <a:chOff x="3152" y="2501"/>
            <a:chExt cx="2314" cy="1639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3152" y="3863"/>
              <a:ext cx="25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793" y="2501"/>
              <a:ext cx="257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В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894" y="2523"/>
              <a:ext cx="19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52" y="3864"/>
              <a:ext cx="21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D</a:t>
              </a:r>
              <a:endParaRPr lang="ru-RU" altLang="ru-RU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356" y="4051"/>
              <a:ext cx="1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978" y="2774"/>
              <a:ext cx="9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355" y="2773"/>
              <a:ext cx="627" cy="12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893" y="2774"/>
              <a:ext cx="342" cy="1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3356" y="2773"/>
              <a:ext cx="1548" cy="1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982" y="2773"/>
              <a:ext cx="1254" cy="12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309" y="3191"/>
              <a:ext cx="22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O</a:t>
              </a:r>
              <a:endParaRPr lang="ru-RU" altLang="ru-RU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Вспомнить доказанное ранее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3578" y="1190066"/>
            <a:ext cx="49920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2"/>
          <p:cNvGrpSpPr/>
          <p:nvPr/>
        </p:nvGrpSpPr>
        <p:grpSpPr>
          <a:xfrm rot="10800000">
            <a:off x="3631911" y="1185272"/>
            <a:ext cx="289122" cy="2117559"/>
            <a:chOff x="3656529" y="974621"/>
            <a:chExt cx="29369" cy="1560058"/>
          </a:xfrm>
        </p:grpSpPr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656529" y="2345798"/>
              <a:ext cx="29369" cy="18888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Группа 25"/>
          <p:cNvGrpSpPr/>
          <p:nvPr/>
        </p:nvGrpSpPr>
        <p:grpSpPr>
          <a:xfrm rot="10800000">
            <a:off x="310536" y="1190066"/>
            <a:ext cx="289122" cy="2117559"/>
            <a:chOff x="3656529" y="974621"/>
            <a:chExt cx="29369" cy="1560058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656529" y="2345798"/>
              <a:ext cx="29369" cy="18888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Полилиния 28"/>
          <p:cNvSpPr/>
          <p:nvPr/>
        </p:nvSpPr>
        <p:spPr>
          <a:xfrm>
            <a:off x="1690577" y="1190847"/>
            <a:ext cx="2243470" cy="2126511"/>
          </a:xfrm>
          <a:custGeom>
            <a:avLst/>
            <a:gdLst>
              <a:gd name="connsiteX0" fmla="*/ 0 w 2243470"/>
              <a:gd name="connsiteY0" fmla="*/ 0 h 2126511"/>
              <a:gd name="connsiteX1" fmla="*/ 1648046 w 2243470"/>
              <a:gd name="connsiteY1" fmla="*/ 0 h 2126511"/>
              <a:gd name="connsiteX2" fmla="*/ 2243470 w 2243470"/>
              <a:gd name="connsiteY2" fmla="*/ 2126511 h 2126511"/>
              <a:gd name="connsiteX3" fmla="*/ 0 w 2243470"/>
              <a:gd name="connsiteY3" fmla="*/ 0 h 212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3470" h="2126511">
                <a:moveTo>
                  <a:pt x="0" y="0"/>
                </a:moveTo>
                <a:lnTo>
                  <a:pt x="1648046" y="0"/>
                </a:lnTo>
                <a:lnTo>
                  <a:pt x="2243470" y="2126511"/>
                </a:lnTo>
                <a:lnTo>
                  <a:pt x="0" y="0"/>
                </a:lnTo>
                <a:close/>
              </a:path>
            </a:pathLst>
          </a:custGeom>
          <a:solidFill>
            <a:srgbClr val="0099FF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63526" y="1190847"/>
            <a:ext cx="2743200" cy="2137144"/>
          </a:xfrm>
          <a:custGeom>
            <a:avLst/>
            <a:gdLst>
              <a:gd name="connsiteX0" fmla="*/ 0 w 2743200"/>
              <a:gd name="connsiteY0" fmla="*/ 2137144 h 2137144"/>
              <a:gd name="connsiteX1" fmla="*/ 1127051 w 2743200"/>
              <a:gd name="connsiteY1" fmla="*/ 0 h 2137144"/>
              <a:gd name="connsiteX2" fmla="*/ 2743200 w 2743200"/>
              <a:gd name="connsiteY2" fmla="*/ 0 h 2137144"/>
              <a:gd name="connsiteX3" fmla="*/ 0 w 2743200"/>
              <a:gd name="connsiteY3" fmla="*/ 2137144 h 213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137144">
                <a:moveTo>
                  <a:pt x="0" y="2137144"/>
                </a:moveTo>
                <a:lnTo>
                  <a:pt x="1127051" y="0"/>
                </a:lnTo>
                <a:lnTo>
                  <a:pt x="2743200" y="0"/>
                </a:lnTo>
                <a:lnTo>
                  <a:pt x="0" y="2137144"/>
                </a:lnTo>
                <a:close/>
              </a:path>
            </a:pathLst>
          </a:custGeom>
          <a:solidFill>
            <a:srgbClr val="FFFF66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436096" y="620688"/>
            <a:ext cx="355185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800" dirty="0"/>
              <a:t>П</a:t>
            </a:r>
            <a:r>
              <a:rPr lang="ru-RU" altLang="ru-RU" sz="2800" dirty="0" smtClean="0"/>
              <a:t>лощади треугольников</a:t>
            </a:r>
          </a:p>
          <a:p>
            <a:r>
              <a:rPr lang="ru-RU" altLang="ru-RU" sz="2800" dirty="0" smtClean="0"/>
              <a:t>АВО и </a:t>
            </a:r>
            <a:r>
              <a:rPr lang="en-US" altLang="ru-RU" sz="2800" dirty="0" smtClean="0"/>
              <a:t>DCO</a:t>
            </a:r>
            <a:r>
              <a:rPr lang="ru-RU" altLang="ru-RU" sz="2800" dirty="0" smtClean="0"/>
              <a:t> равны.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1988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15"/>
          <p:cNvSpPr/>
          <p:nvPr/>
        </p:nvSpPr>
        <p:spPr>
          <a:xfrm>
            <a:off x="600075" y="3152775"/>
            <a:ext cx="3333750" cy="1447800"/>
          </a:xfrm>
          <a:custGeom>
            <a:avLst/>
            <a:gdLst>
              <a:gd name="connsiteX0" fmla="*/ 0 w 3333750"/>
              <a:gd name="connsiteY0" fmla="*/ 1428750 h 1447800"/>
              <a:gd name="connsiteX1" fmla="*/ 1847850 w 3333750"/>
              <a:gd name="connsiteY1" fmla="*/ 0 h 1447800"/>
              <a:gd name="connsiteX2" fmla="*/ 3333750 w 3333750"/>
              <a:gd name="connsiteY2" fmla="*/ 1447800 h 1447800"/>
              <a:gd name="connsiteX3" fmla="*/ 0 w 3333750"/>
              <a:gd name="connsiteY3" fmla="*/ 142875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750" h="1447800">
                <a:moveTo>
                  <a:pt x="0" y="1428750"/>
                </a:moveTo>
                <a:lnTo>
                  <a:pt x="1847850" y="0"/>
                </a:lnTo>
                <a:lnTo>
                  <a:pt x="3333750" y="1447800"/>
                </a:lnTo>
                <a:lnTo>
                  <a:pt x="0" y="1428750"/>
                </a:lnTo>
                <a:close/>
              </a:path>
            </a:pathLst>
          </a:cu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692696"/>
            <a:ext cx="849694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ru-RU" dirty="0"/>
              <a:t>Диагонали AC и BD трапеции ABCD пересекаются в точке O. Площади треугольников AOD и BOC равны соответственно 16 и 9.  Найдите площадь трапеции.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ГИА 2012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8057" y="2183886"/>
            <a:ext cx="4104456" cy="2553680"/>
            <a:chOff x="3152" y="2614"/>
            <a:chExt cx="2314" cy="1526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152" y="3863"/>
              <a:ext cx="256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745" y="2614"/>
              <a:ext cx="25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 dirty="0"/>
                <a:t>В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933" y="2614"/>
              <a:ext cx="195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252" y="3864"/>
              <a:ext cx="21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D</a:t>
              </a:r>
              <a:endParaRPr lang="ru-RU" altLang="ru-RU" dirty="0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56" y="4051"/>
              <a:ext cx="1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978" y="2774"/>
              <a:ext cx="9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3355" y="2773"/>
              <a:ext cx="627" cy="1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893" y="2774"/>
              <a:ext cx="342" cy="1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356" y="2773"/>
              <a:ext cx="1548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982" y="2773"/>
              <a:ext cx="1254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309" y="3191"/>
              <a:ext cx="22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O</a:t>
              </a:r>
              <a:endParaRPr lang="ru-RU" altLang="ru-RU" dirty="0"/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1695450" y="2447925"/>
            <a:ext cx="1628775" cy="695325"/>
          </a:xfrm>
          <a:custGeom>
            <a:avLst/>
            <a:gdLst>
              <a:gd name="connsiteX0" fmla="*/ 742950 w 1628775"/>
              <a:gd name="connsiteY0" fmla="*/ 695325 h 695325"/>
              <a:gd name="connsiteX1" fmla="*/ 0 w 1628775"/>
              <a:gd name="connsiteY1" fmla="*/ 0 h 695325"/>
              <a:gd name="connsiteX2" fmla="*/ 1628775 w 1628775"/>
              <a:gd name="connsiteY2" fmla="*/ 19050 h 695325"/>
              <a:gd name="connsiteX3" fmla="*/ 742950 w 1628775"/>
              <a:gd name="connsiteY3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775" h="695325">
                <a:moveTo>
                  <a:pt x="742950" y="695325"/>
                </a:moveTo>
                <a:lnTo>
                  <a:pt x="0" y="0"/>
                </a:lnTo>
                <a:lnTo>
                  <a:pt x="1628775" y="19050"/>
                </a:lnTo>
                <a:lnTo>
                  <a:pt x="742950" y="695325"/>
                </a:lnTo>
                <a:close/>
              </a:path>
            </a:pathLst>
          </a:cu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15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ru-RU" dirty="0" smtClean="0"/>
              <a:t>² = 9/16 = &gt; </a:t>
            </a:r>
            <a:r>
              <a:rPr lang="en-US" dirty="0" smtClean="0"/>
              <a:t>k</a:t>
            </a:r>
            <a:r>
              <a:rPr lang="ru-RU" dirty="0" smtClean="0"/>
              <a:t>= ¾ =&gt; ОС:ОА =</a:t>
            </a:r>
          </a:p>
          <a:p>
            <a:r>
              <a:rPr lang="ru-RU" dirty="0" smtClean="0"/>
              <a:t>=3:4  = &gt; </a:t>
            </a:r>
            <a:r>
              <a:rPr lang="en-US" dirty="0" smtClean="0"/>
              <a:t>S</a:t>
            </a:r>
            <a:r>
              <a:rPr lang="ru-RU" dirty="0" smtClean="0"/>
              <a:t>ОСВ : </a:t>
            </a:r>
            <a:r>
              <a:rPr lang="en-US" dirty="0" smtClean="0"/>
              <a:t>S</a:t>
            </a:r>
            <a:r>
              <a:rPr lang="ru-RU" dirty="0" smtClean="0"/>
              <a:t>ОАВ = 3:4= &gt; </a:t>
            </a:r>
            <a:r>
              <a:rPr lang="en-US" dirty="0" smtClean="0"/>
              <a:t>S</a:t>
            </a:r>
            <a:r>
              <a:rPr lang="ru-RU" dirty="0" smtClean="0"/>
              <a:t>ОАВ = 9:3·4 = 12.</a:t>
            </a:r>
          </a:p>
          <a:p>
            <a:r>
              <a:rPr lang="en-US" dirty="0" smtClean="0"/>
              <a:t>S</a:t>
            </a:r>
            <a:r>
              <a:rPr lang="ru-RU" dirty="0" smtClean="0"/>
              <a:t>ОС</a:t>
            </a:r>
            <a:r>
              <a:rPr lang="en-US" dirty="0" smtClean="0"/>
              <a:t>D </a:t>
            </a:r>
            <a:r>
              <a:rPr lang="ru-RU" dirty="0" smtClean="0"/>
              <a:t>= </a:t>
            </a:r>
            <a:r>
              <a:rPr lang="en-US" dirty="0" smtClean="0"/>
              <a:t>S</a:t>
            </a:r>
            <a:r>
              <a:rPr lang="ru-RU" dirty="0" smtClean="0"/>
              <a:t>ОАВ =12.</a:t>
            </a:r>
          </a:p>
          <a:p>
            <a:r>
              <a:rPr lang="en-US" dirty="0" smtClean="0"/>
              <a:t>SABCD</a:t>
            </a:r>
            <a:r>
              <a:rPr lang="ru-RU" dirty="0" smtClean="0"/>
              <a:t> = </a:t>
            </a:r>
            <a:r>
              <a:rPr lang="en-US" dirty="0" smtClean="0"/>
              <a:t>S</a:t>
            </a:r>
            <a:r>
              <a:rPr lang="ru-RU" dirty="0" smtClean="0"/>
              <a:t>ОСВ + </a:t>
            </a:r>
            <a:r>
              <a:rPr lang="en-US" dirty="0" smtClean="0"/>
              <a:t>S</a:t>
            </a:r>
            <a:r>
              <a:rPr lang="ru-RU" dirty="0" smtClean="0"/>
              <a:t>ОА</a:t>
            </a:r>
            <a:r>
              <a:rPr lang="en-US" dirty="0" smtClean="0"/>
              <a:t>D</a:t>
            </a:r>
            <a:r>
              <a:rPr lang="ru-RU" dirty="0" smtClean="0"/>
              <a:t> + </a:t>
            </a:r>
            <a:r>
              <a:rPr lang="en-US" dirty="0" smtClean="0"/>
              <a:t>S</a:t>
            </a:r>
            <a:r>
              <a:rPr lang="ru-RU" dirty="0" smtClean="0"/>
              <a:t>ОС</a:t>
            </a:r>
            <a:r>
              <a:rPr lang="en-US" dirty="0" smtClean="0"/>
              <a:t>D </a:t>
            </a:r>
            <a:r>
              <a:rPr lang="ru-RU" dirty="0" smtClean="0"/>
              <a:t>+</a:t>
            </a:r>
            <a:r>
              <a:rPr lang="en-US" dirty="0" smtClean="0"/>
              <a:t>S</a:t>
            </a:r>
            <a:r>
              <a:rPr lang="ru-RU" dirty="0" smtClean="0"/>
              <a:t>ОАВ = =9+16+24=49.</a:t>
            </a:r>
            <a:endParaRPr lang="ru-RU" dirty="0"/>
          </a:p>
        </p:txBody>
      </p:sp>
      <p:sp>
        <p:nvSpPr>
          <p:cNvPr id="5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0" y="5003322"/>
            <a:ext cx="6172200" cy="13716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 vert="horz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Задачи для самостоятельного решения.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Через середину К медианы ВМ треугольника АВС и вершину А проведена прямая, пересекающая сторону ВС в точке Р. Найти отношение площади треугольника АВК и площади четырехугольника КРСМ.</a:t>
            </a:r>
          </a:p>
          <a:p>
            <a:r>
              <a:rPr lang="ru-RU" dirty="0" smtClean="0"/>
              <a:t>2) В трапеции АВС</a:t>
            </a:r>
            <a:r>
              <a:rPr lang="en-US" dirty="0" smtClean="0"/>
              <a:t>D</a:t>
            </a:r>
            <a:r>
              <a:rPr lang="ru-RU" dirty="0" smtClean="0"/>
              <a:t> отношение длин оснований А</a:t>
            </a:r>
            <a:r>
              <a:rPr lang="en-US" dirty="0" smtClean="0"/>
              <a:t>D</a:t>
            </a:r>
            <a:r>
              <a:rPr lang="ru-RU" dirty="0" smtClean="0"/>
              <a:t> и ВС равно 3. Диагонали трапеции пересекаются в точке О, площадь треугольника АОВ равна 6. Найти площадь трапеции.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2" y="969915"/>
            <a:ext cx="9062139" cy="101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ЕГЭ прошлых лет</a:t>
            </a: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8057" y="2183886"/>
            <a:ext cx="4104456" cy="2553680"/>
            <a:chOff x="3152" y="2614"/>
            <a:chExt cx="2314" cy="1526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152" y="3863"/>
              <a:ext cx="256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745" y="2614"/>
              <a:ext cx="25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 dirty="0"/>
                <a:t>В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933" y="2614"/>
              <a:ext cx="195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252" y="3864"/>
              <a:ext cx="21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D</a:t>
              </a:r>
              <a:endParaRPr lang="ru-RU" altLang="ru-RU" dirty="0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56" y="4051"/>
              <a:ext cx="1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978" y="2774"/>
              <a:ext cx="9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3355" y="2773"/>
              <a:ext cx="627" cy="1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893" y="2774"/>
              <a:ext cx="342" cy="1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356" y="2773"/>
              <a:ext cx="1548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982" y="2773"/>
              <a:ext cx="1254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309" y="3191"/>
              <a:ext cx="22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O</a:t>
              </a:r>
              <a:endParaRPr lang="ru-RU" altLang="ru-RU" dirty="0"/>
            </a:p>
          </p:txBody>
        </p:sp>
      </p:grpSp>
      <p:sp>
        <p:nvSpPr>
          <p:cNvPr id="2" name="Полилиния 1"/>
          <p:cNvSpPr/>
          <p:nvPr/>
        </p:nvSpPr>
        <p:spPr>
          <a:xfrm>
            <a:off x="572494" y="2456953"/>
            <a:ext cx="1876508" cy="2138901"/>
          </a:xfrm>
          <a:custGeom>
            <a:avLst/>
            <a:gdLst>
              <a:gd name="connsiteX0" fmla="*/ 0 w 1876508"/>
              <a:gd name="connsiteY0" fmla="*/ 2138901 h 2138901"/>
              <a:gd name="connsiteX1" fmla="*/ 1876508 w 1876508"/>
              <a:gd name="connsiteY1" fmla="*/ 699715 h 2138901"/>
              <a:gd name="connsiteX2" fmla="*/ 1137036 w 1876508"/>
              <a:gd name="connsiteY2" fmla="*/ 0 h 2138901"/>
              <a:gd name="connsiteX3" fmla="*/ 0 w 1876508"/>
              <a:gd name="connsiteY3" fmla="*/ 2138901 h 213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6508" h="2138901">
                <a:moveTo>
                  <a:pt x="0" y="2138901"/>
                </a:moveTo>
                <a:lnTo>
                  <a:pt x="1876508" y="699715"/>
                </a:lnTo>
                <a:lnTo>
                  <a:pt x="1137036" y="0"/>
                </a:lnTo>
                <a:lnTo>
                  <a:pt x="0" y="213890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125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7"/>
            <a:ext cx="9080938" cy="11572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ГИА 2013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11560" y="2132856"/>
            <a:ext cx="2628292" cy="1781613"/>
          </a:xfrm>
          <a:prstGeom prst="triangle">
            <a:avLst>
              <a:gd name="adj" fmla="val 76711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4" idx="0"/>
          </p:cNvCxnSpPr>
          <p:nvPr/>
        </p:nvCxnSpPr>
        <p:spPr>
          <a:xfrm flipV="1">
            <a:off x="1925706" y="2132856"/>
            <a:ext cx="702043" cy="178161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5" idx="1"/>
          </p:cNvCxnSpPr>
          <p:nvPr/>
        </p:nvCxnSpPr>
        <p:spPr>
          <a:xfrm flipH="1">
            <a:off x="611562" y="2742288"/>
            <a:ext cx="2232211" cy="117218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294916" y="3845592"/>
            <a:ext cx="52566" cy="1377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03930" y="3837437"/>
            <a:ext cx="52566" cy="1377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0"/>
          <p:cNvGrpSpPr/>
          <p:nvPr/>
        </p:nvGrpSpPr>
        <p:grpSpPr>
          <a:xfrm rot="908364">
            <a:off x="1990556" y="3430961"/>
            <a:ext cx="192879" cy="171606"/>
            <a:chOff x="5652120" y="3457575"/>
            <a:chExt cx="223056" cy="172683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5652120" y="3457575"/>
              <a:ext cx="216024" cy="115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5659152" y="3514817"/>
              <a:ext cx="216024" cy="115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3"/>
          <p:cNvGrpSpPr/>
          <p:nvPr/>
        </p:nvGrpSpPr>
        <p:grpSpPr>
          <a:xfrm rot="908364">
            <a:off x="2345146" y="2533665"/>
            <a:ext cx="192879" cy="171606"/>
            <a:chOff x="5652120" y="3457575"/>
            <a:chExt cx="223056" cy="172683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5652120" y="3457575"/>
              <a:ext cx="216024" cy="115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5659152" y="3514817"/>
              <a:ext cx="216024" cy="115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79512" y="3614759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627749" y="1777904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71825" y="3614759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44143" y="3003585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754996" y="3902014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43773" y="2511455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99596" y="2147355"/>
            <a:ext cx="135946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1560" y="3914469"/>
            <a:ext cx="135946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32" idx="0"/>
          </p:cNvCxnSpPr>
          <p:nvPr/>
        </p:nvCxnSpPr>
        <p:spPr>
          <a:xfrm flipH="1">
            <a:off x="1971021" y="2147355"/>
            <a:ext cx="1988035" cy="175465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59161" y="2126255"/>
            <a:ext cx="1988035" cy="175465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35" idx="1"/>
          </p:cNvCxnSpPr>
          <p:nvPr/>
        </p:nvCxnSpPr>
        <p:spPr>
          <a:xfrm flipH="1">
            <a:off x="2843773" y="2147355"/>
            <a:ext cx="1115283" cy="5949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959056" y="1685690"/>
            <a:ext cx="432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endParaRPr lang="ru-RU" sz="2400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187286" y="2063978"/>
            <a:ext cx="52566" cy="1377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603849" y="2147977"/>
            <a:ext cx="3347049" cy="1777042"/>
          </a:xfrm>
          <a:custGeom>
            <a:avLst/>
            <a:gdLst>
              <a:gd name="connsiteX0" fmla="*/ 0 w 3347049"/>
              <a:gd name="connsiteY0" fmla="*/ 1768415 h 1777042"/>
              <a:gd name="connsiteX1" fmla="*/ 3347049 w 3347049"/>
              <a:gd name="connsiteY1" fmla="*/ 8627 h 1777042"/>
              <a:gd name="connsiteX2" fmla="*/ 2027208 w 3347049"/>
              <a:gd name="connsiteY2" fmla="*/ 0 h 1777042"/>
              <a:gd name="connsiteX3" fmla="*/ 2639683 w 3347049"/>
              <a:gd name="connsiteY3" fmla="*/ 1777042 h 1777042"/>
              <a:gd name="connsiteX4" fmla="*/ 0 w 3347049"/>
              <a:gd name="connsiteY4" fmla="*/ 1768415 h 177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7049" h="1777042">
                <a:moveTo>
                  <a:pt x="0" y="1768415"/>
                </a:moveTo>
                <a:lnTo>
                  <a:pt x="3347049" y="8627"/>
                </a:lnTo>
                <a:lnTo>
                  <a:pt x="2027208" y="0"/>
                </a:lnTo>
                <a:lnTo>
                  <a:pt x="2639683" y="1777042"/>
                </a:lnTo>
                <a:lnTo>
                  <a:pt x="0" y="1768415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03849" y="2139351"/>
            <a:ext cx="3355676" cy="1785668"/>
          </a:xfrm>
          <a:custGeom>
            <a:avLst/>
            <a:gdLst>
              <a:gd name="connsiteX0" fmla="*/ 0 w 3355676"/>
              <a:gd name="connsiteY0" fmla="*/ 1785668 h 1785668"/>
              <a:gd name="connsiteX1" fmla="*/ 2018581 w 3355676"/>
              <a:gd name="connsiteY1" fmla="*/ 0 h 1785668"/>
              <a:gd name="connsiteX2" fmla="*/ 3355676 w 3355676"/>
              <a:gd name="connsiteY2" fmla="*/ 8626 h 1785668"/>
              <a:gd name="connsiteX3" fmla="*/ 2639683 w 3355676"/>
              <a:gd name="connsiteY3" fmla="*/ 1785668 h 1785668"/>
              <a:gd name="connsiteX4" fmla="*/ 0 w 3355676"/>
              <a:gd name="connsiteY4" fmla="*/ 1785668 h 178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5676" h="1785668">
                <a:moveTo>
                  <a:pt x="0" y="1785668"/>
                </a:moveTo>
                <a:lnTo>
                  <a:pt x="2018581" y="0"/>
                </a:lnTo>
                <a:lnTo>
                  <a:pt x="3355676" y="8626"/>
                </a:lnTo>
                <a:lnTo>
                  <a:pt x="2639683" y="1785668"/>
                </a:lnTo>
                <a:lnTo>
                  <a:pt x="0" y="1785668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276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Замечательные точки  и линии треугольника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57287"/>
            <a:ext cx="7467600" cy="135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sz="3600">
                <a:solidFill>
                  <a:srgbClr val="FF3300"/>
                </a:solidFill>
              </a:rPr>
              <a:t>Элементы треугольника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400" y="3352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Медиана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52400" y="41148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Биссектриса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5257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 Высота </a:t>
            </a:r>
            <a:r>
              <a:rPr lang="ru-RU"/>
              <a:t>треугольника – </a:t>
            </a:r>
            <a:endParaRPr lang="ru-RU">
              <a:cs typeface="Times New Roman" pitchFamily="18" charset="0"/>
            </a:endParaRPr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914400"/>
            <a:ext cx="7319963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33400" y="33528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</a:t>
            </a:r>
            <a:r>
              <a:rPr lang="ru-RU"/>
              <a:t>отрезок, соединяющий вершину треугольника с серединой противоположной стороны (рис. 1).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33400" y="41148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     </a:t>
            </a:r>
            <a:r>
              <a:rPr lang="ru-RU"/>
              <a:t>отрезок биссектрисы угла треугольника, соединяющий вершину с точкой противоположной стороны (рис. 2).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33400" y="52578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1"/>
                </a:solidFill>
              </a:rPr>
              <a:t>                                           </a:t>
            </a:r>
            <a:r>
              <a:rPr lang="ru-RU"/>
              <a:t>отрезок, соединяющий вершину треугольника с точкой противоположной стороны или ее продолжения и перпендикулярный этой стороне (рис. 3).</a:t>
            </a: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1" grpId="0" autoUpdateAnimBg="0"/>
      <p:bldP spid="36873" grpId="0" autoUpdateAnimBg="0"/>
      <p:bldP spid="36878" grpId="0" autoUpdateAnimBg="0"/>
      <p:bldP spid="36879" grpId="0" autoUpdateAnimBg="0"/>
      <p:bldP spid="368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5305425" y="2447925"/>
            <a:ext cx="3086100" cy="1428750"/>
          </a:xfrm>
          <a:custGeom>
            <a:avLst/>
            <a:gdLst>
              <a:gd name="connsiteX0" fmla="*/ 0 w 3086100"/>
              <a:gd name="connsiteY0" fmla="*/ 1419225 h 1428750"/>
              <a:gd name="connsiteX1" fmla="*/ 2286000 w 3086100"/>
              <a:gd name="connsiteY1" fmla="*/ 0 h 1428750"/>
              <a:gd name="connsiteX2" fmla="*/ 3086100 w 3086100"/>
              <a:gd name="connsiteY2" fmla="*/ 1428750 h 1428750"/>
              <a:gd name="connsiteX3" fmla="*/ 0 w 3086100"/>
              <a:gd name="connsiteY3" fmla="*/ 1419225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6100" h="1428750">
                <a:moveTo>
                  <a:pt x="0" y="1419225"/>
                </a:moveTo>
                <a:lnTo>
                  <a:pt x="2286000" y="0"/>
                </a:lnTo>
                <a:lnTo>
                  <a:pt x="3086100" y="1428750"/>
                </a:lnTo>
                <a:lnTo>
                  <a:pt x="0" y="1419225"/>
                </a:lnTo>
                <a:close/>
              </a:path>
            </a:pathLst>
          </a:custGeom>
          <a:solidFill>
            <a:srgbClr val="FFE07D">
              <a:alpha val="4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286375" y="2438400"/>
            <a:ext cx="2295525" cy="1438275"/>
          </a:xfrm>
          <a:custGeom>
            <a:avLst/>
            <a:gdLst>
              <a:gd name="connsiteX0" fmla="*/ 0 w 2295525"/>
              <a:gd name="connsiteY0" fmla="*/ 1419225 h 1438275"/>
              <a:gd name="connsiteX1" fmla="*/ 2295525 w 2295525"/>
              <a:gd name="connsiteY1" fmla="*/ 0 h 1438275"/>
              <a:gd name="connsiteX2" fmla="*/ 1838325 w 2295525"/>
              <a:gd name="connsiteY2" fmla="*/ 1438275 h 1438275"/>
              <a:gd name="connsiteX3" fmla="*/ 0 w 2295525"/>
              <a:gd name="connsiteY3" fmla="*/ 141922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438275">
                <a:moveTo>
                  <a:pt x="0" y="1419225"/>
                </a:moveTo>
                <a:lnTo>
                  <a:pt x="2295525" y="0"/>
                </a:lnTo>
                <a:lnTo>
                  <a:pt x="1838325" y="1438275"/>
                </a:lnTo>
                <a:lnTo>
                  <a:pt x="0" y="1419225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7E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105650" y="2447925"/>
            <a:ext cx="1285875" cy="1438275"/>
          </a:xfrm>
          <a:custGeom>
            <a:avLst/>
            <a:gdLst>
              <a:gd name="connsiteX0" fmla="*/ 0 w 1285875"/>
              <a:gd name="connsiteY0" fmla="*/ 1428750 h 1438275"/>
              <a:gd name="connsiteX1" fmla="*/ 466725 w 1285875"/>
              <a:gd name="connsiteY1" fmla="*/ 0 h 1438275"/>
              <a:gd name="connsiteX2" fmla="*/ 1285875 w 1285875"/>
              <a:gd name="connsiteY2" fmla="*/ 1438275 h 1438275"/>
              <a:gd name="connsiteX3" fmla="*/ 0 w 1285875"/>
              <a:gd name="connsiteY3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75" h="1438275">
                <a:moveTo>
                  <a:pt x="0" y="1428750"/>
                </a:moveTo>
                <a:lnTo>
                  <a:pt x="466725" y="0"/>
                </a:lnTo>
                <a:lnTo>
                  <a:pt x="1285875" y="1438275"/>
                </a:lnTo>
                <a:lnTo>
                  <a:pt x="0" y="1428750"/>
                </a:lnTo>
                <a:close/>
              </a:path>
            </a:pathLst>
          </a:custGeom>
          <a:solidFill>
            <a:srgbClr val="00B0F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1553" y="5373216"/>
            <a:ext cx="82778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 smtClean="0"/>
              <a:t>Значит</a:t>
            </a:r>
            <a:r>
              <a:rPr lang="ru-RU" altLang="ru-RU" sz="2800" dirty="0"/>
              <a:t>,</a:t>
            </a:r>
            <a:r>
              <a:rPr lang="ru-RU" altLang="ru-RU" sz="2800" dirty="0" smtClean="0"/>
              <a:t> </a:t>
            </a:r>
            <a:r>
              <a:rPr lang="en-US" altLang="ru-RU" sz="3600" b="1" dirty="0" smtClean="0"/>
              <a:t>S</a:t>
            </a:r>
            <a:r>
              <a:rPr lang="en-US" altLang="ru-RU" sz="2400" b="1" dirty="0" smtClean="0"/>
              <a:t>A</a:t>
            </a:r>
            <a:r>
              <a:rPr lang="ru-RU" altLang="ru-RU" sz="2400" b="1" dirty="0"/>
              <a:t>ВС</a:t>
            </a:r>
            <a:r>
              <a:rPr lang="en-US" altLang="ru-RU" sz="3600" b="1" dirty="0"/>
              <a:t>:S</a:t>
            </a:r>
            <a:r>
              <a:rPr lang="en-US" altLang="ru-RU" sz="2400" b="1" dirty="0"/>
              <a:t>AK</a:t>
            </a:r>
            <a:r>
              <a:rPr lang="ru-RU" altLang="ru-RU" sz="2400" b="1" dirty="0"/>
              <a:t>С</a:t>
            </a:r>
            <a:r>
              <a:rPr lang="en-US" altLang="ru-RU" sz="3600" b="1" dirty="0"/>
              <a:t>:S</a:t>
            </a:r>
            <a:r>
              <a:rPr lang="en-US" altLang="ru-RU" sz="2400" b="1" dirty="0"/>
              <a:t>KB</a:t>
            </a:r>
            <a:r>
              <a:rPr lang="ru-RU" altLang="ru-RU" sz="2400" b="1" dirty="0"/>
              <a:t>С</a:t>
            </a:r>
            <a:r>
              <a:rPr lang="en-US" altLang="ru-RU" sz="3600" b="1" dirty="0"/>
              <a:t>=AB:AK:KB</a:t>
            </a:r>
            <a:endParaRPr lang="ru-RU" altLang="ru-RU" sz="3600" b="1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719881" y="2014867"/>
            <a:ext cx="4365992" cy="2286694"/>
            <a:chOff x="2971" y="2341"/>
            <a:chExt cx="2647" cy="1153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V="1">
              <a:off x="2971" y="3274"/>
              <a:ext cx="2647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017" y="3274"/>
              <a:ext cx="7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3243" y="3249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A</a:t>
              </a:r>
              <a:endParaRPr lang="ru-RU" altLang="ru-RU" dirty="0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103" y="3249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400" dirty="0"/>
                <a:t>B</a:t>
              </a:r>
              <a:endParaRPr lang="ru-RU" altLang="ru-RU" sz="2400" dirty="0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4591" y="2341"/>
              <a:ext cx="2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C</a:t>
              </a:r>
              <a:endParaRPr lang="ru-RU" altLang="ru-RU" dirty="0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H="1">
              <a:off x="4439" y="2538"/>
              <a:ext cx="272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4257" y="3263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ru-RU" altLang="ru-RU" dirty="0"/>
                <a:t>К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2971" y="306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auto">
            <a:xfrm flipV="1">
              <a:off x="3347" y="2546"/>
              <a:ext cx="137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4719" y="2560"/>
              <a:ext cx="465" cy="7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4711" y="2560"/>
              <a:ext cx="0" cy="7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4711" y="3178"/>
              <a:ext cx="74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4694" y="288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/>
              </a:lvl1pPr>
            </a:lstStyle>
            <a:p>
              <a:r>
                <a:rPr lang="en-US" altLang="ru-RU" dirty="0"/>
                <a:t>h</a:t>
              </a:r>
              <a:endParaRPr lang="ru-RU" altLang="ru-RU" dirty="0"/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4649" y="3263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dirty="0"/>
                <a:t>М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Пропорциональность площадей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39750" y="637174"/>
            <a:ext cx="835273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 b="1"/>
            </a:lvl1pPr>
          </a:lstStyle>
          <a:p>
            <a:r>
              <a:rPr lang="ru-RU" altLang="ru-RU" dirty="0"/>
              <a:t>Площади треугольников, имеющих равные высоты, относятся как основания, к которым проведены эти высоты. 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91524" y="2333993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2333993"/>
                <a:ext cx="2984332" cy="898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291524" y="3295949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𝐴𝐾𝐶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𝐴𝐾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3295949"/>
                <a:ext cx="2984332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91524" y="4213611"/>
                <a:ext cx="29843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𝐾𝐵𝐶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𝐶𝑀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𝐾𝐵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4" y="4213611"/>
                <a:ext cx="2984332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494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3" grpId="0" animBg="1"/>
      <p:bldP spid="23" grpId="1" animBg="1"/>
      <p:bldP spid="25" grpId="0" animBg="1"/>
      <p:bldP spid="25" grpId="1" animBg="1"/>
      <p:bldP spid="3" grpId="0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39750" y="1916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39750" y="948998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 smtClean="0"/>
              <a:t>Медиана </a:t>
            </a:r>
            <a:r>
              <a:rPr lang="ru-RU" altLang="ru-RU" sz="2800" b="1" dirty="0"/>
              <a:t>треугольника делит его на два </a:t>
            </a:r>
            <a:r>
              <a:rPr lang="ru-RU" altLang="ru-RU" sz="2800" b="1" dirty="0" smtClean="0"/>
              <a:t>равновеликих </a:t>
            </a:r>
            <a:r>
              <a:rPr lang="ru-RU" altLang="ru-RU" sz="2800" b="1" dirty="0"/>
              <a:t>треугольника.</a:t>
            </a:r>
            <a:r>
              <a:rPr lang="ru-RU" altLang="ru-RU" sz="2800" dirty="0"/>
              <a:t> </a:t>
            </a:r>
          </a:p>
        </p:txBody>
      </p:sp>
      <p:grpSp>
        <p:nvGrpSpPr>
          <p:cNvPr id="2" name="Группа 3"/>
          <p:cNvGrpSpPr/>
          <p:nvPr/>
        </p:nvGrpSpPr>
        <p:grpSpPr>
          <a:xfrm>
            <a:off x="5345517" y="2014570"/>
            <a:ext cx="3089275" cy="1959795"/>
            <a:chOff x="5330236" y="1019397"/>
            <a:chExt cx="3089275" cy="1959795"/>
          </a:xfrm>
        </p:grpSpPr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6407476" y="2575336"/>
              <a:ext cx="529717" cy="4038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М</a:t>
              </a: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8021852" y="2575336"/>
              <a:ext cx="397659" cy="40090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>
                <a:defRPr sz="2400"/>
              </a:lvl1pPr>
            </a:lstStyle>
            <a:p>
              <a:r>
                <a:rPr lang="ru-RU" altLang="ru-RU" dirty="0"/>
                <a:t>С</a:t>
              </a: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5330236" y="1019397"/>
              <a:ext cx="2712389" cy="1822720"/>
              <a:chOff x="5330236" y="1019397"/>
              <a:chExt cx="2712389" cy="1822720"/>
            </a:xfrm>
          </p:grpSpPr>
          <p:sp>
            <p:nvSpPr>
              <p:cNvPr id="6175" name="Text Box 31"/>
              <p:cNvSpPr txBox="1">
                <a:spLocks noChangeArrowheads="1"/>
              </p:cNvSpPr>
              <p:nvPr/>
            </p:nvSpPr>
            <p:spPr bwMode="auto">
              <a:xfrm>
                <a:off x="5851888" y="1019397"/>
                <a:ext cx="399143" cy="26825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2400" dirty="0"/>
                  <a:t>В</a:t>
                </a:r>
              </a:p>
            </p:txBody>
          </p:sp>
          <p:sp>
            <p:nvSpPr>
              <p:cNvPr id="6176" name="Text Box 32"/>
              <p:cNvSpPr txBox="1">
                <a:spLocks noChangeArrowheads="1"/>
              </p:cNvSpPr>
              <p:nvPr/>
            </p:nvSpPr>
            <p:spPr bwMode="auto">
              <a:xfrm>
                <a:off x="5330236" y="2575336"/>
                <a:ext cx="397659" cy="2667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>
                  <a:defRPr sz="2400"/>
                </a:lvl1pPr>
              </a:lstStyle>
              <a:p>
                <a:r>
                  <a:rPr lang="ru-RU" altLang="ru-RU" dirty="0"/>
                  <a:t>А</a:t>
                </a:r>
              </a:p>
            </p:txBody>
          </p:sp>
          <p:sp>
            <p:nvSpPr>
              <p:cNvPr id="6177" name="AutoShape 33"/>
              <p:cNvSpPr>
                <a:spLocks noChangeArrowheads="1"/>
              </p:cNvSpPr>
              <p:nvPr/>
            </p:nvSpPr>
            <p:spPr bwMode="auto">
              <a:xfrm>
                <a:off x="5656672" y="1424197"/>
                <a:ext cx="1185458" cy="1197220"/>
              </a:xfrm>
              <a:prstGeom prst="triangle">
                <a:avLst>
                  <a:gd name="adj" fmla="val 40474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/>
            </p:nvSpPr>
            <p:spPr bwMode="auto">
              <a:xfrm>
                <a:off x="6113683" y="1421250"/>
                <a:ext cx="1928942" cy="12012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/>
            </p:nvSpPr>
            <p:spPr bwMode="auto">
              <a:xfrm>
                <a:off x="6842130" y="2621417"/>
                <a:ext cx="1197527" cy="40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6023171" y="2575336"/>
                <a:ext cx="100899" cy="145919"/>
                <a:chOff x="3611" y="12241"/>
                <a:chExt cx="107" cy="151"/>
              </a:xfrm>
              <a:noFill/>
            </p:grpSpPr>
            <p:sp>
              <p:nvSpPr>
                <p:cNvPr id="6181" name="Line 37"/>
                <p:cNvSpPr>
                  <a:spLocks noChangeShapeType="1"/>
                </p:cNvSpPr>
                <p:nvPr/>
              </p:nvSpPr>
              <p:spPr bwMode="auto">
                <a:xfrm>
                  <a:off x="3611" y="12271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2" name="Line 38"/>
                <p:cNvSpPr>
                  <a:spLocks noChangeShapeType="1"/>
                </p:cNvSpPr>
                <p:nvPr/>
              </p:nvSpPr>
              <p:spPr bwMode="auto">
                <a:xfrm>
                  <a:off x="3653" y="12253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auto">
                <a:xfrm>
                  <a:off x="3689" y="12241"/>
                  <a:ext cx="29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7041059" y="2563544"/>
                <a:ext cx="102382" cy="144445"/>
                <a:chOff x="3611" y="12241"/>
                <a:chExt cx="107" cy="151"/>
              </a:xfrm>
              <a:noFill/>
            </p:grpSpPr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auto">
                <a:xfrm>
                  <a:off x="3611" y="12271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auto">
                <a:xfrm>
                  <a:off x="3653" y="12253"/>
                  <a:ext cx="30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auto">
                <a:xfrm>
                  <a:off x="3689" y="12241"/>
                  <a:ext cx="29" cy="121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225" name="Rectangle 8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24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11124325"/>
              </p:ext>
            </p:extLst>
          </p:nvPr>
        </p:nvGraphicFramePr>
        <p:xfrm>
          <a:off x="683568" y="2520934"/>
          <a:ext cx="2609126" cy="736945"/>
        </p:xfrm>
        <a:graphic>
          <a:graphicData uri="http://schemas.openxmlformats.org/presentationml/2006/ole">
            <p:oleObj spid="_x0000_s1026" name="Формула" r:id="rId3" imgW="812447" imgH="228501" progId="Equation.3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Следствие 1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5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данные 2"/>
          <p:cNvSpPr/>
          <p:nvPr/>
        </p:nvSpPr>
        <p:spPr>
          <a:xfrm>
            <a:off x="683567" y="1052736"/>
            <a:ext cx="3024337" cy="1368152"/>
          </a:xfrm>
          <a:prstGeom prst="flowChartInputOutp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3820" y="2276872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41589" y="586408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592929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28203" y="2287715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endParaRPr lang="ru-RU" sz="2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95400" y="1076325"/>
            <a:ext cx="1832803" cy="13445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687854" y="1054594"/>
            <a:ext cx="3020050" cy="136629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22022" y="1966214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99792" y="1412776"/>
            <a:ext cx="184936" cy="1003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4"/>
          <p:cNvGrpSpPr/>
          <p:nvPr/>
        </p:nvGrpSpPr>
        <p:grpSpPr>
          <a:xfrm>
            <a:off x="2530227" y="1965717"/>
            <a:ext cx="175617" cy="120443"/>
            <a:chOff x="6084168" y="1894978"/>
            <a:chExt cx="175617" cy="12044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/>
          <p:nvPr/>
        </p:nvGrpSpPr>
        <p:grpSpPr>
          <a:xfrm>
            <a:off x="1622849" y="1342487"/>
            <a:ext cx="175617" cy="120443"/>
            <a:chOff x="6084168" y="1894978"/>
            <a:chExt cx="175617" cy="120443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6084168" y="1894978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6115769" y="1944185"/>
              <a:ext cx="144016" cy="7123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2049455" y="1260398"/>
            <a:ext cx="58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02392700"/>
              </p:ext>
            </p:extLst>
          </p:nvPr>
        </p:nvGraphicFramePr>
        <p:xfrm>
          <a:off x="1121948" y="2771120"/>
          <a:ext cx="6916738" cy="1189038"/>
        </p:xfrm>
        <a:graphic>
          <a:graphicData uri="http://schemas.openxmlformats.org/presentationml/2006/ole">
            <p:oleObj spid="_x0000_s2050" name="Формула" r:id="rId3" imgW="2260440" imgH="39348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Рассмотреть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32354957"/>
              </p:ext>
            </p:extLst>
          </p:nvPr>
        </p:nvGraphicFramePr>
        <p:xfrm>
          <a:off x="2481263" y="4149725"/>
          <a:ext cx="4197350" cy="1189038"/>
        </p:xfrm>
        <a:graphic>
          <a:graphicData uri="http://schemas.openxmlformats.org/presentationml/2006/ole">
            <p:oleObj spid="_x0000_s2051" name="Формула" r:id="rId4" imgW="1371600" imgH="393480" progId="Equation.3">
              <p:embed/>
            </p:oleObj>
          </a:graphicData>
        </a:graphic>
      </p:graphicFrame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/>
          <a:lstStyle/>
          <a:p>
            <a:pPr algn="r"/>
            <a:r>
              <a:rPr lang="ru-RU" dirty="0" smtClean="0"/>
              <a:t>Следствие 1.</a:t>
            </a:r>
            <a:endParaRPr lang="ru-RU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624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39750" y="19161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974225" y="3380911"/>
            <a:ext cx="370030" cy="30079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r>
              <a:rPr lang="ru-RU" altLang="ru-RU" sz="2400" dirty="0"/>
              <a:t>В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378732" y="3806311"/>
            <a:ext cx="2952750" cy="1756201"/>
            <a:chOff x="6021922" y="4947910"/>
            <a:chExt cx="2952750" cy="1756201"/>
          </a:xfrm>
        </p:grpSpPr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6114804" y="5297738"/>
              <a:ext cx="492874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С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4" name="Text Box 50"/>
            <p:cNvSpPr txBox="1">
              <a:spLocks noChangeArrowheads="1"/>
            </p:cNvSpPr>
            <p:nvPr/>
          </p:nvSpPr>
          <p:spPr bwMode="auto">
            <a:xfrm>
              <a:off x="7621784" y="5080097"/>
              <a:ext cx="725598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А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5" name="Text Box 51"/>
            <p:cNvSpPr txBox="1">
              <a:spLocks noChangeArrowheads="1"/>
            </p:cNvSpPr>
            <p:nvPr/>
          </p:nvSpPr>
          <p:spPr bwMode="auto">
            <a:xfrm>
              <a:off x="7042126" y="6252247"/>
              <a:ext cx="491376" cy="4518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В</a:t>
              </a:r>
              <a:r>
                <a:rPr lang="ru-RU" altLang="ru-RU" sz="2400" baseline="-25000" dirty="0"/>
                <a:t>1</a:t>
              </a:r>
              <a:endParaRPr lang="ru-RU" altLang="ru-RU" sz="2400" dirty="0"/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8606140" y="6214479"/>
              <a:ext cx="368532" cy="44916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С</a:t>
              </a:r>
            </a:p>
          </p:txBody>
        </p: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6021922" y="6230665"/>
              <a:ext cx="370030" cy="30079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2400" dirty="0"/>
                <a:t>А</a:t>
              </a:r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6393450" y="4951956"/>
              <a:ext cx="861406" cy="134884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6817412" y="4947910"/>
              <a:ext cx="1791725" cy="1347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 flipV="1">
              <a:off x="7254856" y="6298107"/>
              <a:ext cx="1351284" cy="2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 flipH="1">
              <a:off x="7224894" y="5246005"/>
              <a:ext cx="97376" cy="809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>
              <a:off x="6474347" y="5874569"/>
              <a:ext cx="103369" cy="134885"/>
              <a:chOff x="4017" y="11946"/>
              <a:chExt cx="118" cy="126"/>
            </a:xfrm>
          </p:grpSpPr>
          <p:sp>
            <p:nvSpPr>
              <p:cNvPr id="6204" name="Line 60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5" name="Line 61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 flipH="1">
              <a:off x="7964954" y="5840848"/>
              <a:ext cx="112357" cy="94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6607678" y="5372797"/>
              <a:ext cx="103369" cy="136234"/>
              <a:chOff x="4017" y="11946"/>
              <a:chExt cx="118" cy="126"/>
            </a:xfrm>
          </p:grpSpPr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 flipH="1">
                <a:off x="4017" y="11946"/>
                <a:ext cx="111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09" name="Line 65"/>
              <p:cNvSpPr>
                <a:spLocks noChangeShapeType="1"/>
              </p:cNvSpPr>
              <p:nvPr/>
            </p:nvSpPr>
            <p:spPr bwMode="auto">
              <a:xfrm flipH="1">
                <a:off x="4024" y="11997"/>
                <a:ext cx="111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6733518" y="6242805"/>
              <a:ext cx="94380" cy="163211"/>
              <a:chOff x="3611" y="12241"/>
              <a:chExt cx="107" cy="151"/>
            </a:xfrm>
          </p:grpSpPr>
          <p:sp>
            <p:nvSpPr>
              <p:cNvPr id="6211" name="Line 67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3" name="Line 69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7678818" y="6229316"/>
              <a:ext cx="94380" cy="161862"/>
              <a:chOff x="3611" y="12241"/>
              <a:chExt cx="107" cy="151"/>
            </a:xfrm>
          </p:grpSpPr>
          <p:sp>
            <p:nvSpPr>
              <p:cNvPr id="6215" name="Line 71"/>
              <p:cNvSpPr>
                <a:spLocks noChangeShapeType="1"/>
              </p:cNvSpPr>
              <p:nvPr/>
            </p:nvSpPr>
            <p:spPr bwMode="auto">
              <a:xfrm>
                <a:off x="3611" y="12271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/>
            </p:nvSpPr>
            <p:spPr bwMode="auto">
              <a:xfrm>
                <a:off x="3653" y="12253"/>
                <a:ext cx="30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7" name="Line 73"/>
              <p:cNvSpPr>
                <a:spLocks noChangeShapeType="1"/>
              </p:cNvSpPr>
              <p:nvPr/>
            </p:nvSpPr>
            <p:spPr bwMode="auto">
              <a:xfrm>
                <a:off x="3689" y="12241"/>
                <a:ext cx="29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18" name="Text Box 74"/>
            <p:cNvSpPr txBox="1">
              <a:spLocks noChangeArrowheads="1"/>
            </p:cNvSpPr>
            <p:nvPr/>
          </p:nvSpPr>
          <p:spPr bwMode="auto">
            <a:xfrm>
              <a:off x="7082575" y="5452379"/>
              <a:ext cx="370030" cy="316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r>
                <a:rPr lang="ru-RU" altLang="ru-RU" sz="1600"/>
                <a:t>О</a:t>
              </a:r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 flipV="1">
              <a:off x="6376971" y="5531961"/>
              <a:ext cx="1220949" cy="763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 flipH="1" flipV="1">
              <a:off x="6571724" y="5670893"/>
              <a:ext cx="2032918" cy="623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23" name="Rectangle 7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22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39612195"/>
              </p:ext>
            </p:extLst>
          </p:nvPr>
        </p:nvGraphicFramePr>
        <p:xfrm>
          <a:off x="461963" y="1952625"/>
          <a:ext cx="8548687" cy="1995488"/>
        </p:xfrm>
        <a:graphic>
          <a:graphicData uri="http://schemas.openxmlformats.org/presentationml/2006/ole">
            <p:oleObj spid="_x0000_s3074" name="Формула" r:id="rId3" imgW="2793960" imgH="660240" progId="Equation.3">
              <p:embed/>
            </p:oleObj>
          </a:graphicData>
        </a:graphic>
      </p:graphicFrame>
      <p:sp>
        <p:nvSpPr>
          <p:cNvPr id="6225" name="Rectangle 8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Следствие 2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527013" y="692696"/>
            <a:ext cx="80645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 dirty="0"/>
              <a:t>Медианы треугольника</a:t>
            </a:r>
            <a:r>
              <a:rPr lang="en-US" altLang="ru-RU" sz="2800" b="1" dirty="0"/>
              <a:t> </a:t>
            </a:r>
            <a:r>
              <a:rPr lang="ru-RU" altLang="ru-RU" sz="2800" b="1" dirty="0"/>
              <a:t>делят его на шесть равновеликих треугольников.</a:t>
            </a:r>
            <a:r>
              <a:rPr lang="ru-RU" altLang="ru-RU" sz="2800" dirty="0"/>
              <a:t> </a:t>
            </a:r>
          </a:p>
        </p:txBody>
      </p: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853262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Следствие 2.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3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3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74191078"/>
              </p:ext>
            </p:extLst>
          </p:nvPr>
        </p:nvGraphicFramePr>
        <p:xfrm>
          <a:off x="323528" y="2705693"/>
          <a:ext cx="1799977" cy="1244782"/>
        </p:xfrm>
        <a:graphic>
          <a:graphicData uri="http://schemas.openxmlformats.org/presentationml/2006/ole">
            <p:oleObj spid="_x0000_s4098" name="Формула" r:id="rId3" imgW="647419" imgH="444307" progId="Equation.3">
              <p:embed/>
            </p:oleObj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2825177"/>
              </p:ext>
            </p:extLst>
          </p:nvPr>
        </p:nvGraphicFramePr>
        <p:xfrm>
          <a:off x="7164288" y="950697"/>
          <a:ext cx="360039" cy="924354"/>
        </p:xfrm>
        <a:graphic>
          <a:graphicData uri="http://schemas.openxmlformats.org/presentationml/2006/ole">
            <p:oleObj spid="_x0000_s4099" name="Формула" r:id="rId4" imgW="152334" imgH="393529" progId="Equation.3">
              <p:embed/>
            </p:oleObj>
          </a:graphicData>
        </a:graphic>
      </p:graphicFrame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547859" y="1412874"/>
            <a:ext cx="8863092" cy="5256485"/>
            <a:chOff x="2274" y="2826"/>
            <a:chExt cx="7200" cy="4320"/>
          </a:xfrm>
          <a:noFill/>
        </p:grpSpPr>
        <p:sp>
          <p:nvSpPr>
            <p:cNvPr id="60" name="AutoShape 5"/>
            <p:cNvSpPr>
              <a:spLocks noChangeAspect="1" noChangeArrowheads="1"/>
            </p:cNvSpPr>
            <p:nvPr/>
          </p:nvSpPr>
          <p:spPr bwMode="auto">
            <a:xfrm>
              <a:off x="2274" y="2826"/>
              <a:ext cx="7200" cy="43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540" y="3523"/>
              <a:ext cx="3049" cy="1464"/>
              <a:chOff x="2540" y="3523"/>
              <a:chExt cx="3049" cy="1464"/>
            </a:xfrm>
            <a:grpFill/>
          </p:grpSpPr>
          <p:sp>
            <p:nvSpPr>
              <p:cNvPr id="62" name="Text Box 7"/>
              <p:cNvSpPr txBox="1">
                <a:spLocks noChangeArrowheads="1"/>
              </p:cNvSpPr>
              <p:nvPr/>
            </p:nvSpPr>
            <p:spPr bwMode="auto">
              <a:xfrm>
                <a:off x="4021" y="4569"/>
                <a:ext cx="565" cy="4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sz="2000" dirty="0"/>
                  <a:t>K</a:t>
                </a:r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5130" y="4012"/>
                <a:ext cx="426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N</a:t>
                </a:r>
              </a:p>
            </p:txBody>
          </p:sp>
          <p:sp>
            <p:nvSpPr>
              <p:cNvPr id="64" name="Text Box 9"/>
              <p:cNvSpPr txBox="1">
                <a:spLocks noChangeArrowheads="1"/>
              </p:cNvSpPr>
              <p:nvPr/>
            </p:nvSpPr>
            <p:spPr bwMode="auto">
              <a:xfrm>
                <a:off x="3493" y="3977"/>
                <a:ext cx="425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M</a:t>
                </a:r>
              </a:p>
            </p:txBody>
          </p:sp>
          <p:sp>
            <p:nvSpPr>
              <p:cNvPr id="65" name="Text Box 10"/>
              <p:cNvSpPr txBox="1">
                <a:spLocks noChangeArrowheads="1"/>
              </p:cNvSpPr>
              <p:nvPr/>
            </p:nvSpPr>
            <p:spPr bwMode="auto">
              <a:xfrm>
                <a:off x="2540" y="4545"/>
                <a:ext cx="424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 dirty="0"/>
                  <a:t>A</a:t>
                </a:r>
              </a:p>
            </p:txBody>
          </p:sp>
          <p:sp>
            <p:nvSpPr>
              <p:cNvPr id="66" name="Text Box 11"/>
              <p:cNvSpPr txBox="1">
                <a:spLocks noChangeArrowheads="1"/>
              </p:cNvSpPr>
              <p:nvPr/>
            </p:nvSpPr>
            <p:spPr bwMode="auto">
              <a:xfrm>
                <a:off x="5164" y="4592"/>
                <a:ext cx="425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 altLang="ru-RU" dirty="0"/>
                  <a:t>C</a:t>
                </a:r>
              </a:p>
            </p:txBody>
          </p:sp>
          <p:sp>
            <p:nvSpPr>
              <p:cNvPr id="67" name="Text Box 12"/>
              <p:cNvSpPr txBox="1">
                <a:spLocks noChangeArrowheads="1"/>
              </p:cNvSpPr>
              <p:nvPr/>
            </p:nvSpPr>
            <p:spPr bwMode="auto">
              <a:xfrm>
                <a:off x="4674" y="3523"/>
                <a:ext cx="424" cy="2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</a:lstStyle>
              <a:p>
                <a:r>
                  <a:rPr lang="ru-RU" altLang="ru-RU"/>
                  <a:t>B</a:t>
                </a:r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39" y="3801"/>
                <a:ext cx="2400" cy="837"/>
                <a:chOff x="2839" y="3801"/>
                <a:chExt cx="3106" cy="1812"/>
              </a:xfrm>
              <a:grpFill/>
            </p:grpSpPr>
            <p:sp>
              <p:nvSpPr>
                <p:cNvPr id="8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39" y="3801"/>
                  <a:ext cx="2682" cy="1812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" name="Line 15"/>
                <p:cNvSpPr>
                  <a:spLocks noChangeShapeType="1"/>
                </p:cNvSpPr>
                <p:nvPr/>
              </p:nvSpPr>
              <p:spPr bwMode="auto">
                <a:xfrm>
                  <a:off x="5521" y="3801"/>
                  <a:ext cx="424" cy="1812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0" name="Line 16"/>
                <p:cNvSpPr>
                  <a:spLocks noChangeShapeType="1"/>
                </p:cNvSpPr>
                <p:nvPr/>
              </p:nvSpPr>
              <p:spPr bwMode="auto">
                <a:xfrm>
                  <a:off x="2839" y="5613"/>
                  <a:ext cx="3106" cy="0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" name="Line 17"/>
              <p:cNvSpPr>
                <a:spLocks noChangeShapeType="1"/>
              </p:cNvSpPr>
              <p:nvPr/>
            </p:nvSpPr>
            <p:spPr bwMode="auto">
              <a:xfrm flipV="1">
                <a:off x="3875" y="4219"/>
                <a:ext cx="1200" cy="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18"/>
              <p:cNvSpPr>
                <a:spLocks noChangeShapeType="1"/>
              </p:cNvSpPr>
              <p:nvPr/>
            </p:nvSpPr>
            <p:spPr bwMode="auto">
              <a:xfrm>
                <a:off x="3403" y="4359"/>
                <a:ext cx="137" cy="8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Line 19"/>
              <p:cNvSpPr>
                <a:spLocks noChangeShapeType="1"/>
              </p:cNvSpPr>
              <p:nvPr/>
            </p:nvSpPr>
            <p:spPr bwMode="auto">
              <a:xfrm>
                <a:off x="4304" y="3965"/>
                <a:ext cx="137" cy="82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>
                <a:off x="5062" y="4314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Line 26"/>
              <p:cNvSpPr>
                <a:spLocks noChangeShapeType="1"/>
              </p:cNvSpPr>
              <p:nvPr/>
            </p:nvSpPr>
            <p:spPr bwMode="auto">
              <a:xfrm>
                <a:off x="3875" y="4221"/>
                <a:ext cx="375" cy="417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Line 27"/>
              <p:cNvSpPr>
                <a:spLocks noChangeShapeType="1"/>
              </p:cNvSpPr>
              <p:nvPr/>
            </p:nvSpPr>
            <p:spPr bwMode="auto">
              <a:xfrm flipH="1">
                <a:off x="4250" y="4221"/>
                <a:ext cx="825" cy="417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3578" y="4583"/>
                <a:ext cx="162" cy="127"/>
                <a:chOff x="3900" y="4988"/>
                <a:chExt cx="162" cy="127"/>
              </a:xfrm>
              <a:grpFill/>
            </p:grpSpPr>
            <p:sp>
              <p:nvSpPr>
                <p:cNvPr id="81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3900" y="4988"/>
                  <a:ext cx="63" cy="104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958" y="4999"/>
                  <a:ext cx="64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3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3999" y="5010"/>
                  <a:ext cx="63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4648" y="4594"/>
                <a:ext cx="162" cy="127"/>
                <a:chOff x="3900" y="4988"/>
                <a:chExt cx="162" cy="127"/>
              </a:xfrm>
              <a:grpFill/>
            </p:grpSpPr>
            <p:sp>
              <p:nvSpPr>
                <p:cNvPr id="7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3900" y="4988"/>
                  <a:ext cx="63" cy="104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9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3958" y="4999"/>
                  <a:ext cx="64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3999" y="5010"/>
                  <a:ext cx="63" cy="105"/>
                </a:xfrm>
                <a:prstGeom prst="lin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>
                <a:off x="5074" y="4359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auto">
              <a:xfrm>
                <a:off x="4915" y="3967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21"/>
              <p:cNvSpPr>
                <a:spLocks noChangeShapeType="1"/>
              </p:cNvSpPr>
              <p:nvPr/>
            </p:nvSpPr>
            <p:spPr bwMode="auto">
              <a:xfrm>
                <a:off x="4927" y="4012"/>
                <a:ext cx="135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Доказать на уроке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527013" y="692695"/>
            <a:ext cx="80645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b="1" dirty="0"/>
              <a:t>Средняя линия треугольника</a:t>
            </a:r>
            <a:r>
              <a:rPr lang="en-US" altLang="ru-RU" sz="2800" b="1" dirty="0"/>
              <a:t> </a:t>
            </a:r>
            <a:r>
              <a:rPr lang="ru-RU" altLang="ru-RU" sz="2800" b="1" dirty="0"/>
              <a:t>отсекает от данного треугольник, площадь которого </a:t>
            </a:r>
            <a:r>
              <a:rPr lang="ru-RU" altLang="ru-RU" sz="2800" b="1" dirty="0" smtClean="0"/>
              <a:t>   равна      </a:t>
            </a:r>
            <a:r>
              <a:rPr lang="ru-RU" altLang="ru-RU" sz="2800" b="1" dirty="0"/>
              <a:t>площади исходного треугольника.</a:t>
            </a:r>
            <a:endParaRPr lang="en-US" altLang="ru-RU" sz="2800" b="1" dirty="0"/>
          </a:p>
        </p:txBody>
      </p: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Следствие 3.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057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Подобие треугольников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586740" y="2143687"/>
            <a:ext cx="3333750" cy="1447800"/>
          </a:xfrm>
          <a:custGeom>
            <a:avLst/>
            <a:gdLst>
              <a:gd name="connsiteX0" fmla="*/ 0 w 3333750"/>
              <a:gd name="connsiteY0" fmla="*/ 1428750 h 1447800"/>
              <a:gd name="connsiteX1" fmla="*/ 1847850 w 3333750"/>
              <a:gd name="connsiteY1" fmla="*/ 0 h 1447800"/>
              <a:gd name="connsiteX2" fmla="*/ 3333750 w 3333750"/>
              <a:gd name="connsiteY2" fmla="*/ 1447800 h 1447800"/>
              <a:gd name="connsiteX3" fmla="*/ 0 w 3333750"/>
              <a:gd name="connsiteY3" fmla="*/ 142875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750" h="1447800">
                <a:moveTo>
                  <a:pt x="0" y="1428750"/>
                </a:moveTo>
                <a:lnTo>
                  <a:pt x="1847850" y="0"/>
                </a:lnTo>
                <a:lnTo>
                  <a:pt x="3333750" y="1447800"/>
                </a:lnTo>
                <a:lnTo>
                  <a:pt x="0" y="1428750"/>
                </a:lnTo>
                <a:close/>
              </a:path>
            </a:pathLst>
          </a:cu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14722" y="1174798"/>
            <a:ext cx="4104456" cy="2553680"/>
            <a:chOff x="3152" y="2614"/>
            <a:chExt cx="2314" cy="1526"/>
          </a:xfrm>
        </p:grpSpPr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3152" y="3863"/>
              <a:ext cx="256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А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3745" y="2614"/>
              <a:ext cx="25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b="1" dirty="0"/>
                <a:t>В</a:t>
              </a: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4933" y="2614"/>
              <a:ext cx="195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ru-RU" altLang="ru-RU" dirty="0"/>
                <a:t>С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5252" y="3864"/>
              <a:ext cx="21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D</a:t>
              </a:r>
              <a:endParaRPr lang="ru-RU" altLang="ru-RU" dirty="0"/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3356" y="4051"/>
              <a:ext cx="1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3978" y="2774"/>
              <a:ext cx="9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H="1">
              <a:off x="3355" y="2773"/>
              <a:ext cx="627" cy="1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0"/>
            <p:cNvSpPr>
              <a:spLocks noChangeShapeType="1"/>
            </p:cNvSpPr>
            <p:nvPr/>
          </p:nvSpPr>
          <p:spPr bwMode="auto">
            <a:xfrm>
              <a:off x="4893" y="2774"/>
              <a:ext cx="342" cy="1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 flipV="1">
              <a:off x="3356" y="2773"/>
              <a:ext cx="1548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3982" y="2773"/>
              <a:ext cx="1254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4309" y="3191"/>
              <a:ext cx="22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>
                <a:spcBef>
                  <a:spcPct val="50000"/>
                </a:spcBef>
                <a:defRPr sz="2400" b="1"/>
              </a:lvl1pPr>
            </a:lstStyle>
            <a:p>
              <a:r>
                <a:rPr lang="en-US" altLang="ru-RU" dirty="0"/>
                <a:t>O</a:t>
              </a:r>
              <a:endParaRPr lang="ru-RU" altLang="ru-RU" dirty="0"/>
            </a:p>
          </p:txBody>
        </p:sp>
      </p:grpSp>
      <p:sp>
        <p:nvSpPr>
          <p:cNvPr id="28" name="Полилиния 27"/>
          <p:cNvSpPr/>
          <p:nvPr/>
        </p:nvSpPr>
        <p:spPr>
          <a:xfrm>
            <a:off x="1682115" y="1438837"/>
            <a:ext cx="1628775" cy="695325"/>
          </a:xfrm>
          <a:custGeom>
            <a:avLst/>
            <a:gdLst>
              <a:gd name="connsiteX0" fmla="*/ 742950 w 1628775"/>
              <a:gd name="connsiteY0" fmla="*/ 695325 h 695325"/>
              <a:gd name="connsiteX1" fmla="*/ 0 w 1628775"/>
              <a:gd name="connsiteY1" fmla="*/ 0 h 695325"/>
              <a:gd name="connsiteX2" fmla="*/ 1628775 w 1628775"/>
              <a:gd name="connsiteY2" fmla="*/ 19050 h 695325"/>
              <a:gd name="connsiteX3" fmla="*/ 742950 w 1628775"/>
              <a:gd name="connsiteY3" fmla="*/ 6953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8775" h="695325">
                <a:moveTo>
                  <a:pt x="742950" y="695325"/>
                </a:moveTo>
                <a:lnTo>
                  <a:pt x="0" y="0"/>
                </a:lnTo>
                <a:lnTo>
                  <a:pt x="1628775" y="19050"/>
                </a:lnTo>
                <a:lnTo>
                  <a:pt x="742950" y="695325"/>
                </a:lnTo>
                <a:close/>
              </a:path>
            </a:pathLst>
          </a:cu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4319178" y="1405733"/>
                <a:ext cx="31331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ВСО~∆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𝐷𝐴𝑂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178" y="1405733"/>
                <a:ext cx="3133142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4306990" y="2244415"/>
                <a:ext cx="3133142" cy="97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𝐵𝐶𝑂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𝐷𝐴𝑂</m:t>
                              </m:r>
                            </m:sub>
                          </m:sSub>
                        </m:den>
                      </m:f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990" y="2244415"/>
                <a:ext cx="3133142" cy="9750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41762" y="4149080"/>
                <a:ext cx="4994334" cy="742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Где </a:t>
                </a:r>
                <a:r>
                  <a:rPr lang="en-US" sz="2800" dirty="0" smtClean="0"/>
                  <a:t>k</a:t>
                </a:r>
                <a:r>
                  <a:rPr lang="ru-RU" sz="2800" dirty="0"/>
                  <a:t/>
                </a:r>
                <a:r>
                  <a:rPr lang="ru-RU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ВС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𝐴𝐷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𝐵𝑂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𝑂𝐷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𝐶𝑂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𝑂𝐴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2" y="4149080"/>
                <a:ext cx="4994334" cy="742576"/>
              </a:xfrm>
              <a:prstGeom prst="rect">
                <a:avLst/>
              </a:prstGeom>
              <a:blipFill rotWithShape="1">
                <a:blip r:embed="rId4"/>
                <a:stretch>
                  <a:fillRect l="-2439"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4156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409</Words>
  <PresentationFormat>Экран (4:3)</PresentationFormat>
  <Paragraphs>104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Эркер</vt:lpstr>
      <vt:lpstr>Формула</vt:lpstr>
      <vt:lpstr>Площадь треугольника и подобие</vt:lpstr>
      <vt:lpstr>Замечательные точки  и линии треугольника </vt:lpstr>
      <vt:lpstr>Элементы треугольника</vt:lpstr>
      <vt:lpstr>Слайд 4</vt:lpstr>
      <vt:lpstr>Слайд 5</vt:lpstr>
      <vt:lpstr>Следствие 1.</vt:lpstr>
      <vt:lpstr>Следствие 2.</vt:lpstr>
      <vt:lpstr>Следствие 3.</vt:lpstr>
      <vt:lpstr>Слайд 9</vt:lpstr>
      <vt:lpstr>Слайд 10</vt:lpstr>
      <vt:lpstr>Слайд 11</vt:lpstr>
      <vt:lpstr>Решение</vt:lpstr>
      <vt:lpstr>Задачи для самостоятельного решения.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треугольника и медиана</dc:title>
  <cp:lastModifiedBy>Admin</cp:lastModifiedBy>
  <cp:revision>4</cp:revision>
  <dcterms:modified xsi:type="dcterms:W3CDTF">2014-03-17T03:05:03Z</dcterms:modified>
</cp:coreProperties>
</file>