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8E676-19CA-4BBA-8749-D5101429F94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BFDDA-0333-4C55-8911-DE60AC744D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1AA9F-6BFC-491B-AC60-CA92B0F6D097}" type="slidenum">
              <a:rPr lang="ru-RU"/>
              <a:pPr/>
              <a:t>3</a:t>
            </a:fld>
            <a:endParaRPr lang="ru-RU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928802"/>
            <a:ext cx="6172200" cy="2286016"/>
          </a:xfrm>
        </p:spPr>
        <p:txBody>
          <a:bodyPr/>
          <a:lstStyle/>
          <a:p>
            <a:pPr algn="ctr"/>
            <a:r>
              <a:rPr lang="ru-RU" dirty="0" smtClean="0"/>
              <a:t>Площадь треугольника и медиана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1"/>
                </a:solidFill>
              </a:rPr>
              <a:t>Учитель математики МАОУ СОШ №3  Короткова А. Э.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644231" y="2539717"/>
            <a:ext cx="4064240" cy="2956892"/>
            <a:chOff x="2652" y="2840"/>
            <a:chExt cx="1971" cy="1510"/>
          </a:xfrm>
          <a:noFill/>
        </p:grpSpPr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2792" y="3354"/>
              <a:ext cx="329" cy="3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С</a:t>
              </a:r>
              <a:r>
                <a:rPr lang="ru-RU" altLang="ru-RU" sz="1600" dirty="0"/>
                <a:t>1</a:t>
              </a:r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3696" y="3294"/>
              <a:ext cx="329" cy="3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А</a:t>
              </a:r>
              <a:r>
                <a:rPr lang="ru-RU" altLang="ru-RU" sz="1600" dirty="0"/>
                <a:t>1</a:t>
              </a:r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3333" y="4015"/>
              <a:ext cx="328" cy="3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В</a:t>
              </a:r>
              <a:r>
                <a:rPr lang="ru-RU" altLang="ru-RU" sz="1600" dirty="0"/>
                <a:t>1</a:t>
              </a:r>
            </a:p>
          </p:txBody>
        </p:sp>
        <p:sp>
          <p:nvSpPr>
            <p:cNvPr id="12308" name="Text Box 20"/>
            <p:cNvSpPr txBox="1">
              <a:spLocks noChangeArrowheads="1"/>
            </p:cNvSpPr>
            <p:nvPr/>
          </p:nvSpPr>
          <p:spPr bwMode="auto">
            <a:xfrm>
              <a:off x="4377" y="3987"/>
              <a:ext cx="246" cy="3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С</a:t>
              </a:r>
            </a:p>
          </p:txBody>
        </p: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3076" y="2840"/>
              <a:ext cx="247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2400" dirty="0"/>
                <a:t>В</a:t>
              </a:r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2652" y="3999"/>
              <a:ext cx="247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12311" name="AutoShape 23"/>
            <p:cNvSpPr>
              <a:spLocks noChangeArrowheads="1"/>
            </p:cNvSpPr>
            <p:nvPr/>
          </p:nvSpPr>
          <p:spPr bwMode="auto">
            <a:xfrm>
              <a:off x="2900" y="3051"/>
              <a:ext cx="575" cy="1000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3183" y="3048"/>
              <a:ext cx="1196" cy="99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 flipV="1">
              <a:off x="3475" y="4049"/>
              <a:ext cx="902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 flipH="1">
              <a:off x="3455" y="3269"/>
              <a:ext cx="65" cy="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2954" y="3735"/>
              <a:ext cx="69" cy="100"/>
              <a:chOff x="4017" y="11946"/>
              <a:chExt cx="118" cy="126"/>
            </a:xfrm>
            <a:grpFill/>
          </p:grpSpPr>
          <p:sp>
            <p:nvSpPr>
              <p:cNvPr id="12316" name="Line 28"/>
              <p:cNvSpPr>
                <a:spLocks noChangeShapeType="1"/>
              </p:cNvSpPr>
              <p:nvPr/>
            </p:nvSpPr>
            <p:spPr bwMode="auto">
              <a:xfrm flipH="1">
                <a:off x="4017" y="11946"/>
                <a:ext cx="111" cy="74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7" name="Line 29"/>
              <p:cNvSpPr>
                <a:spLocks noChangeShapeType="1"/>
              </p:cNvSpPr>
              <p:nvPr/>
            </p:nvSpPr>
            <p:spPr bwMode="auto">
              <a:xfrm flipH="1">
                <a:off x="4024" y="11997"/>
                <a:ext cx="111" cy="75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 flipH="1">
              <a:off x="3949" y="3710"/>
              <a:ext cx="75" cy="7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3043" y="3363"/>
              <a:ext cx="69" cy="101"/>
              <a:chOff x="4017" y="11946"/>
              <a:chExt cx="118" cy="126"/>
            </a:xfrm>
            <a:grpFill/>
          </p:grpSpPr>
          <p:sp>
            <p:nvSpPr>
              <p:cNvPr id="12320" name="Line 32"/>
              <p:cNvSpPr>
                <a:spLocks noChangeShapeType="1"/>
              </p:cNvSpPr>
              <p:nvPr/>
            </p:nvSpPr>
            <p:spPr bwMode="auto">
              <a:xfrm flipH="1">
                <a:off x="4017" y="11946"/>
                <a:ext cx="111" cy="74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1" name="Line 33"/>
              <p:cNvSpPr>
                <a:spLocks noChangeShapeType="1"/>
              </p:cNvSpPr>
              <p:nvPr/>
            </p:nvSpPr>
            <p:spPr bwMode="auto">
              <a:xfrm flipH="1">
                <a:off x="4024" y="11997"/>
                <a:ext cx="111" cy="75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3127" y="4008"/>
              <a:ext cx="63" cy="121"/>
              <a:chOff x="3611" y="12241"/>
              <a:chExt cx="107" cy="151"/>
            </a:xfrm>
            <a:grpFill/>
          </p:grpSpPr>
          <p:sp>
            <p:nvSpPr>
              <p:cNvPr id="12323" name="Line 35"/>
              <p:cNvSpPr>
                <a:spLocks noChangeShapeType="1"/>
              </p:cNvSpPr>
              <p:nvPr/>
            </p:nvSpPr>
            <p:spPr bwMode="auto">
              <a:xfrm>
                <a:off x="3611" y="12271"/>
                <a:ext cx="30" cy="12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4" name="Line 36"/>
              <p:cNvSpPr>
                <a:spLocks noChangeShapeType="1"/>
              </p:cNvSpPr>
              <p:nvPr/>
            </p:nvSpPr>
            <p:spPr bwMode="auto">
              <a:xfrm>
                <a:off x="3653" y="12253"/>
                <a:ext cx="30" cy="12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5" name="Line 37"/>
              <p:cNvSpPr>
                <a:spLocks noChangeShapeType="1"/>
              </p:cNvSpPr>
              <p:nvPr/>
            </p:nvSpPr>
            <p:spPr bwMode="auto">
              <a:xfrm>
                <a:off x="3689" y="12241"/>
                <a:ext cx="29" cy="12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758" y="3998"/>
              <a:ext cx="63" cy="120"/>
              <a:chOff x="3611" y="12241"/>
              <a:chExt cx="107" cy="151"/>
            </a:xfrm>
            <a:grpFill/>
          </p:grpSpPr>
          <p:sp>
            <p:nvSpPr>
              <p:cNvPr id="12327" name="Line 39"/>
              <p:cNvSpPr>
                <a:spLocks noChangeShapeType="1"/>
              </p:cNvSpPr>
              <p:nvPr/>
            </p:nvSpPr>
            <p:spPr bwMode="auto">
              <a:xfrm>
                <a:off x="3611" y="12271"/>
                <a:ext cx="30" cy="12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8" name="Line 40"/>
              <p:cNvSpPr>
                <a:spLocks noChangeShapeType="1"/>
              </p:cNvSpPr>
              <p:nvPr/>
            </p:nvSpPr>
            <p:spPr bwMode="auto">
              <a:xfrm>
                <a:off x="3653" y="12253"/>
                <a:ext cx="30" cy="12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9" name="Line 41"/>
              <p:cNvSpPr>
                <a:spLocks noChangeShapeType="1"/>
              </p:cNvSpPr>
              <p:nvPr/>
            </p:nvSpPr>
            <p:spPr bwMode="auto">
              <a:xfrm>
                <a:off x="3689" y="12241"/>
                <a:ext cx="29" cy="12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330" name="Text Box 42"/>
            <p:cNvSpPr txBox="1">
              <a:spLocks noChangeArrowheads="1"/>
            </p:cNvSpPr>
            <p:nvPr/>
          </p:nvSpPr>
          <p:spPr bwMode="auto">
            <a:xfrm>
              <a:off x="3360" y="3422"/>
              <a:ext cx="247" cy="2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О</a:t>
              </a:r>
            </a:p>
          </p:txBody>
        </p:sp>
        <p:sp>
          <p:nvSpPr>
            <p:cNvPr id="12331" name="Line 43"/>
            <p:cNvSpPr>
              <a:spLocks noChangeShapeType="1"/>
            </p:cNvSpPr>
            <p:nvPr/>
          </p:nvSpPr>
          <p:spPr bwMode="auto">
            <a:xfrm flipV="1">
              <a:off x="2889" y="3481"/>
              <a:ext cx="815" cy="56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2" name="Line 44"/>
            <p:cNvSpPr>
              <a:spLocks noChangeShapeType="1"/>
            </p:cNvSpPr>
            <p:nvPr/>
          </p:nvSpPr>
          <p:spPr bwMode="auto">
            <a:xfrm flipH="1" flipV="1">
              <a:off x="3019" y="3584"/>
              <a:ext cx="1357" cy="46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3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0059403"/>
              </p:ext>
            </p:extLst>
          </p:nvPr>
        </p:nvGraphicFramePr>
        <p:xfrm>
          <a:off x="395536" y="2630974"/>
          <a:ext cx="3171809" cy="932885"/>
        </p:xfrm>
        <a:graphic>
          <a:graphicData uri="http://schemas.openxmlformats.org/presentationml/2006/ole">
            <p:oleObj spid="_x0000_s5122" name="Формула" r:id="rId3" imgW="1459866" imgH="431613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Теорема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527013" y="692695"/>
            <a:ext cx="80645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dirty="0"/>
              <a:t>Медианы треугольника пересекаются в одной точке и точкой пересечения делятся в отношении два к одному, считая от вершины.</a:t>
            </a:r>
          </a:p>
        </p:txBody>
      </p: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428596" y="274638"/>
            <a:ext cx="7496204" cy="43971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Свойство медиан треугольника</a:t>
            </a:r>
            <a:endParaRPr lang="ru-RU" i="1" dirty="0"/>
          </a:p>
        </p:txBody>
      </p:sp>
      <p:sp>
        <p:nvSpPr>
          <p:cNvPr id="38" name="Содержимое 3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85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58719" y="548680"/>
            <a:ext cx="87849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800" dirty="0" smtClean="0"/>
              <a:t>Медианы ВК и ЕМ треугольника ВСЕ пересекаются в точке О. Найти S</a:t>
            </a:r>
            <a:r>
              <a:rPr lang="en-US" altLang="ru-RU" dirty="0" smtClean="0"/>
              <a:t>MOK</a:t>
            </a:r>
            <a:r>
              <a:rPr lang="ru-RU" altLang="ru-RU" sz="2800" dirty="0" smtClean="0"/>
              <a:t>:</a:t>
            </a:r>
            <a:r>
              <a:rPr lang="en-US" altLang="ru-RU" sz="2800" dirty="0" smtClean="0"/>
              <a:t>S</a:t>
            </a:r>
            <a:r>
              <a:rPr lang="en-US" altLang="ru-RU" dirty="0" smtClean="0"/>
              <a:t>CMK</a:t>
            </a:r>
            <a:r>
              <a:rPr lang="ru-RU" altLang="ru-RU" sz="2800" dirty="0" smtClean="0"/>
              <a:t>.</a:t>
            </a:r>
            <a:endParaRPr lang="ru-RU" alt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Задача №</a:t>
            </a:r>
            <a:r>
              <a:rPr lang="en-US" sz="2800" dirty="0">
                <a:solidFill>
                  <a:schemeClr val="bg1"/>
                </a:solidFill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683568" y="2204864"/>
            <a:ext cx="2448272" cy="2088232"/>
          </a:xfrm>
          <a:prstGeom prst="triangle">
            <a:avLst>
              <a:gd name="adj" fmla="val 7558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2" idx="0"/>
          </p:cNvCxnSpPr>
          <p:nvPr/>
        </p:nvCxnSpPr>
        <p:spPr>
          <a:xfrm flipH="1">
            <a:off x="1907704" y="2204864"/>
            <a:ext cx="626439" cy="20882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2" idx="5"/>
          </p:cNvCxnSpPr>
          <p:nvPr/>
        </p:nvCxnSpPr>
        <p:spPr>
          <a:xfrm flipV="1">
            <a:off x="683568" y="3248980"/>
            <a:ext cx="2149424" cy="104411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3774" y="4062263"/>
            <a:ext cx="677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39752" y="1743199"/>
            <a:ext cx="677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12450" y="4097133"/>
            <a:ext cx="677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62570" y="4271087"/>
            <a:ext cx="677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24788" y="2849655"/>
            <a:ext cx="677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К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93166" y="3248980"/>
            <a:ext cx="677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1403648" y="4184457"/>
            <a:ext cx="0" cy="19966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534143" y="4184457"/>
            <a:ext cx="0" cy="19966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21"/>
          <p:cNvGrpSpPr/>
          <p:nvPr/>
        </p:nvGrpSpPr>
        <p:grpSpPr>
          <a:xfrm>
            <a:off x="2832992" y="3740551"/>
            <a:ext cx="288032" cy="49507"/>
            <a:chOff x="3923928" y="3248980"/>
            <a:chExt cx="288032" cy="49507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923928" y="3248980"/>
              <a:ext cx="288032" cy="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3923928" y="3298486"/>
              <a:ext cx="288032" cy="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22"/>
          <p:cNvGrpSpPr/>
          <p:nvPr/>
        </p:nvGrpSpPr>
        <p:grpSpPr>
          <a:xfrm>
            <a:off x="2583536" y="2800148"/>
            <a:ext cx="288032" cy="49507"/>
            <a:chOff x="3923928" y="3248980"/>
            <a:chExt cx="288032" cy="49507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3923928" y="3248980"/>
              <a:ext cx="288032" cy="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3923928" y="3298486"/>
              <a:ext cx="288032" cy="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Прямая соединительная линия 25"/>
          <p:cNvCxnSpPr/>
          <p:nvPr/>
        </p:nvCxnSpPr>
        <p:spPr>
          <a:xfrm flipH="1">
            <a:off x="1907704" y="3248980"/>
            <a:ext cx="925288" cy="103530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1897811" y="3260785"/>
            <a:ext cx="931653" cy="1035170"/>
          </a:xfrm>
          <a:custGeom>
            <a:avLst/>
            <a:gdLst>
              <a:gd name="connsiteX0" fmla="*/ 0 w 931653"/>
              <a:gd name="connsiteY0" fmla="*/ 1035170 h 1035170"/>
              <a:gd name="connsiteX1" fmla="*/ 224287 w 931653"/>
              <a:gd name="connsiteY1" fmla="*/ 327804 h 1035170"/>
              <a:gd name="connsiteX2" fmla="*/ 931653 w 931653"/>
              <a:gd name="connsiteY2" fmla="*/ 0 h 1035170"/>
              <a:gd name="connsiteX3" fmla="*/ 0 w 931653"/>
              <a:gd name="connsiteY3" fmla="*/ 103517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1653" h="1035170">
                <a:moveTo>
                  <a:pt x="0" y="1035170"/>
                </a:moveTo>
                <a:lnTo>
                  <a:pt x="224287" y="327804"/>
                </a:lnTo>
                <a:lnTo>
                  <a:pt x="931653" y="0"/>
                </a:lnTo>
                <a:lnTo>
                  <a:pt x="0" y="1035170"/>
                </a:lnTo>
                <a:close/>
              </a:path>
            </a:pathLst>
          </a:custGeom>
          <a:solidFill>
            <a:srgbClr val="66FF33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500562" y="2274838"/>
            <a:ext cx="37862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Решение. Обозначим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АВС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1.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½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треугольнике СМЕ МК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медиана =&gt;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СМК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МКЕ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endParaRPr lang="ru-RU" sz="105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½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05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треугольнике МКЕ (по свойству точки пересечения медиан) ЕО:ОМ = 2:1 =&gt;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ЕКО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МОК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2:1, т.е.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МОК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⅓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МКЕ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⅓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·¼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1/12.</a:t>
            </a:r>
            <a:endParaRPr lang="ru-RU" dirty="0" smtClean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S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MOK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: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S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CMK 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= (1/12) : (1/4) = 1:3.</a:t>
            </a:r>
            <a:r>
              <a:rPr lang="ru-RU" sz="1050" dirty="0" smtClean="0">
                <a:latin typeface="Arial" pitchFamily="34" charset="0"/>
              </a:rPr>
              <a:t> </a:t>
            </a:r>
            <a:endParaRPr lang="ru-RU" sz="24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0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Замечательные точки  и линии треугольника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57287"/>
            <a:ext cx="7467600" cy="135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ru-RU" sz="3600">
                <a:solidFill>
                  <a:srgbClr val="FF3300"/>
                </a:solidFill>
              </a:rPr>
              <a:t>Элементы треугольника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52400" y="3352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   Медиана </a:t>
            </a:r>
            <a:r>
              <a:rPr lang="ru-RU"/>
              <a:t>треугольника – 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52400" y="41148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   Биссектриса </a:t>
            </a:r>
            <a:r>
              <a:rPr lang="ru-RU"/>
              <a:t>треугольника – 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52400" y="5257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   Высота </a:t>
            </a:r>
            <a:r>
              <a:rPr lang="ru-RU"/>
              <a:t>треугольника – </a:t>
            </a:r>
            <a:endParaRPr lang="ru-RU">
              <a:cs typeface="Times New Roman" pitchFamily="18" charset="0"/>
            </a:endParaRPr>
          </a:p>
        </p:txBody>
      </p:sp>
      <p:pic>
        <p:nvPicPr>
          <p:cNvPr id="3687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914400"/>
            <a:ext cx="7319963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33400" y="33528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                                           </a:t>
            </a:r>
            <a:r>
              <a:rPr lang="ru-RU"/>
              <a:t>отрезок, соединяющий вершину треугольника с серединой противоположной стороны (рис. 1).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33400" y="41148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                                                </a:t>
            </a:r>
            <a:r>
              <a:rPr lang="ru-RU"/>
              <a:t>отрезок биссектрисы угла треугольника, соединяющий вершину с точкой противоположной стороны (рис. 2).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33400" y="52578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                                           </a:t>
            </a:r>
            <a:r>
              <a:rPr lang="ru-RU"/>
              <a:t>отрезок, соединяющий вершину треугольника с точкой противоположной стороны или ее продолжения и перпендикулярный этой стороне (рис. 3).</a:t>
            </a:r>
            <a:endParaRPr lang="ru-RU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  <p:bldP spid="36871" grpId="0" autoUpdateAnimBg="0"/>
      <p:bldP spid="36873" grpId="0" autoUpdateAnimBg="0"/>
      <p:bldP spid="36878" grpId="0" autoUpdateAnimBg="0"/>
      <p:bldP spid="36879" grpId="0" autoUpdateAnimBg="0"/>
      <p:bldP spid="368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5305425" y="2447925"/>
            <a:ext cx="3086100" cy="1428750"/>
          </a:xfrm>
          <a:custGeom>
            <a:avLst/>
            <a:gdLst>
              <a:gd name="connsiteX0" fmla="*/ 0 w 3086100"/>
              <a:gd name="connsiteY0" fmla="*/ 1419225 h 1428750"/>
              <a:gd name="connsiteX1" fmla="*/ 2286000 w 3086100"/>
              <a:gd name="connsiteY1" fmla="*/ 0 h 1428750"/>
              <a:gd name="connsiteX2" fmla="*/ 3086100 w 3086100"/>
              <a:gd name="connsiteY2" fmla="*/ 1428750 h 1428750"/>
              <a:gd name="connsiteX3" fmla="*/ 0 w 3086100"/>
              <a:gd name="connsiteY3" fmla="*/ 1419225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6100" h="1428750">
                <a:moveTo>
                  <a:pt x="0" y="1419225"/>
                </a:moveTo>
                <a:lnTo>
                  <a:pt x="2286000" y="0"/>
                </a:lnTo>
                <a:lnTo>
                  <a:pt x="3086100" y="1428750"/>
                </a:lnTo>
                <a:lnTo>
                  <a:pt x="0" y="1419225"/>
                </a:lnTo>
                <a:close/>
              </a:path>
            </a:pathLst>
          </a:custGeom>
          <a:solidFill>
            <a:srgbClr val="FFE07D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286375" y="2438400"/>
            <a:ext cx="2295525" cy="1438275"/>
          </a:xfrm>
          <a:custGeom>
            <a:avLst/>
            <a:gdLst>
              <a:gd name="connsiteX0" fmla="*/ 0 w 2295525"/>
              <a:gd name="connsiteY0" fmla="*/ 1419225 h 1438275"/>
              <a:gd name="connsiteX1" fmla="*/ 2295525 w 2295525"/>
              <a:gd name="connsiteY1" fmla="*/ 0 h 1438275"/>
              <a:gd name="connsiteX2" fmla="*/ 1838325 w 2295525"/>
              <a:gd name="connsiteY2" fmla="*/ 1438275 h 1438275"/>
              <a:gd name="connsiteX3" fmla="*/ 0 w 2295525"/>
              <a:gd name="connsiteY3" fmla="*/ 141922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438275">
                <a:moveTo>
                  <a:pt x="0" y="1419225"/>
                </a:moveTo>
                <a:lnTo>
                  <a:pt x="2295525" y="0"/>
                </a:lnTo>
                <a:lnTo>
                  <a:pt x="1838325" y="1438275"/>
                </a:lnTo>
                <a:lnTo>
                  <a:pt x="0" y="1419225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7E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7105650" y="2447925"/>
            <a:ext cx="1285875" cy="1438275"/>
          </a:xfrm>
          <a:custGeom>
            <a:avLst/>
            <a:gdLst>
              <a:gd name="connsiteX0" fmla="*/ 0 w 1285875"/>
              <a:gd name="connsiteY0" fmla="*/ 1428750 h 1438275"/>
              <a:gd name="connsiteX1" fmla="*/ 466725 w 1285875"/>
              <a:gd name="connsiteY1" fmla="*/ 0 h 1438275"/>
              <a:gd name="connsiteX2" fmla="*/ 1285875 w 1285875"/>
              <a:gd name="connsiteY2" fmla="*/ 1438275 h 1438275"/>
              <a:gd name="connsiteX3" fmla="*/ 0 w 1285875"/>
              <a:gd name="connsiteY3" fmla="*/ 142875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75" h="1438275">
                <a:moveTo>
                  <a:pt x="0" y="1428750"/>
                </a:moveTo>
                <a:lnTo>
                  <a:pt x="466725" y="0"/>
                </a:lnTo>
                <a:lnTo>
                  <a:pt x="1285875" y="1438275"/>
                </a:lnTo>
                <a:lnTo>
                  <a:pt x="0" y="1428750"/>
                </a:lnTo>
                <a:close/>
              </a:path>
            </a:pathLst>
          </a:custGeom>
          <a:solidFill>
            <a:srgbClr val="00B0F0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1553" y="5373216"/>
            <a:ext cx="82778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 smtClean="0"/>
              <a:t>Значит</a:t>
            </a:r>
            <a:r>
              <a:rPr lang="ru-RU" altLang="ru-RU" sz="2800" dirty="0"/>
              <a:t>,</a:t>
            </a:r>
            <a:r>
              <a:rPr lang="ru-RU" altLang="ru-RU" sz="2800" dirty="0" smtClean="0"/>
              <a:t> </a:t>
            </a:r>
            <a:r>
              <a:rPr lang="en-US" altLang="ru-RU" sz="3600" b="1" dirty="0" smtClean="0"/>
              <a:t>S</a:t>
            </a:r>
            <a:r>
              <a:rPr lang="en-US" altLang="ru-RU" sz="2400" b="1" dirty="0" smtClean="0"/>
              <a:t>A</a:t>
            </a:r>
            <a:r>
              <a:rPr lang="ru-RU" altLang="ru-RU" sz="2400" b="1" dirty="0"/>
              <a:t>ВС</a:t>
            </a:r>
            <a:r>
              <a:rPr lang="en-US" altLang="ru-RU" sz="3600" b="1" dirty="0"/>
              <a:t>:S</a:t>
            </a:r>
            <a:r>
              <a:rPr lang="en-US" altLang="ru-RU" sz="2400" b="1" dirty="0"/>
              <a:t>AK</a:t>
            </a:r>
            <a:r>
              <a:rPr lang="ru-RU" altLang="ru-RU" sz="2400" b="1" dirty="0"/>
              <a:t>С</a:t>
            </a:r>
            <a:r>
              <a:rPr lang="en-US" altLang="ru-RU" sz="3600" b="1" dirty="0"/>
              <a:t>:S</a:t>
            </a:r>
            <a:r>
              <a:rPr lang="en-US" altLang="ru-RU" sz="2400" b="1" dirty="0"/>
              <a:t>KB</a:t>
            </a:r>
            <a:r>
              <a:rPr lang="ru-RU" altLang="ru-RU" sz="2400" b="1" dirty="0"/>
              <a:t>С</a:t>
            </a:r>
            <a:r>
              <a:rPr lang="en-US" altLang="ru-RU" sz="3600" b="1" dirty="0"/>
              <a:t>=AB:AK:KB</a:t>
            </a:r>
            <a:endParaRPr lang="ru-RU" altLang="ru-RU" sz="3600" b="1" dirty="0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719881" y="2014867"/>
            <a:ext cx="4365992" cy="2286694"/>
            <a:chOff x="2971" y="2341"/>
            <a:chExt cx="2647" cy="1153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V="1">
              <a:off x="2971" y="3274"/>
              <a:ext cx="2647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3017" y="3274"/>
              <a:ext cx="7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3243" y="3249"/>
              <a:ext cx="2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en-US" altLang="ru-RU" dirty="0"/>
                <a:t>A</a:t>
              </a:r>
              <a:endParaRPr lang="ru-RU" altLang="ru-RU" dirty="0"/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5103" y="3249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dirty="0"/>
                <a:t>B</a:t>
              </a:r>
              <a:endParaRPr lang="ru-RU" altLang="ru-RU" sz="2400" dirty="0"/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4591" y="2341"/>
              <a:ext cx="2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en-US" altLang="ru-RU" dirty="0"/>
                <a:t>C</a:t>
              </a:r>
              <a:endParaRPr lang="ru-RU" altLang="ru-RU" dirty="0"/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H="1">
              <a:off x="4439" y="2538"/>
              <a:ext cx="272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4257" y="3263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ru-RU" altLang="ru-RU" dirty="0"/>
                <a:t>К</a:t>
              </a: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2971" y="3067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13" name="Line 23"/>
            <p:cNvSpPr>
              <a:spLocks noChangeShapeType="1"/>
            </p:cNvSpPr>
            <p:nvPr/>
          </p:nvSpPr>
          <p:spPr bwMode="auto">
            <a:xfrm flipV="1">
              <a:off x="3347" y="2546"/>
              <a:ext cx="1370" cy="7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4719" y="2560"/>
              <a:ext cx="465" cy="7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auto">
            <a:xfrm>
              <a:off x="4711" y="2560"/>
              <a:ext cx="0" cy="7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4711" y="3178"/>
              <a:ext cx="74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27"/>
            <p:cNvSpPr txBox="1">
              <a:spLocks noChangeArrowheads="1"/>
            </p:cNvSpPr>
            <p:nvPr/>
          </p:nvSpPr>
          <p:spPr bwMode="auto">
            <a:xfrm>
              <a:off x="4694" y="288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en-US" altLang="ru-RU" dirty="0"/>
                <a:t>h</a:t>
              </a:r>
              <a:endParaRPr lang="ru-RU" altLang="ru-RU" dirty="0"/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4649" y="3263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dirty="0"/>
                <a:t>М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Пропорциональность площадей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539750" y="637174"/>
            <a:ext cx="835273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 b="1"/>
            </a:lvl1pPr>
          </a:lstStyle>
          <a:p>
            <a:r>
              <a:rPr lang="ru-RU" altLang="ru-RU" dirty="0"/>
              <a:t>Площади треугольников, имеющих равные высоты, относятся как основания, к которым проведены эти высоты.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291524" y="2333993"/>
                <a:ext cx="298433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𝐴𝐵𝐶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𝐶𝑀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𝐴𝐵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4" y="2333993"/>
                <a:ext cx="2984332" cy="8989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291524" y="3295949"/>
                <a:ext cx="298433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𝐴𝐾𝐶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𝐶𝑀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𝐴𝐾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4" y="3295949"/>
                <a:ext cx="2984332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291524" y="4213611"/>
                <a:ext cx="298433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𝐾𝐵𝐶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𝐶𝑀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𝐾𝐵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4" y="4213611"/>
                <a:ext cx="2984332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4946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3" grpId="0" animBg="1"/>
      <p:bldP spid="23" grpId="1" animBg="1"/>
      <p:bldP spid="25" grpId="0" animBg="1"/>
      <p:bldP spid="25" grpId="1" animBg="1"/>
      <p:bldP spid="3" grpId="0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39750" y="19161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539750" y="948998"/>
            <a:ext cx="80645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dirty="0" smtClean="0"/>
              <a:t>Медиана </a:t>
            </a:r>
            <a:r>
              <a:rPr lang="ru-RU" altLang="ru-RU" sz="2800" b="1" dirty="0"/>
              <a:t>треугольника делит его на два </a:t>
            </a:r>
            <a:r>
              <a:rPr lang="ru-RU" altLang="ru-RU" sz="2800" b="1" dirty="0" smtClean="0"/>
              <a:t>равновеликих </a:t>
            </a:r>
            <a:r>
              <a:rPr lang="ru-RU" altLang="ru-RU" sz="2800" b="1" dirty="0"/>
              <a:t>треугольника.</a:t>
            </a:r>
            <a:r>
              <a:rPr lang="ru-RU" altLang="ru-RU" sz="2800" dirty="0"/>
              <a:t> </a:t>
            </a:r>
          </a:p>
        </p:txBody>
      </p:sp>
      <p:grpSp>
        <p:nvGrpSpPr>
          <p:cNvPr id="2" name="Группа 3"/>
          <p:cNvGrpSpPr/>
          <p:nvPr/>
        </p:nvGrpSpPr>
        <p:grpSpPr>
          <a:xfrm>
            <a:off x="5345517" y="2014570"/>
            <a:ext cx="3089275" cy="1959795"/>
            <a:chOff x="5330236" y="1019397"/>
            <a:chExt cx="3089275" cy="1959795"/>
          </a:xfrm>
        </p:grpSpPr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6407476" y="2575336"/>
              <a:ext cx="529717" cy="40385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М</a:t>
              </a:r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8021852" y="2575336"/>
              <a:ext cx="397659" cy="40090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С</a:t>
              </a: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5330236" y="1019397"/>
              <a:ext cx="2712389" cy="1822720"/>
              <a:chOff x="5330236" y="1019397"/>
              <a:chExt cx="2712389" cy="1822720"/>
            </a:xfrm>
          </p:grpSpPr>
          <p:sp>
            <p:nvSpPr>
              <p:cNvPr id="6175" name="Text Box 31"/>
              <p:cNvSpPr txBox="1">
                <a:spLocks noChangeArrowheads="1"/>
              </p:cNvSpPr>
              <p:nvPr/>
            </p:nvSpPr>
            <p:spPr bwMode="auto">
              <a:xfrm>
                <a:off x="5851888" y="1019397"/>
                <a:ext cx="399143" cy="26825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2400" dirty="0"/>
                  <a:t>В</a:t>
                </a:r>
              </a:p>
            </p:txBody>
          </p:sp>
          <p:sp>
            <p:nvSpPr>
              <p:cNvPr id="6176" name="Text Box 32"/>
              <p:cNvSpPr txBox="1">
                <a:spLocks noChangeArrowheads="1"/>
              </p:cNvSpPr>
              <p:nvPr/>
            </p:nvSpPr>
            <p:spPr bwMode="auto">
              <a:xfrm>
                <a:off x="5330236" y="2575336"/>
                <a:ext cx="397659" cy="26678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>
                  <a:defRPr sz="2400"/>
                </a:lvl1pPr>
              </a:lstStyle>
              <a:p>
                <a:r>
                  <a:rPr lang="ru-RU" altLang="ru-RU" dirty="0"/>
                  <a:t>А</a:t>
                </a:r>
              </a:p>
            </p:txBody>
          </p:sp>
          <p:sp>
            <p:nvSpPr>
              <p:cNvPr id="6177" name="AutoShape 33"/>
              <p:cNvSpPr>
                <a:spLocks noChangeArrowheads="1"/>
              </p:cNvSpPr>
              <p:nvPr/>
            </p:nvSpPr>
            <p:spPr bwMode="auto">
              <a:xfrm>
                <a:off x="5656672" y="1424197"/>
                <a:ext cx="1185458" cy="1197220"/>
              </a:xfrm>
              <a:prstGeom prst="triangle">
                <a:avLst>
                  <a:gd name="adj" fmla="val 40474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8" name="Line 34"/>
              <p:cNvSpPr>
                <a:spLocks noChangeShapeType="1"/>
              </p:cNvSpPr>
              <p:nvPr/>
            </p:nvSpPr>
            <p:spPr bwMode="auto">
              <a:xfrm>
                <a:off x="6113683" y="1421250"/>
                <a:ext cx="1928942" cy="12012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9" name="Line 35"/>
              <p:cNvSpPr>
                <a:spLocks noChangeShapeType="1"/>
              </p:cNvSpPr>
              <p:nvPr/>
            </p:nvSpPr>
            <p:spPr bwMode="auto">
              <a:xfrm>
                <a:off x="6842130" y="2621417"/>
                <a:ext cx="1197527" cy="40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6023171" y="2575336"/>
                <a:ext cx="100899" cy="145919"/>
                <a:chOff x="3611" y="12241"/>
                <a:chExt cx="107" cy="151"/>
              </a:xfrm>
              <a:noFill/>
            </p:grpSpPr>
            <p:sp>
              <p:nvSpPr>
                <p:cNvPr id="6181" name="Line 37"/>
                <p:cNvSpPr>
                  <a:spLocks noChangeShapeType="1"/>
                </p:cNvSpPr>
                <p:nvPr/>
              </p:nvSpPr>
              <p:spPr bwMode="auto">
                <a:xfrm>
                  <a:off x="3611" y="12271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2" name="Line 38"/>
                <p:cNvSpPr>
                  <a:spLocks noChangeShapeType="1"/>
                </p:cNvSpPr>
                <p:nvPr/>
              </p:nvSpPr>
              <p:spPr bwMode="auto">
                <a:xfrm>
                  <a:off x="3653" y="12253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3" name="Line 39"/>
                <p:cNvSpPr>
                  <a:spLocks noChangeShapeType="1"/>
                </p:cNvSpPr>
                <p:nvPr/>
              </p:nvSpPr>
              <p:spPr bwMode="auto">
                <a:xfrm>
                  <a:off x="3689" y="12241"/>
                  <a:ext cx="29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40"/>
              <p:cNvGrpSpPr>
                <a:grpSpLocks/>
              </p:cNvGrpSpPr>
              <p:nvPr/>
            </p:nvGrpSpPr>
            <p:grpSpPr bwMode="auto">
              <a:xfrm>
                <a:off x="7041059" y="2563544"/>
                <a:ext cx="102382" cy="144445"/>
                <a:chOff x="3611" y="12241"/>
                <a:chExt cx="107" cy="151"/>
              </a:xfrm>
              <a:noFill/>
            </p:grpSpPr>
            <p:sp>
              <p:nvSpPr>
                <p:cNvPr id="6185" name="Line 41"/>
                <p:cNvSpPr>
                  <a:spLocks noChangeShapeType="1"/>
                </p:cNvSpPr>
                <p:nvPr/>
              </p:nvSpPr>
              <p:spPr bwMode="auto">
                <a:xfrm>
                  <a:off x="3611" y="12271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6" name="Line 42"/>
                <p:cNvSpPr>
                  <a:spLocks noChangeShapeType="1"/>
                </p:cNvSpPr>
                <p:nvPr/>
              </p:nvSpPr>
              <p:spPr bwMode="auto">
                <a:xfrm>
                  <a:off x="3653" y="12253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7" name="Line 43"/>
                <p:cNvSpPr>
                  <a:spLocks noChangeShapeType="1"/>
                </p:cNvSpPr>
                <p:nvPr/>
              </p:nvSpPr>
              <p:spPr bwMode="auto">
                <a:xfrm>
                  <a:off x="3689" y="12241"/>
                  <a:ext cx="29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225" name="Rectangle 8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24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1124325"/>
              </p:ext>
            </p:extLst>
          </p:nvPr>
        </p:nvGraphicFramePr>
        <p:xfrm>
          <a:off x="683568" y="2520934"/>
          <a:ext cx="2609126" cy="736945"/>
        </p:xfrm>
        <a:graphic>
          <a:graphicData uri="http://schemas.openxmlformats.org/presentationml/2006/ole">
            <p:oleObj spid="_x0000_s1026" name="Формула" r:id="rId3" imgW="812447" imgH="228501" progId="Equation.3">
              <p:embed/>
            </p:oleObj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Следствие 1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5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69" y="1124744"/>
            <a:ext cx="9125342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Применение</a:t>
            </a:r>
            <a:endParaRPr lang="ru-RU" sz="2800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26750" y="2578819"/>
            <a:ext cx="3089275" cy="1959795"/>
            <a:chOff x="5330236" y="1019397"/>
            <a:chExt cx="3089275" cy="1959795"/>
          </a:xfrm>
        </p:grpSpPr>
        <p:sp>
          <p:nvSpPr>
            <p:cNvPr id="5" name="Text Box 29"/>
            <p:cNvSpPr txBox="1">
              <a:spLocks noChangeArrowheads="1"/>
            </p:cNvSpPr>
            <p:nvPr/>
          </p:nvSpPr>
          <p:spPr bwMode="auto">
            <a:xfrm>
              <a:off x="6407476" y="2575336"/>
              <a:ext cx="529717" cy="40385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М</a:t>
              </a:r>
            </a:p>
          </p:txBody>
        </p:sp>
        <p:sp>
          <p:nvSpPr>
            <p:cNvPr id="6" name="Text Box 30"/>
            <p:cNvSpPr txBox="1">
              <a:spLocks noChangeArrowheads="1"/>
            </p:cNvSpPr>
            <p:nvPr/>
          </p:nvSpPr>
          <p:spPr bwMode="auto">
            <a:xfrm>
              <a:off x="8021852" y="2575336"/>
              <a:ext cx="397659" cy="40090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С</a:t>
              </a:r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5330236" y="1019397"/>
              <a:ext cx="2712389" cy="1822720"/>
              <a:chOff x="5330236" y="1019397"/>
              <a:chExt cx="2712389" cy="1822720"/>
            </a:xfrm>
          </p:grpSpPr>
          <p:sp>
            <p:nvSpPr>
              <p:cNvPr id="8" name="Text Box 31"/>
              <p:cNvSpPr txBox="1">
                <a:spLocks noChangeArrowheads="1"/>
              </p:cNvSpPr>
              <p:nvPr/>
            </p:nvSpPr>
            <p:spPr bwMode="auto">
              <a:xfrm>
                <a:off x="5851888" y="1019397"/>
                <a:ext cx="399143" cy="26825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2400" dirty="0"/>
                  <a:t>В</a:t>
                </a:r>
              </a:p>
            </p:txBody>
          </p:sp>
          <p:sp>
            <p:nvSpPr>
              <p:cNvPr id="9" name="Text Box 32"/>
              <p:cNvSpPr txBox="1">
                <a:spLocks noChangeArrowheads="1"/>
              </p:cNvSpPr>
              <p:nvPr/>
            </p:nvSpPr>
            <p:spPr bwMode="auto">
              <a:xfrm>
                <a:off x="5330236" y="2575336"/>
                <a:ext cx="397659" cy="26678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>
                  <a:defRPr sz="2400"/>
                </a:lvl1pPr>
              </a:lstStyle>
              <a:p>
                <a:r>
                  <a:rPr lang="ru-RU" altLang="ru-RU" dirty="0"/>
                  <a:t>А</a:t>
                </a:r>
              </a:p>
            </p:txBody>
          </p:sp>
          <p:sp>
            <p:nvSpPr>
              <p:cNvPr id="10" name="AutoShape 33"/>
              <p:cNvSpPr>
                <a:spLocks noChangeArrowheads="1"/>
              </p:cNvSpPr>
              <p:nvPr/>
            </p:nvSpPr>
            <p:spPr bwMode="auto">
              <a:xfrm>
                <a:off x="5656672" y="1424197"/>
                <a:ext cx="1185458" cy="1197220"/>
              </a:xfrm>
              <a:prstGeom prst="triangle">
                <a:avLst>
                  <a:gd name="adj" fmla="val 40474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34"/>
              <p:cNvSpPr>
                <a:spLocks noChangeShapeType="1"/>
              </p:cNvSpPr>
              <p:nvPr/>
            </p:nvSpPr>
            <p:spPr bwMode="auto">
              <a:xfrm>
                <a:off x="6113683" y="1421250"/>
                <a:ext cx="1928942" cy="12012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35"/>
              <p:cNvSpPr>
                <a:spLocks noChangeShapeType="1"/>
              </p:cNvSpPr>
              <p:nvPr/>
            </p:nvSpPr>
            <p:spPr bwMode="auto">
              <a:xfrm>
                <a:off x="6842130" y="2621417"/>
                <a:ext cx="1197527" cy="40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" name="Group 36"/>
              <p:cNvGrpSpPr>
                <a:grpSpLocks/>
              </p:cNvGrpSpPr>
              <p:nvPr/>
            </p:nvGrpSpPr>
            <p:grpSpPr bwMode="auto">
              <a:xfrm>
                <a:off x="6023171" y="2575336"/>
                <a:ext cx="100899" cy="145919"/>
                <a:chOff x="3611" y="12241"/>
                <a:chExt cx="107" cy="151"/>
              </a:xfrm>
              <a:noFill/>
            </p:grpSpPr>
            <p:sp>
              <p:nvSpPr>
                <p:cNvPr id="18" name="Line 37"/>
                <p:cNvSpPr>
                  <a:spLocks noChangeShapeType="1"/>
                </p:cNvSpPr>
                <p:nvPr/>
              </p:nvSpPr>
              <p:spPr bwMode="auto">
                <a:xfrm>
                  <a:off x="3611" y="12271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Line 38"/>
                <p:cNvSpPr>
                  <a:spLocks noChangeShapeType="1"/>
                </p:cNvSpPr>
                <p:nvPr/>
              </p:nvSpPr>
              <p:spPr bwMode="auto">
                <a:xfrm>
                  <a:off x="3653" y="12253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Line 39"/>
                <p:cNvSpPr>
                  <a:spLocks noChangeShapeType="1"/>
                </p:cNvSpPr>
                <p:nvPr/>
              </p:nvSpPr>
              <p:spPr bwMode="auto">
                <a:xfrm>
                  <a:off x="3689" y="12241"/>
                  <a:ext cx="29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7041059" y="2563544"/>
                <a:ext cx="102382" cy="144445"/>
                <a:chOff x="3611" y="12241"/>
                <a:chExt cx="107" cy="151"/>
              </a:xfrm>
              <a:noFill/>
            </p:grpSpPr>
            <p:sp>
              <p:nvSpPr>
                <p:cNvPr id="15" name="Line 41"/>
                <p:cNvSpPr>
                  <a:spLocks noChangeShapeType="1"/>
                </p:cNvSpPr>
                <p:nvPr/>
              </p:nvSpPr>
              <p:spPr bwMode="auto">
                <a:xfrm>
                  <a:off x="3611" y="12271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" name="Line 42"/>
                <p:cNvSpPr>
                  <a:spLocks noChangeShapeType="1"/>
                </p:cNvSpPr>
                <p:nvPr/>
              </p:nvSpPr>
              <p:spPr bwMode="auto">
                <a:xfrm>
                  <a:off x="3653" y="12253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" name="Line 43"/>
                <p:cNvSpPr>
                  <a:spLocks noChangeShapeType="1"/>
                </p:cNvSpPr>
                <p:nvPr/>
              </p:nvSpPr>
              <p:spPr bwMode="auto">
                <a:xfrm>
                  <a:off x="3689" y="12241"/>
                  <a:ext cx="29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467505" y="3173045"/>
                <a:ext cx="937212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97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505" y="3173045"/>
                <a:ext cx="937212" cy="408253"/>
              </a:xfrm>
              <a:prstGeom prst="rect">
                <a:avLst/>
              </a:prstGeom>
              <a:blipFill rotWithShape="1">
                <a:blip r:embed="rId3"/>
                <a:stretch>
                  <a:fillRect l="-5844" b="-227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646885" y="3582229"/>
            <a:ext cx="937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255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данные 2"/>
          <p:cNvSpPr/>
          <p:nvPr/>
        </p:nvSpPr>
        <p:spPr>
          <a:xfrm>
            <a:off x="683567" y="1052736"/>
            <a:ext cx="3024337" cy="1368152"/>
          </a:xfrm>
          <a:prstGeom prst="flowChartInputOutpu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3820" y="2276872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41589" y="586408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592929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28203" y="2287715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endParaRPr lang="ru-RU" sz="2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295400" y="1076325"/>
            <a:ext cx="1832803" cy="134456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87854" y="1054594"/>
            <a:ext cx="3020050" cy="136629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22022" y="1966214"/>
            <a:ext cx="184936" cy="10030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699792" y="1412776"/>
            <a:ext cx="184936" cy="10030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4"/>
          <p:cNvGrpSpPr/>
          <p:nvPr/>
        </p:nvGrpSpPr>
        <p:grpSpPr>
          <a:xfrm>
            <a:off x="2530227" y="1965717"/>
            <a:ext cx="175617" cy="120443"/>
            <a:chOff x="6084168" y="1894978"/>
            <a:chExt cx="175617" cy="120443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6084168" y="1894978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6115769" y="1944185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/>
          <p:nvPr/>
        </p:nvGrpSpPr>
        <p:grpSpPr>
          <a:xfrm>
            <a:off x="1622849" y="1342487"/>
            <a:ext cx="175617" cy="120443"/>
            <a:chOff x="6084168" y="1894978"/>
            <a:chExt cx="175617" cy="120443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6084168" y="1894978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6115769" y="1944185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2049455" y="1260398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02392700"/>
              </p:ext>
            </p:extLst>
          </p:nvPr>
        </p:nvGraphicFramePr>
        <p:xfrm>
          <a:off x="1121948" y="2771120"/>
          <a:ext cx="6916738" cy="1189038"/>
        </p:xfrm>
        <a:graphic>
          <a:graphicData uri="http://schemas.openxmlformats.org/presentationml/2006/ole">
            <p:oleObj spid="_x0000_s2050" name="Формула" r:id="rId3" imgW="2260440" imgH="39348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Рассмотреть на уроке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2354957"/>
              </p:ext>
            </p:extLst>
          </p:nvPr>
        </p:nvGraphicFramePr>
        <p:xfrm>
          <a:off x="2481263" y="4149725"/>
          <a:ext cx="4197350" cy="1189038"/>
        </p:xfrm>
        <a:graphic>
          <a:graphicData uri="http://schemas.openxmlformats.org/presentationml/2006/ole">
            <p:oleObj spid="_x0000_s2051" name="Формула" r:id="rId4" imgW="1371600" imgH="393480" progId="Equation.3">
              <p:embed/>
            </p:oleObj>
          </a:graphicData>
        </a:graphic>
      </p:graphicFrame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/>
          <a:lstStyle/>
          <a:p>
            <a:pPr algn="r"/>
            <a:r>
              <a:rPr lang="ru-RU" dirty="0" smtClean="0"/>
              <a:t>Следствие 1.</a:t>
            </a:r>
            <a:endParaRPr lang="ru-RU" dirty="0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624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39750" y="19161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5974225" y="3380911"/>
            <a:ext cx="370030" cy="30079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r>
              <a:rPr lang="ru-RU" altLang="ru-RU" sz="2400" dirty="0"/>
              <a:t>В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5378732" y="3806311"/>
            <a:ext cx="2952750" cy="1756201"/>
            <a:chOff x="6021922" y="4947910"/>
            <a:chExt cx="2952750" cy="1756201"/>
          </a:xfrm>
        </p:grpSpPr>
        <p:sp>
          <p:nvSpPr>
            <p:cNvPr id="6193" name="Text Box 49"/>
            <p:cNvSpPr txBox="1">
              <a:spLocks noChangeArrowheads="1"/>
            </p:cNvSpPr>
            <p:nvPr/>
          </p:nvSpPr>
          <p:spPr bwMode="auto">
            <a:xfrm>
              <a:off x="6114804" y="5297738"/>
              <a:ext cx="492874" cy="4518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С</a:t>
              </a:r>
              <a:r>
                <a:rPr lang="ru-RU" altLang="ru-RU" sz="2400" baseline="-25000" dirty="0"/>
                <a:t>1</a:t>
              </a:r>
              <a:endParaRPr lang="ru-RU" altLang="ru-RU" sz="2400" dirty="0"/>
            </a:p>
          </p:txBody>
        </p:sp>
        <p:sp>
          <p:nvSpPr>
            <p:cNvPr id="6194" name="Text Box 50"/>
            <p:cNvSpPr txBox="1">
              <a:spLocks noChangeArrowheads="1"/>
            </p:cNvSpPr>
            <p:nvPr/>
          </p:nvSpPr>
          <p:spPr bwMode="auto">
            <a:xfrm>
              <a:off x="7621784" y="5080097"/>
              <a:ext cx="725598" cy="4518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А</a:t>
              </a:r>
              <a:r>
                <a:rPr lang="ru-RU" altLang="ru-RU" sz="2400" baseline="-25000" dirty="0"/>
                <a:t>1</a:t>
              </a:r>
              <a:endParaRPr lang="ru-RU" altLang="ru-RU" sz="2400" dirty="0"/>
            </a:p>
          </p:txBody>
        </p:sp>
        <p:sp>
          <p:nvSpPr>
            <p:cNvPr id="6195" name="Text Box 51"/>
            <p:cNvSpPr txBox="1">
              <a:spLocks noChangeArrowheads="1"/>
            </p:cNvSpPr>
            <p:nvPr/>
          </p:nvSpPr>
          <p:spPr bwMode="auto">
            <a:xfrm>
              <a:off x="7042126" y="6252247"/>
              <a:ext cx="491376" cy="4518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В</a:t>
              </a:r>
              <a:r>
                <a:rPr lang="ru-RU" altLang="ru-RU" sz="2400" baseline="-25000" dirty="0"/>
                <a:t>1</a:t>
              </a:r>
              <a:endParaRPr lang="ru-RU" altLang="ru-RU" sz="2400" dirty="0"/>
            </a:p>
          </p:txBody>
        </p:sp>
        <p:sp>
          <p:nvSpPr>
            <p:cNvPr id="6196" name="Text Box 52"/>
            <p:cNvSpPr txBox="1">
              <a:spLocks noChangeArrowheads="1"/>
            </p:cNvSpPr>
            <p:nvPr/>
          </p:nvSpPr>
          <p:spPr bwMode="auto">
            <a:xfrm>
              <a:off x="8606140" y="6214479"/>
              <a:ext cx="368532" cy="44916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С</a:t>
              </a:r>
            </a:p>
          </p:txBody>
        </p:sp>
        <p:sp>
          <p:nvSpPr>
            <p:cNvPr id="6198" name="Text Box 54"/>
            <p:cNvSpPr txBox="1">
              <a:spLocks noChangeArrowheads="1"/>
            </p:cNvSpPr>
            <p:nvPr/>
          </p:nvSpPr>
          <p:spPr bwMode="auto">
            <a:xfrm>
              <a:off x="6021922" y="6230665"/>
              <a:ext cx="370030" cy="30079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А</a:t>
              </a:r>
            </a:p>
          </p:txBody>
        </p:sp>
        <p:sp>
          <p:nvSpPr>
            <p:cNvPr id="6199" name="AutoShape 55"/>
            <p:cNvSpPr>
              <a:spLocks noChangeArrowheads="1"/>
            </p:cNvSpPr>
            <p:nvPr/>
          </p:nvSpPr>
          <p:spPr bwMode="auto">
            <a:xfrm>
              <a:off x="6393450" y="4951956"/>
              <a:ext cx="861406" cy="134884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0" name="Line 56"/>
            <p:cNvSpPr>
              <a:spLocks noChangeShapeType="1"/>
            </p:cNvSpPr>
            <p:nvPr/>
          </p:nvSpPr>
          <p:spPr bwMode="auto">
            <a:xfrm>
              <a:off x="6817412" y="4947910"/>
              <a:ext cx="1791725" cy="1347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1" name="Line 57"/>
            <p:cNvSpPr>
              <a:spLocks noChangeShapeType="1"/>
            </p:cNvSpPr>
            <p:nvPr/>
          </p:nvSpPr>
          <p:spPr bwMode="auto">
            <a:xfrm flipV="1">
              <a:off x="7254856" y="6298107"/>
              <a:ext cx="1351284" cy="26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 flipH="1">
              <a:off x="7224894" y="5246005"/>
              <a:ext cx="97376" cy="809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9"/>
            <p:cNvGrpSpPr>
              <a:grpSpLocks/>
            </p:cNvGrpSpPr>
            <p:nvPr/>
          </p:nvGrpSpPr>
          <p:grpSpPr bwMode="auto">
            <a:xfrm>
              <a:off x="6474347" y="5874569"/>
              <a:ext cx="103369" cy="134885"/>
              <a:chOff x="4017" y="11946"/>
              <a:chExt cx="118" cy="126"/>
            </a:xfrm>
          </p:grpSpPr>
          <p:sp>
            <p:nvSpPr>
              <p:cNvPr id="6204" name="Line 60"/>
              <p:cNvSpPr>
                <a:spLocks noChangeShapeType="1"/>
              </p:cNvSpPr>
              <p:nvPr/>
            </p:nvSpPr>
            <p:spPr bwMode="auto">
              <a:xfrm flipH="1">
                <a:off x="4017" y="11946"/>
                <a:ext cx="111" cy="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5" name="Line 61"/>
              <p:cNvSpPr>
                <a:spLocks noChangeShapeType="1"/>
              </p:cNvSpPr>
              <p:nvPr/>
            </p:nvSpPr>
            <p:spPr bwMode="auto">
              <a:xfrm flipH="1">
                <a:off x="4024" y="11997"/>
                <a:ext cx="111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06" name="Line 62"/>
            <p:cNvSpPr>
              <a:spLocks noChangeShapeType="1"/>
            </p:cNvSpPr>
            <p:nvPr/>
          </p:nvSpPr>
          <p:spPr bwMode="auto">
            <a:xfrm flipH="1">
              <a:off x="7964954" y="5840848"/>
              <a:ext cx="112357" cy="94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63"/>
            <p:cNvGrpSpPr>
              <a:grpSpLocks/>
            </p:cNvGrpSpPr>
            <p:nvPr/>
          </p:nvGrpSpPr>
          <p:grpSpPr bwMode="auto">
            <a:xfrm>
              <a:off x="6607678" y="5372797"/>
              <a:ext cx="103369" cy="136234"/>
              <a:chOff x="4017" y="11946"/>
              <a:chExt cx="118" cy="126"/>
            </a:xfrm>
          </p:grpSpPr>
          <p:sp>
            <p:nvSpPr>
              <p:cNvPr id="6208" name="Line 64"/>
              <p:cNvSpPr>
                <a:spLocks noChangeShapeType="1"/>
              </p:cNvSpPr>
              <p:nvPr/>
            </p:nvSpPr>
            <p:spPr bwMode="auto">
              <a:xfrm flipH="1">
                <a:off x="4017" y="11946"/>
                <a:ext cx="111" cy="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9" name="Line 65"/>
              <p:cNvSpPr>
                <a:spLocks noChangeShapeType="1"/>
              </p:cNvSpPr>
              <p:nvPr/>
            </p:nvSpPr>
            <p:spPr bwMode="auto">
              <a:xfrm flipH="1">
                <a:off x="4024" y="11997"/>
                <a:ext cx="111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66"/>
            <p:cNvGrpSpPr>
              <a:grpSpLocks/>
            </p:cNvGrpSpPr>
            <p:nvPr/>
          </p:nvGrpSpPr>
          <p:grpSpPr bwMode="auto">
            <a:xfrm>
              <a:off x="6733518" y="6242805"/>
              <a:ext cx="94380" cy="163211"/>
              <a:chOff x="3611" y="12241"/>
              <a:chExt cx="107" cy="151"/>
            </a:xfrm>
          </p:grpSpPr>
          <p:sp>
            <p:nvSpPr>
              <p:cNvPr id="6211" name="Line 67"/>
              <p:cNvSpPr>
                <a:spLocks noChangeShapeType="1"/>
              </p:cNvSpPr>
              <p:nvPr/>
            </p:nvSpPr>
            <p:spPr bwMode="auto">
              <a:xfrm>
                <a:off x="3611" y="12271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2" name="Line 68"/>
              <p:cNvSpPr>
                <a:spLocks noChangeShapeType="1"/>
              </p:cNvSpPr>
              <p:nvPr/>
            </p:nvSpPr>
            <p:spPr bwMode="auto">
              <a:xfrm>
                <a:off x="3653" y="12253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3" name="Line 69"/>
              <p:cNvSpPr>
                <a:spLocks noChangeShapeType="1"/>
              </p:cNvSpPr>
              <p:nvPr/>
            </p:nvSpPr>
            <p:spPr bwMode="auto">
              <a:xfrm>
                <a:off x="3689" y="12241"/>
                <a:ext cx="29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70"/>
            <p:cNvGrpSpPr>
              <a:grpSpLocks/>
            </p:cNvGrpSpPr>
            <p:nvPr/>
          </p:nvGrpSpPr>
          <p:grpSpPr bwMode="auto">
            <a:xfrm>
              <a:off x="7678818" y="6229316"/>
              <a:ext cx="94380" cy="161862"/>
              <a:chOff x="3611" y="12241"/>
              <a:chExt cx="107" cy="151"/>
            </a:xfrm>
          </p:grpSpPr>
          <p:sp>
            <p:nvSpPr>
              <p:cNvPr id="6215" name="Line 71"/>
              <p:cNvSpPr>
                <a:spLocks noChangeShapeType="1"/>
              </p:cNvSpPr>
              <p:nvPr/>
            </p:nvSpPr>
            <p:spPr bwMode="auto">
              <a:xfrm>
                <a:off x="3611" y="12271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6" name="Line 72"/>
              <p:cNvSpPr>
                <a:spLocks noChangeShapeType="1"/>
              </p:cNvSpPr>
              <p:nvPr/>
            </p:nvSpPr>
            <p:spPr bwMode="auto">
              <a:xfrm>
                <a:off x="3653" y="12253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7" name="Line 73"/>
              <p:cNvSpPr>
                <a:spLocks noChangeShapeType="1"/>
              </p:cNvSpPr>
              <p:nvPr/>
            </p:nvSpPr>
            <p:spPr bwMode="auto">
              <a:xfrm>
                <a:off x="3689" y="12241"/>
                <a:ext cx="29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18" name="Text Box 74"/>
            <p:cNvSpPr txBox="1">
              <a:spLocks noChangeArrowheads="1"/>
            </p:cNvSpPr>
            <p:nvPr/>
          </p:nvSpPr>
          <p:spPr bwMode="auto">
            <a:xfrm>
              <a:off x="7082575" y="5452379"/>
              <a:ext cx="370030" cy="31698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1600"/>
                <a:t>О</a:t>
              </a:r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 flipV="1">
              <a:off x="6376971" y="5531961"/>
              <a:ext cx="1220949" cy="7634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0" name="Line 76"/>
            <p:cNvSpPr>
              <a:spLocks noChangeShapeType="1"/>
            </p:cNvSpPr>
            <p:nvPr/>
          </p:nvSpPr>
          <p:spPr bwMode="auto">
            <a:xfrm flipH="1" flipV="1">
              <a:off x="6571724" y="5670893"/>
              <a:ext cx="2032918" cy="623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23" name="Rectangle 7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22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39612195"/>
              </p:ext>
            </p:extLst>
          </p:nvPr>
        </p:nvGraphicFramePr>
        <p:xfrm>
          <a:off x="461963" y="1952625"/>
          <a:ext cx="8548687" cy="1995488"/>
        </p:xfrm>
        <a:graphic>
          <a:graphicData uri="http://schemas.openxmlformats.org/presentationml/2006/ole">
            <p:oleObj spid="_x0000_s3074" name="Формула" r:id="rId3" imgW="2793960" imgH="660240" progId="Equation.3">
              <p:embed/>
            </p:oleObj>
          </a:graphicData>
        </a:graphic>
      </p:graphicFrame>
      <p:sp>
        <p:nvSpPr>
          <p:cNvPr id="6225" name="Rectangle 8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Следствие 2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7" name="Text Box 27"/>
          <p:cNvSpPr txBox="1">
            <a:spLocks noChangeArrowheads="1"/>
          </p:cNvSpPr>
          <p:nvPr/>
        </p:nvSpPr>
        <p:spPr bwMode="auto">
          <a:xfrm>
            <a:off x="527013" y="692696"/>
            <a:ext cx="80645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dirty="0"/>
              <a:t>Медианы треугольника</a:t>
            </a:r>
            <a:r>
              <a:rPr lang="en-US" altLang="ru-RU" sz="2800" b="1" dirty="0"/>
              <a:t> </a:t>
            </a:r>
            <a:r>
              <a:rPr lang="ru-RU" altLang="ru-RU" sz="2800" b="1" dirty="0"/>
              <a:t>делят его на шесть равновеликих треугольников.</a:t>
            </a:r>
            <a:r>
              <a:rPr lang="ru-RU" altLang="ru-RU" sz="2800" dirty="0"/>
              <a:t> </a:t>
            </a:r>
          </a:p>
        </p:txBody>
      </p: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1071538" y="274638"/>
            <a:ext cx="6853262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Следствие 2.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131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5333" name="Rectangle 3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3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74191078"/>
              </p:ext>
            </p:extLst>
          </p:nvPr>
        </p:nvGraphicFramePr>
        <p:xfrm>
          <a:off x="323528" y="2705693"/>
          <a:ext cx="1799977" cy="1244782"/>
        </p:xfrm>
        <a:graphic>
          <a:graphicData uri="http://schemas.openxmlformats.org/presentationml/2006/ole">
            <p:oleObj spid="_x0000_s4098" name="Формула" r:id="rId3" imgW="647419" imgH="444307" progId="Equation.3">
              <p:embed/>
            </p:oleObj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12825177"/>
              </p:ext>
            </p:extLst>
          </p:nvPr>
        </p:nvGraphicFramePr>
        <p:xfrm>
          <a:off x="7164288" y="950697"/>
          <a:ext cx="360039" cy="924354"/>
        </p:xfrm>
        <a:graphic>
          <a:graphicData uri="http://schemas.openxmlformats.org/presentationml/2006/ole">
            <p:oleObj spid="_x0000_s4099" name="Формула" r:id="rId4" imgW="152334" imgH="393529" progId="Equation.3">
              <p:embed/>
            </p:oleObj>
          </a:graphicData>
        </a:graphic>
      </p:graphicFrame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547859" y="1412874"/>
            <a:ext cx="8863092" cy="5256485"/>
            <a:chOff x="2274" y="2826"/>
            <a:chExt cx="7200" cy="4320"/>
          </a:xfrm>
          <a:noFill/>
        </p:grpSpPr>
        <p:sp>
          <p:nvSpPr>
            <p:cNvPr id="60" name="AutoShape 5"/>
            <p:cNvSpPr>
              <a:spLocks noChangeAspect="1" noChangeArrowheads="1"/>
            </p:cNvSpPr>
            <p:nvPr/>
          </p:nvSpPr>
          <p:spPr bwMode="auto">
            <a:xfrm>
              <a:off x="2274" y="2826"/>
              <a:ext cx="7200" cy="43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540" y="3523"/>
              <a:ext cx="3049" cy="1464"/>
              <a:chOff x="2540" y="3523"/>
              <a:chExt cx="3049" cy="1464"/>
            </a:xfrm>
            <a:grpFill/>
          </p:grpSpPr>
          <p:sp>
            <p:nvSpPr>
              <p:cNvPr id="62" name="Text Box 7"/>
              <p:cNvSpPr txBox="1">
                <a:spLocks noChangeArrowheads="1"/>
              </p:cNvSpPr>
              <p:nvPr/>
            </p:nvSpPr>
            <p:spPr bwMode="auto">
              <a:xfrm>
                <a:off x="4021" y="4569"/>
                <a:ext cx="565" cy="41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2000" dirty="0"/>
                  <a:t>K</a:t>
                </a:r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5130" y="4012"/>
                <a:ext cx="426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</a:lstStyle>
              <a:p>
                <a:r>
                  <a:rPr lang="ru-RU" altLang="ru-RU" dirty="0"/>
                  <a:t>N</a:t>
                </a:r>
              </a:p>
            </p:txBody>
          </p:sp>
          <p:sp>
            <p:nvSpPr>
              <p:cNvPr id="64" name="Text Box 9"/>
              <p:cNvSpPr txBox="1">
                <a:spLocks noChangeArrowheads="1"/>
              </p:cNvSpPr>
              <p:nvPr/>
            </p:nvSpPr>
            <p:spPr bwMode="auto">
              <a:xfrm>
                <a:off x="3493" y="3977"/>
                <a:ext cx="425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</a:lstStyle>
              <a:p>
                <a:r>
                  <a:rPr lang="ru-RU" altLang="ru-RU" dirty="0"/>
                  <a:t>M</a:t>
                </a:r>
              </a:p>
            </p:txBody>
          </p:sp>
          <p:sp>
            <p:nvSpPr>
              <p:cNvPr id="65" name="Text Box 10"/>
              <p:cNvSpPr txBox="1">
                <a:spLocks noChangeArrowheads="1"/>
              </p:cNvSpPr>
              <p:nvPr/>
            </p:nvSpPr>
            <p:spPr bwMode="auto">
              <a:xfrm>
                <a:off x="2540" y="4545"/>
                <a:ext cx="424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</a:lstStyle>
              <a:p>
                <a:r>
                  <a:rPr lang="ru-RU" altLang="ru-RU" dirty="0"/>
                  <a:t>A</a:t>
                </a:r>
              </a:p>
            </p:txBody>
          </p:sp>
          <p:sp>
            <p:nvSpPr>
              <p:cNvPr id="66" name="Text Box 11"/>
              <p:cNvSpPr txBox="1">
                <a:spLocks noChangeArrowheads="1"/>
              </p:cNvSpPr>
              <p:nvPr/>
            </p:nvSpPr>
            <p:spPr bwMode="auto">
              <a:xfrm>
                <a:off x="5164" y="4592"/>
                <a:ext cx="425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dirty="0"/>
                  <a:t>C</a:t>
                </a:r>
              </a:p>
            </p:txBody>
          </p:sp>
          <p:sp>
            <p:nvSpPr>
              <p:cNvPr id="67" name="Text Box 12"/>
              <p:cNvSpPr txBox="1">
                <a:spLocks noChangeArrowheads="1"/>
              </p:cNvSpPr>
              <p:nvPr/>
            </p:nvSpPr>
            <p:spPr bwMode="auto">
              <a:xfrm>
                <a:off x="4674" y="3523"/>
                <a:ext cx="424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</a:lstStyle>
              <a:p>
                <a:r>
                  <a:rPr lang="ru-RU" altLang="ru-RU"/>
                  <a:t>B</a:t>
                </a:r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839" y="3801"/>
                <a:ext cx="2400" cy="837"/>
                <a:chOff x="2839" y="3801"/>
                <a:chExt cx="3106" cy="1812"/>
              </a:xfrm>
              <a:grpFill/>
            </p:grpSpPr>
            <p:sp>
              <p:nvSpPr>
                <p:cNvPr id="8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39" y="3801"/>
                  <a:ext cx="2682" cy="1812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9" name="Line 15"/>
                <p:cNvSpPr>
                  <a:spLocks noChangeShapeType="1"/>
                </p:cNvSpPr>
                <p:nvPr/>
              </p:nvSpPr>
              <p:spPr bwMode="auto">
                <a:xfrm>
                  <a:off x="5521" y="3801"/>
                  <a:ext cx="424" cy="1812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0" name="Line 16"/>
                <p:cNvSpPr>
                  <a:spLocks noChangeShapeType="1"/>
                </p:cNvSpPr>
                <p:nvPr/>
              </p:nvSpPr>
              <p:spPr bwMode="auto">
                <a:xfrm>
                  <a:off x="2839" y="5613"/>
                  <a:ext cx="3106" cy="0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9" name="Line 17"/>
              <p:cNvSpPr>
                <a:spLocks noChangeShapeType="1"/>
              </p:cNvSpPr>
              <p:nvPr/>
            </p:nvSpPr>
            <p:spPr bwMode="auto">
              <a:xfrm flipV="1">
                <a:off x="3875" y="4219"/>
                <a:ext cx="1200" cy="2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Line 18"/>
              <p:cNvSpPr>
                <a:spLocks noChangeShapeType="1"/>
              </p:cNvSpPr>
              <p:nvPr/>
            </p:nvSpPr>
            <p:spPr bwMode="auto">
              <a:xfrm>
                <a:off x="3403" y="4359"/>
                <a:ext cx="137" cy="82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Line 19"/>
              <p:cNvSpPr>
                <a:spLocks noChangeShapeType="1"/>
              </p:cNvSpPr>
              <p:nvPr/>
            </p:nvSpPr>
            <p:spPr bwMode="auto">
              <a:xfrm>
                <a:off x="4304" y="3965"/>
                <a:ext cx="137" cy="82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>
                <a:off x="5062" y="4314"/>
                <a:ext cx="135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Line 26"/>
              <p:cNvSpPr>
                <a:spLocks noChangeShapeType="1"/>
              </p:cNvSpPr>
              <p:nvPr/>
            </p:nvSpPr>
            <p:spPr bwMode="auto">
              <a:xfrm>
                <a:off x="3875" y="4221"/>
                <a:ext cx="375" cy="417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Line 27"/>
              <p:cNvSpPr>
                <a:spLocks noChangeShapeType="1"/>
              </p:cNvSpPr>
              <p:nvPr/>
            </p:nvSpPr>
            <p:spPr bwMode="auto">
              <a:xfrm flipH="1">
                <a:off x="4250" y="4221"/>
                <a:ext cx="825" cy="417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28"/>
              <p:cNvGrpSpPr>
                <a:grpSpLocks/>
              </p:cNvGrpSpPr>
              <p:nvPr/>
            </p:nvGrpSpPr>
            <p:grpSpPr bwMode="auto">
              <a:xfrm>
                <a:off x="3578" y="4583"/>
                <a:ext cx="162" cy="127"/>
                <a:chOff x="3900" y="4988"/>
                <a:chExt cx="162" cy="127"/>
              </a:xfrm>
              <a:grpFill/>
            </p:grpSpPr>
            <p:sp>
              <p:nvSpPr>
                <p:cNvPr id="81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3900" y="4988"/>
                  <a:ext cx="63" cy="104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3958" y="4999"/>
                  <a:ext cx="64" cy="105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3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3999" y="5010"/>
                  <a:ext cx="63" cy="105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4648" y="4594"/>
                <a:ext cx="162" cy="127"/>
                <a:chOff x="3900" y="4988"/>
                <a:chExt cx="162" cy="127"/>
              </a:xfrm>
              <a:grpFill/>
            </p:grpSpPr>
            <p:sp>
              <p:nvSpPr>
                <p:cNvPr id="78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3900" y="4988"/>
                  <a:ext cx="63" cy="104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3958" y="4999"/>
                  <a:ext cx="64" cy="105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0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3999" y="5010"/>
                  <a:ext cx="63" cy="105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0" name="Line 21"/>
              <p:cNvSpPr>
                <a:spLocks noChangeShapeType="1"/>
              </p:cNvSpPr>
              <p:nvPr/>
            </p:nvSpPr>
            <p:spPr bwMode="auto">
              <a:xfrm>
                <a:off x="5074" y="4359"/>
                <a:ext cx="135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21"/>
              <p:cNvSpPr>
                <a:spLocks noChangeShapeType="1"/>
              </p:cNvSpPr>
              <p:nvPr/>
            </p:nvSpPr>
            <p:spPr bwMode="auto">
              <a:xfrm>
                <a:off x="4915" y="3967"/>
                <a:ext cx="135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21"/>
              <p:cNvSpPr>
                <a:spLocks noChangeShapeType="1"/>
              </p:cNvSpPr>
              <p:nvPr/>
            </p:nvSpPr>
            <p:spPr bwMode="auto">
              <a:xfrm>
                <a:off x="4927" y="4012"/>
                <a:ext cx="135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Доказать на уроке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527013" y="692695"/>
            <a:ext cx="80645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 b="1" dirty="0"/>
              <a:t>Средняя линия треугольника</a:t>
            </a:r>
            <a:r>
              <a:rPr lang="en-US" altLang="ru-RU" sz="2800" b="1" dirty="0"/>
              <a:t> </a:t>
            </a:r>
            <a:r>
              <a:rPr lang="ru-RU" altLang="ru-RU" sz="2800" b="1" dirty="0"/>
              <a:t>отсекает от данного треугольник, площадь которого </a:t>
            </a:r>
            <a:r>
              <a:rPr lang="ru-RU" altLang="ru-RU" sz="2800" b="1" dirty="0" smtClean="0"/>
              <a:t>   равна      </a:t>
            </a:r>
            <a:r>
              <a:rPr lang="ru-RU" altLang="ru-RU" sz="2800" b="1" dirty="0"/>
              <a:t>площади исходного треугольника.</a:t>
            </a:r>
            <a:endParaRPr lang="en-US" altLang="ru-RU" sz="2800" b="1" dirty="0"/>
          </a:p>
        </p:txBody>
      </p: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571472" y="274638"/>
            <a:ext cx="7353328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Следствие 3.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057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350</Words>
  <PresentationFormat>Экран 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Эркер</vt:lpstr>
      <vt:lpstr>Формула</vt:lpstr>
      <vt:lpstr>Площадь треугольника и медиана</vt:lpstr>
      <vt:lpstr>Замечательные точки  и линии треугольника </vt:lpstr>
      <vt:lpstr>Элементы треугольника</vt:lpstr>
      <vt:lpstr>Слайд 4</vt:lpstr>
      <vt:lpstr>Слайд 5</vt:lpstr>
      <vt:lpstr>Слайд 6</vt:lpstr>
      <vt:lpstr>Следствие 1.</vt:lpstr>
      <vt:lpstr>Следствие 2.</vt:lpstr>
      <vt:lpstr>Следствие 3.</vt:lpstr>
      <vt:lpstr>Свойство медиан треугольника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треугольника и медиана</dc:title>
  <cp:lastModifiedBy>Admin</cp:lastModifiedBy>
  <cp:revision>1</cp:revision>
  <dcterms:modified xsi:type="dcterms:W3CDTF">2014-03-17T02:53:23Z</dcterms:modified>
</cp:coreProperties>
</file>