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2" r:id="rId3"/>
    <p:sldId id="269" r:id="rId4"/>
    <p:sldId id="27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E5243-02DC-4D45-8A61-2120FFE42EFA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F292B-4B70-4B34-9C95-68437E8624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8A52-0537-4553-A0D6-B1F21DD21F3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00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1928826"/>
          </a:xfrm>
        </p:spPr>
        <p:txBody>
          <a:bodyPr/>
          <a:lstStyle/>
          <a:p>
            <a:pPr lvl="6" algn="ctr" rtl="0">
              <a:spcBef>
                <a:spcPct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 треугольника и высоты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Единственным критерием истины является опыт. </a:t>
            </a:r>
          </a:p>
          <a:p>
            <a:pPr algn="r"/>
            <a:r>
              <a:rPr lang="ru-RU" i="1" dirty="0" smtClean="0">
                <a:solidFill>
                  <a:srgbClr val="FF0000"/>
                </a:solidFill>
              </a:rPr>
              <a:t>Леонардо да Винчи</a:t>
            </a:r>
          </a:p>
          <a:p>
            <a:r>
              <a:rPr lang="ru-RU" sz="1400" i="1" dirty="0" smtClean="0">
                <a:solidFill>
                  <a:schemeClr val="accent1"/>
                </a:solidFill>
              </a:rPr>
              <a:t>Учитель </a:t>
            </a:r>
            <a:r>
              <a:rPr lang="ru-RU" sz="1400" i="1" dirty="0" smtClean="0">
                <a:solidFill>
                  <a:schemeClr val="accent1"/>
                </a:solidFill>
              </a:rPr>
              <a:t>математики МАОУ СОШ №3  Короткова А. Э.</a:t>
            </a:r>
            <a:endParaRPr lang="ru-RU" sz="1400" b="1" i="1" dirty="0" smtClean="0">
              <a:solidFill>
                <a:schemeClr val="accent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3034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6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</a:p>
          <a:p>
            <a:r>
              <a:rPr lang="ru-RU" dirty="0" smtClean="0"/>
              <a:t>Продолжения боковых сторон АВ и С</a:t>
            </a:r>
            <a:r>
              <a:rPr lang="en-US" dirty="0" smtClean="0"/>
              <a:t>D</a:t>
            </a:r>
            <a:r>
              <a:rPr lang="ru-RU" dirty="0" smtClean="0"/>
              <a:t> трапеции АВС</a:t>
            </a:r>
            <a:r>
              <a:rPr lang="en-US" dirty="0" smtClean="0"/>
              <a:t>D</a:t>
            </a:r>
            <a:r>
              <a:rPr lang="ru-RU" dirty="0" smtClean="0"/>
              <a:t> пересекаются в точке Р. Площадь треугольника АР</a:t>
            </a:r>
            <a:r>
              <a:rPr lang="en-US" dirty="0" smtClean="0"/>
              <a:t>D </a:t>
            </a:r>
            <a:r>
              <a:rPr lang="ru-RU" dirty="0" smtClean="0"/>
              <a:t>равна 80. Найти площадь трапеции, если известно, что ВС: А</a:t>
            </a:r>
            <a:r>
              <a:rPr lang="en-US" dirty="0" smtClean="0"/>
              <a:t>D</a:t>
            </a:r>
            <a:r>
              <a:rPr lang="ru-RU" dirty="0" smtClean="0"/>
              <a:t> =3:4.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2 уровень</a:t>
            </a:r>
          </a:p>
          <a:p>
            <a:r>
              <a:rPr lang="ru-RU" altLang="ru-RU" dirty="0" smtClean="0"/>
              <a:t>На сторонах АВ и ВС треугольника АВС взяты соответственно точки M и N так, что AM:MB=3:4 и BN:NC=3:5. Найдите площадь треугольника АВС, если площадь треугольника MNA равна 9.</a:t>
            </a:r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Равновеликие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ф</a:t>
            </a:r>
            <a:r>
              <a:rPr lang="ru-RU" sz="2800" dirty="0" err="1" smtClean="0">
                <a:solidFill>
                  <a:srgbClr val="FF0000"/>
                </a:solidFill>
              </a:rPr>
              <a:t>фигуры</a:t>
            </a:r>
            <a:r>
              <a:rPr lang="ru-RU" sz="2800" dirty="0" err="1" smtClean="0">
                <a:solidFill>
                  <a:schemeClr val="bg1"/>
                </a:solidFill>
              </a:rPr>
              <a:t>игуры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237564" y="838049"/>
            <a:ext cx="2016224" cy="2038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529092"/>
            <a:ext cx="164224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23928" y="627523"/>
            <a:ext cx="2088232" cy="21385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516216" y="627705"/>
            <a:ext cx="2088232" cy="2138536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4977795" y="4011186"/>
            <a:ext cx="2448272" cy="131810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0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868143" y="825870"/>
            <a:ext cx="2456590" cy="2046446"/>
          </a:xfrm>
          <a:prstGeom prst="triangle">
            <a:avLst>
              <a:gd name="adj" fmla="val 80466"/>
            </a:avLst>
          </a:prstGeom>
          <a:solidFill>
            <a:srgbClr val="FF9900">
              <a:alpha val="460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Площадь треугольника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7329191" y="1874245"/>
                <a:ext cx="40927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ru-RU" sz="2800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ru-RU" altLang="ru-RU" sz="2800" dirty="0"/>
              </a:p>
            </p:txBody>
          </p:sp>
        </mc:Choice>
        <mc:Fallback>
          <p:sp>
            <p:nvSpPr>
              <p:cNvPr id="15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9191" y="1874245"/>
                <a:ext cx="409275" cy="523220"/>
              </a:xfrm>
              <a:prstGeom prst="rect">
                <a:avLst/>
              </a:prstGeom>
              <a:blipFill rotWithShape="1">
                <a:blip r:embed="rId3"/>
                <a:stretch>
                  <a:fillRect r="-89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978934" y="2741272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  <p:grpSp>
        <p:nvGrpSpPr>
          <p:cNvPr id="3" name="Группа 19"/>
          <p:cNvGrpSpPr/>
          <p:nvPr/>
        </p:nvGrpSpPr>
        <p:grpSpPr>
          <a:xfrm>
            <a:off x="7815011" y="873048"/>
            <a:ext cx="246643" cy="2002181"/>
            <a:chOff x="3648577" y="974621"/>
            <a:chExt cx="117475" cy="1566721"/>
          </a:xfrm>
        </p:grpSpPr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3648577" y="2345798"/>
              <a:ext cx="117475" cy="1955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3465730"/>
              </p:ext>
            </p:extLst>
          </p:nvPr>
        </p:nvGraphicFramePr>
        <p:xfrm>
          <a:off x="835901" y="690878"/>
          <a:ext cx="1800126" cy="984366"/>
        </p:xfrm>
        <a:graphic>
          <a:graphicData uri="http://schemas.openxmlformats.org/presentationml/2006/ole">
            <p:oleObj spid="_x0000_s3074" name="Формула" r:id="rId4" imgW="710891" imgH="393529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4605376"/>
              </p:ext>
            </p:extLst>
          </p:nvPr>
        </p:nvGraphicFramePr>
        <p:xfrm>
          <a:off x="812952" y="1768251"/>
          <a:ext cx="2532389" cy="952306"/>
        </p:xfrm>
        <a:graphic>
          <a:graphicData uri="http://schemas.openxmlformats.org/presentationml/2006/ole">
            <p:oleObj spid="_x0000_s3075" name="Формула" r:id="rId5" imgW="1040948" imgH="393529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6782190"/>
              </p:ext>
            </p:extLst>
          </p:nvPr>
        </p:nvGraphicFramePr>
        <p:xfrm>
          <a:off x="835901" y="2956884"/>
          <a:ext cx="4433202" cy="637653"/>
        </p:xfrm>
        <a:graphic>
          <a:graphicData uri="http://schemas.openxmlformats.org/presentationml/2006/ole">
            <p:oleObj spid="_x0000_s3076" name="Формула" r:id="rId6" imgW="1790700" imgH="254000" progId="Equation.3">
              <p:embed/>
            </p:oleObj>
          </a:graphicData>
        </a:graphic>
      </p:graphicFrame>
      <p:cxnSp>
        <p:nvCxnSpPr>
          <p:cNvPr id="30" name="Прямая соединительная линия 29"/>
          <p:cNvCxnSpPr>
            <a:stCxn id="9" idx="2"/>
            <a:endCxn id="9" idx="4"/>
          </p:cNvCxnSpPr>
          <p:nvPr/>
        </p:nvCxnSpPr>
        <p:spPr>
          <a:xfrm>
            <a:off x="5868143" y="2872316"/>
            <a:ext cx="24565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9" idx="0"/>
          </p:cNvCxnSpPr>
          <p:nvPr/>
        </p:nvCxnSpPr>
        <p:spPr>
          <a:xfrm flipV="1">
            <a:off x="5868143" y="825870"/>
            <a:ext cx="1976720" cy="20313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6628677" y="1293367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b</a:t>
            </a:r>
            <a:endParaRPr lang="ru-RU" alt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825813" y="844920"/>
            <a:ext cx="479870" cy="203983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8149604" y="1524476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c</a:t>
            </a:r>
            <a:endParaRPr lang="ru-RU" altLang="ru-RU" dirty="0"/>
          </a:p>
        </p:txBody>
      </p:sp>
      <p:sp>
        <p:nvSpPr>
          <p:cNvPr id="39" name="Дуга 38"/>
          <p:cNvSpPr/>
          <p:nvPr/>
        </p:nvSpPr>
        <p:spPr>
          <a:xfrm>
            <a:off x="5924982" y="2532848"/>
            <a:ext cx="472501" cy="64868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315173" y="2271238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>
                <a:sym typeface="Symbol"/>
              </a:rPr>
              <a:t></a:t>
            </a:r>
            <a:endParaRPr lang="ru-RU" alt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5620273" y="3429000"/>
                <a:ext cx="2952329" cy="907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273" y="3429000"/>
                <a:ext cx="2952329" cy="9075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Управляющая кнопка: возврат 43">
            <a:hlinkClick r:id="" action="ppaction://hlinkshowjump?jump=lastslideviewed" highlightClick="1"/>
          </p:cNvPr>
          <p:cNvSpPr/>
          <p:nvPr/>
        </p:nvSpPr>
        <p:spPr>
          <a:xfrm>
            <a:off x="8420592" y="6281892"/>
            <a:ext cx="521208" cy="52120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47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36" grpId="0"/>
      <p:bldP spid="40" grpId="0"/>
      <p:bldP spid="39" grpId="0" animBg="1"/>
      <p:bldP spid="42" grpId="0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Параллельные прямые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998806" y="954382"/>
            <a:ext cx="51217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941071" y="2534679"/>
            <a:ext cx="51268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696754" y="2534679"/>
            <a:ext cx="139718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863916" y="579621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ru-RU" altLang="ru-RU" dirty="0"/>
              <a:t>а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54788" y="2087016"/>
            <a:ext cx="465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464532" y="2534679"/>
            <a:ext cx="409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919447" y="2534679"/>
            <a:ext cx="350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B</a:t>
            </a:r>
            <a:endParaRPr lang="ru-RU" altLang="ru-RU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542423" y="521089"/>
            <a:ext cx="463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sz="2400" dirty="0"/>
              <a:t>C</a:t>
            </a:r>
            <a:endParaRPr lang="ru-RU" altLang="ru-RU" sz="2400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975663" y="550553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D</a:t>
            </a:r>
            <a:endParaRPr lang="ru-RU" altLang="ru-RU" dirty="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582618" y="542966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F</a:t>
            </a:r>
            <a:endParaRPr lang="ru-RU" altLang="ru-RU" dirty="0"/>
          </a:p>
        </p:txBody>
      </p:sp>
      <p:grpSp>
        <p:nvGrpSpPr>
          <p:cNvPr id="3" name="Группа 35"/>
          <p:cNvGrpSpPr/>
          <p:nvPr/>
        </p:nvGrpSpPr>
        <p:grpSpPr>
          <a:xfrm>
            <a:off x="3648577" y="974621"/>
            <a:ext cx="117475" cy="1566721"/>
            <a:chOff x="3648577" y="974621"/>
            <a:chExt cx="117475" cy="1566721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648577" y="2345798"/>
              <a:ext cx="117475" cy="1955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582618" y="2513301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ru-RU" altLang="ru-RU" dirty="0" smtClean="0"/>
              <a:t>К</a:t>
            </a:r>
            <a:endParaRPr lang="ru-RU" alt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95841" y="443085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</a:t>
            </a:r>
            <a:r>
              <a:rPr lang="ru-RU" sz="2800" dirty="0" smtClean="0"/>
              <a:t>. Расстояния между параллельными прямыми равны.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95841" y="2996934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Расстояние между </a:t>
            </a:r>
            <a:r>
              <a:rPr lang="ru-RU" sz="2800" dirty="0"/>
              <a:t>параллельными </a:t>
            </a:r>
            <a:r>
              <a:rPr lang="ru-RU" sz="2800" dirty="0" smtClean="0"/>
              <a:t>прямыми </a:t>
            </a:r>
            <a:r>
              <a:rPr lang="ru-RU" sz="2800" dirty="0" smtClean="0">
                <a:sym typeface="Symbol"/>
              </a:rPr>
              <a:t> длина перпендикуляра, проведенного из любой точки одной прямой к другой прямой.</a:t>
            </a:r>
            <a:endParaRPr lang="ru-RU" sz="2800" dirty="0"/>
          </a:p>
        </p:txBody>
      </p:sp>
      <p:grpSp>
        <p:nvGrpSpPr>
          <p:cNvPr id="4" name="Группа 36"/>
          <p:cNvGrpSpPr/>
          <p:nvPr/>
        </p:nvGrpSpPr>
        <p:grpSpPr>
          <a:xfrm>
            <a:off x="5092862" y="967958"/>
            <a:ext cx="117475" cy="1566721"/>
            <a:chOff x="3648577" y="974621"/>
            <a:chExt cx="117475" cy="1566721"/>
          </a:xfrm>
        </p:grpSpPr>
        <p:sp>
          <p:nvSpPr>
            <p:cNvPr id="38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3648577" y="2345798"/>
              <a:ext cx="117475" cy="1955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6727876" y="961295"/>
            <a:ext cx="117475" cy="1566721"/>
            <a:chOff x="3648577" y="974621"/>
            <a:chExt cx="117475" cy="1566721"/>
          </a:xfrm>
        </p:grpSpPr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3656529" y="974621"/>
              <a:ext cx="0" cy="15600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3648577" y="2345798"/>
              <a:ext cx="117475" cy="19554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3" name="Управляющая кнопка: возврат 42">
            <a:hlinkClick r:id="" action="ppaction://hlinkshowjump?jump=lastslideviewed" highlightClick="1"/>
          </p:cNvPr>
          <p:cNvSpPr/>
          <p:nvPr/>
        </p:nvSpPr>
        <p:spPr>
          <a:xfrm>
            <a:off x="8420592" y="6281892"/>
            <a:ext cx="521208" cy="52120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76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30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503406" y="1053797"/>
            <a:ext cx="1397180" cy="1580297"/>
          </a:xfrm>
          <a:prstGeom prst="rtTriangle">
            <a:avLst/>
          </a:prstGeom>
          <a:solidFill>
            <a:srgbClr val="FFFF00">
              <a:alpha val="58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05458" y="1053797"/>
            <a:ext cx="51217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747723" y="2634094"/>
            <a:ext cx="51268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503406" y="1053797"/>
            <a:ext cx="1397180" cy="1580297"/>
          </a:xfrm>
          <a:prstGeom prst="triangle">
            <a:avLst>
              <a:gd name="adj" fmla="val 50000"/>
            </a:avLst>
          </a:prstGeom>
          <a:solidFill>
            <a:srgbClr val="FF9900">
              <a:alpha val="460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4503406" y="1053797"/>
            <a:ext cx="2735342" cy="158029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5900586" y="1053797"/>
            <a:ext cx="1338162" cy="158029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878961" y="594121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ru-RU" altLang="ru-RU"/>
              <a:t>а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878961" y="2158443"/>
            <a:ext cx="465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b</a:t>
            </a:r>
            <a:endParaRPr lang="ru-RU" altLang="ru-RU" dirty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271184" y="2634094"/>
            <a:ext cx="409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dirty="0"/>
              <a:t>A</a:t>
            </a:r>
            <a:endParaRPr lang="ru-RU" altLang="ru-RU" sz="2400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726099" y="2634094"/>
            <a:ext cx="3502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B</a:t>
            </a:r>
            <a:endParaRPr lang="ru-RU" altLang="ru-RU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348736" y="592132"/>
            <a:ext cx="463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C</a:t>
            </a:r>
            <a:endParaRPr lang="ru-RU" altLang="ru-RU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087168" y="585174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D</a:t>
            </a:r>
            <a:endParaRPr lang="ru-RU" altLang="ru-RU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106285" y="612371"/>
            <a:ext cx="407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en-US" altLang="ru-RU" dirty="0"/>
              <a:t>F</a:t>
            </a:r>
            <a:endParaRPr lang="ru-RU" alt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5970" y="4800146"/>
            <a:ext cx="5513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 smtClean="0"/>
              <a:t>Значит</a:t>
            </a:r>
            <a:r>
              <a:rPr lang="ru-RU" altLang="ru-RU" sz="3200" b="1" dirty="0" smtClean="0"/>
              <a:t> </a:t>
            </a:r>
            <a:r>
              <a:rPr lang="en-US" altLang="ru-RU" sz="3200" b="1" dirty="0" smtClean="0"/>
              <a:t>S</a:t>
            </a:r>
            <a:r>
              <a:rPr lang="en-US" altLang="ru-RU" sz="2400" b="1" dirty="0" smtClean="0"/>
              <a:t>ABC</a:t>
            </a:r>
            <a:r>
              <a:rPr lang="en-US" altLang="ru-RU" sz="3200" b="1" dirty="0" smtClean="0"/>
              <a:t>=S</a:t>
            </a:r>
            <a:r>
              <a:rPr lang="en-US" altLang="ru-RU" sz="2400" b="1" dirty="0" smtClean="0"/>
              <a:t>ABD</a:t>
            </a:r>
            <a:r>
              <a:rPr lang="en-US" altLang="ru-RU" sz="3200" b="1" dirty="0" smtClean="0"/>
              <a:t>=S</a:t>
            </a:r>
            <a:r>
              <a:rPr lang="en-US" altLang="ru-RU" sz="2400" b="1" dirty="0" smtClean="0"/>
              <a:t>ABF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5970" y="3270976"/>
            <a:ext cx="854897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/>
            </a:lvl1pPr>
          </a:lstStyle>
          <a:p>
            <a:r>
              <a:rPr lang="ru-RU" altLang="ru-RU" sz="2800" dirty="0" smtClean="0"/>
              <a:t>У Δ</a:t>
            </a:r>
            <a:r>
              <a:rPr lang="en-US" altLang="ru-RU" sz="2800" dirty="0" smtClean="0"/>
              <a:t> </a:t>
            </a:r>
            <a:r>
              <a:rPr lang="ru-RU" altLang="ru-RU" sz="2800" dirty="0"/>
              <a:t>АСВ, Δ</a:t>
            </a:r>
            <a:r>
              <a:rPr lang="en-US" altLang="ru-RU" sz="2800" dirty="0"/>
              <a:t> </a:t>
            </a:r>
            <a:r>
              <a:rPr lang="ru-RU" altLang="ru-RU" sz="2800" dirty="0"/>
              <a:t>А</a:t>
            </a:r>
            <a:r>
              <a:rPr lang="en-US" altLang="ru-RU" sz="2800" dirty="0"/>
              <a:t>DB,</a:t>
            </a:r>
            <a:r>
              <a:rPr lang="ru-RU" altLang="ru-RU" sz="2800" dirty="0"/>
              <a:t> Δ</a:t>
            </a:r>
            <a:r>
              <a:rPr lang="en-US" altLang="ru-RU" sz="2800" dirty="0"/>
              <a:t> </a:t>
            </a:r>
            <a:r>
              <a:rPr lang="en-US" altLang="ru-RU" sz="2800" dirty="0" smtClean="0"/>
              <a:t>AFB</a:t>
            </a:r>
            <a:r>
              <a:rPr lang="ru-RU" altLang="ru-RU" sz="2800" dirty="0" smtClean="0"/>
              <a:t> основание АВ, а высоты, </a:t>
            </a:r>
            <a:r>
              <a:rPr lang="ru-RU" altLang="ru-RU" sz="2800" dirty="0"/>
              <a:t>проведенные к АВ </a:t>
            </a:r>
            <a:r>
              <a:rPr lang="ru-RU" altLang="ru-RU" sz="2800" dirty="0" smtClean="0"/>
              <a:t>равны (как расстояния между параллельными прямыми).</a:t>
            </a:r>
            <a:endParaRPr lang="ru-RU" sz="2800" dirty="0"/>
          </a:p>
        </p:txBody>
      </p:sp>
      <p:grpSp>
        <p:nvGrpSpPr>
          <p:cNvPr id="2" name="Группа 4"/>
          <p:cNvGrpSpPr/>
          <p:nvPr/>
        </p:nvGrpSpPr>
        <p:grpSpPr>
          <a:xfrm>
            <a:off x="7224556" y="1074036"/>
            <a:ext cx="287337" cy="1560058"/>
            <a:chOff x="7378700" y="4122738"/>
            <a:chExt cx="287337" cy="1152525"/>
          </a:xfrm>
        </p:grpSpPr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7405688" y="4122738"/>
              <a:ext cx="0" cy="1152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26"/>
            <p:cNvSpPr>
              <a:spLocks noChangeArrowheads="1"/>
            </p:cNvSpPr>
            <p:nvPr/>
          </p:nvSpPr>
          <p:spPr bwMode="auto">
            <a:xfrm>
              <a:off x="7405688" y="5118100"/>
              <a:ext cx="117475" cy="1444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Text Box 27"/>
            <p:cNvSpPr txBox="1">
              <a:spLocks noChangeArrowheads="1"/>
            </p:cNvSpPr>
            <p:nvPr/>
          </p:nvSpPr>
          <p:spPr bwMode="auto">
            <a:xfrm>
              <a:off x="7378700" y="4654550"/>
              <a:ext cx="2873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b="1"/>
                <a:t>h</a:t>
              </a:r>
              <a:endParaRPr lang="ru-RU" altLang="ru-RU" b="1"/>
            </a:p>
          </p:txBody>
        </p:sp>
      </p:grpSp>
      <p:grpSp>
        <p:nvGrpSpPr>
          <p:cNvPr id="5" name="Группа 48"/>
          <p:cNvGrpSpPr/>
          <p:nvPr/>
        </p:nvGrpSpPr>
        <p:grpSpPr>
          <a:xfrm>
            <a:off x="5198361" y="1074036"/>
            <a:ext cx="287337" cy="1560058"/>
            <a:chOff x="7378700" y="4122738"/>
            <a:chExt cx="287337" cy="1152525"/>
          </a:xfrm>
        </p:grpSpPr>
        <p:sp>
          <p:nvSpPr>
            <p:cNvPr id="50" name="Line 25"/>
            <p:cNvSpPr>
              <a:spLocks noChangeShapeType="1"/>
            </p:cNvSpPr>
            <p:nvPr/>
          </p:nvSpPr>
          <p:spPr bwMode="auto">
            <a:xfrm>
              <a:off x="7405688" y="4122738"/>
              <a:ext cx="0" cy="1152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7405688" y="5118100"/>
              <a:ext cx="117475" cy="1444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7378700" y="4654550"/>
              <a:ext cx="2873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b="1"/>
                <a:t>h</a:t>
              </a:r>
              <a:endParaRPr lang="ru-RU" altLang="ru-RU" b="1"/>
            </a:p>
          </p:txBody>
        </p:sp>
      </p:grpSp>
      <p:grpSp>
        <p:nvGrpSpPr>
          <p:cNvPr id="6" name="Группа 52"/>
          <p:cNvGrpSpPr/>
          <p:nvPr/>
        </p:nvGrpSpPr>
        <p:grpSpPr>
          <a:xfrm>
            <a:off x="4502764" y="1074036"/>
            <a:ext cx="287337" cy="1560058"/>
            <a:chOff x="7378700" y="4122738"/>
            <a:chExt cx="287337" cy="1152525"/>
          </a:xfrm>
        </p:grpSpPr>
        <p:sp>
          <p:nvSpPr>
            <p:cNvPr id="54" name="Line 25"/>
            <p:cNvSpPr>
              <a:spLocks noChangeShapeType="1"/>
            </p:cNvSpPr>
            <p:nvPr/>
          </p:nvSpPr>
          <p:spPr bwMode="auto">
            <a:xfrm>
              <a:off x="7405688" y="4122738"/>
              <a:ext cx="0" cy="11525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Rectangle 26"/>
            <p:cNvSpPr>
              <a:spLocks noChangeArrowheads="1"/>
            </p:cNvSpPr>
            <p:nvPr/>
          </p:nvSpPr>
          <p:spPr bwMode="auto">
            <a:xfrm>
              <a:off x="7405688" y="5118100"/>
              <a:ext cx="117475" cy="14446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Text Box 27"/>
            <p:cNvSpPr txBox="1">
              <a:spLocks noChangeArrowheads="1"/>
            </p:cNvSpPr>
            <p:nvPr/>
          </p:nvSpPr>
          <p:spPr bwMode="auto">
            <a:xfrm>
              <a:off x="7378700" y="4654550"/>
              <a:ext cx="2873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b="1"/>
                <a:t>h</a:t>
              </a:r>
              <a:endParaRPr lang="ru-RU" altLang="ru-RU" b="1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Равновеликие треугольники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0" name="Управляющая кнопка: возврат 59">
            <a:hlinkClick r:id="" action="ppaction://hlinkshowjump?jump=lastslideviewed" highlightClick="1"/>
          </p:cNvPr>
          <p:cNvSpPr/>
          <p:nvPr/>
        </p:nvSpPr>
        <p:spPr>
          <a:xfrm>
            <a:off x="8420592" y="6281892"/>
            <a:ext cx="521208" cy="52120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4503406" y="2634094"/>
            <a:ext cx="139718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711140" y="616807"/>
            <a:ext cx="903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r>
              <a:rPr lang="en-US" sz="2800" dirty="0" smtClean="0"/>
              <a:t>||b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8829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Равновеликие треугольники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5816543"/>
              </p:ext>
            </p:extLst>
          </p:nvPr>
        </p:nvGraphicFramePr>
        <p:xfrm>
          <a:off x="467544" y="620688"/>
          <a:ext cx="2195763" cy="1200713"/>
        </p:xfrm>
        <a:graphic>
          <a:graphicData uri="http://schemas.openxmlformats.org/presentationml/2006/ole">
            <p:oleObj spid="_x0000_s1026" name="Формула" r:id="rId3" imgW="710891" imgH="393529" progId="Equation.3">
              <p:embed/>
            </p:oleObj>
          </a:graphicData>
        </a:graphic>
      </p:graphicFrame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680512" y="1884673"/>
            <a:ext cx="4614624" cy="2606840"/>
          </a:xfrm>
          <a:prstGeom prst="triangle">
            <a:avLst>
              <a:gd name="adj" fmla="val 80466"/>
            </a:avLst>
          </a:prstGeom>
          <a:solidFill>
            <a:srgbClr val="FF9900">
              <a:alpha val="460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 Box 14"/>
              <p:cNvSpPr txBox="1">
                <a:spLocks noChangeArrowheads="1"/>
              </p:cNvSpPr>
              <p:nvPr/>
            </p:nvSpPr>
            <p:spPr bwMode="auto">
              <a:xfrm>
                <a:off x="3713821" y="3220132"/>
                <a:ext cx="768810" cy="666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ru-RU" sz="2800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ru-RU" altLang="ru-RU" sz="2800" dirty="0"/>
              </a:p>
            </p:txBody>
          </p:sp>
        </mc:Choice>
        <mc:Fallback>
          <p:sp>
            <p:nvSpPr>
              <p:cNvPr id="5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3821" y="3220132"/>
                <a:ext cx="768810" cy="6664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767097" y="4324584"/>
            <a:ext cx="6579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sz="4000" dirty="0"/>
              <a:t>a</a:t>
            </a:r>
            <a:endParaRPr lang="ru-RU" altLang="ru-RU" sz="4000" dirty="0"/>
          </a:p>
        </p:txBody>
      </p:sp>
      <p:grpSp>
        <p:nvGrpSpPr>
          <p:cNvPr id="7" name="Группа 16"/>
          <p:cNvGrpSpPr/>
          <p:nvPr/>
        </p:nvGrpSpPr>
        <p:grpSpPr>
          <a:xfrm>
            <a:off x="4337640" y="1944770"/>
            <a:ext cx="242677" cy="2550453"/>
            <a:chOff x="4337640" y="1944770"/>
            <a:chExt cx="242677" cy="2550453"/>
          </a:xfrm>
        </p:grpSpPr>
        <p:sp>
          <p:nvSpPr>
            <p:cNvPr id="8" name="Line 25"/>
            <p:cNvSpPr>
              <a:spLocks noChangeShapeType="1"/>
            </p:cNvSpPr>
            <p:nvPr/>
          </p:nvSpPr>
          <p:spPr bwMode="auto">
            <a:xfrm>
              <a:off x="4369002" y="1944770"/>
              <a:ext cx="0" cy="253960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diamond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26"/>
            <p:cNvSpPr>
              <a:spLocks noChangeArrowheads="1"/>
            </p:cNvSpPr>
            <p:nvPr/>
          </p:nvSpPr>
          <p:spPr bwMode="auto">
            <a:xfrm>
              <a:off x="4337640" y="4221088"/>
              <a:ext cx="242677" cy="274135"/>
            </a:xfrm>
            <a:prstGeom prst="rect">
              <a:avLst/>
            </a:prstGeom>
            <a:solidFill>
              <a:srgbClr val="FF0000"/>
            </a:solidFill>
            <a:ln w="57150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680512" y="4507357"/>
            <a:ext cx="461462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80512" y="1884673"/>
            <a:ext cx="2415558" cy="258757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96070" y="1884673"/>
            <a:ext cx="2199066" cy="263466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81200" y="1885950"/>
            <a:ext cx="3292596" cy="263339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2"/>
          </p:cNvCxnSpPr>
          <p:nvPr/>
        </p:nvCxnSpPr>
        <p:spPr>
          <a:xfrm flipV="1">
            <a:off x="680512" y="1895475"/>
            <a:ext cx="1310213" cy="259603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16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3715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8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06614 0.003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716 -0.00092 L -0.25799 -4.4444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5 0.003 L -0.18437 0.00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Равновеликие треугольники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4399913" y="2532848"/>
            <a:ext cx="2456590" cy="2046446"/>
          </a:xfrm>
          <a:prstGeom prst="triangle">
            <a:avLst>
              <a:gd name="adj" fmla="val 80466"/>
            </a:avLst>
          </a:prstGeom>
          <a:solidFill>
            <a:srgbClr val="FF9900">
              <a:alpha val="46001"/>
            </a:srgbClr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511554" y="4448250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0565870"/>
              </p:ext>
            </p:extLst>
          </p:nvPr>
        </p:nvGraphicFramePr>
        <p:xfrm>
          <a:off x="790581" y="620688"/>
          <a:ext cx="2532389" cy="952306"/>
        </p:xfrm>
        <a:graphic>
          <a:graphicData uri="http://schemas.openxmlformats.org/presentationml/2006/ole">
            <p:oleObj spid="_x0000_s2050" name="Формула" r:id="rId4" imgW="1040948" imgH="393529" progId="Equation.3">
              <p:embed/>
            </p:oleObj>
          </a:graphicData>
        </a:graphic>
      </p:graphicFrame>
      <p:cxnSp>
        <p:nvCxnSpPr>
          <p:cNvPr id="24" name="Прямая соединительная линия 23"/>
          <p:cNvCxnSpPr>
            <a:stCxn id="15" idx="2"/>
            <a:endCxn id="15" idx="4"/>
          </p:cNvCxnSpPr>
          <p:nvPr/>
        </p:nvCxnSpPr>
        <p:spPr>
          <a:xfrm>
            <a:off x="4399913" y="4579294"/>
            <a:ext cx="24565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 flipV="1">
            <a:off x="4399913" y="2532848"/>
            <a:ext cx="1976720" cy="203132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160447" y="3000345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b</a:t>
            </a:r>
            <a:endParaRPr lang="ru-RU" altLang="ru-RU" dirty="0"/>
          </a:p>
        </p:txBody>
      </p:sp>
      <p:cxnSp>
        <p:nvCxnSpPr>
          <p:cNvPr id="28" name="Прямая соединительная линия 27"/>
          <p:cNvCxnSpPr>
            <a:stCxn id="15" idx="0"/>
          </p:cNvCxnSpPr>
          <p:nvPr/>
        </p:nvCxnSpPr>
        <p:spPr>
          <a:xfrm flipH="1">
            <a:off x="1932690" y="2532848"/>
            <a:ext cx="4443943" cy="20525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>
            <a:off x="4456752" y="4239826"/>
            <a:ext cx="472501" cy="64868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846943" y="3978216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>
                <a:sym typeface="Symbol"/>
              </a:rPr>
              <a:t></a:t>
            </a:r>
            <a:endParaRPr lang="ru-RU" altLang="ru-RU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516415" y="3661313"/>
            <a:ext cx="14045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ru-RU" altLang="ru-RU" dirty="0" smtClean="0">
                <a:sym typeface="Symbol"/>
              </a:rPr>
              <a:t>180° </a:t>
            </a:r>
            <a:r>
              <a:rPr lang="en-US" altLang="ru-RU" dirty="0" smtClean="0">
                <a:sym typeface="Symbol"/>
              </a:rPr>
              <a:t></a:t>
            </a:r>
            <a:endParaRPr lang="ru-RU" altLang="ru-RU" dirty="0"/>
          </a:p>
        </p:txBody>
      </p:sp>
      <p:sp>
        <p:nvSpPr>
          <p:cNvPr id="34" name="Дуга 33"/>
          <p:cNvSpPr/>
          <p:nvPr/>
        </p:nvSpPr>
        <p:spPr>
          <a:xfrm rot="15504812">
            <a:off x="4221966" y="3979239"/>
            <a:ext cx="743530" cy="1004566"/>
          </a:xfrm>
          <a:prstGeom prst="arc">
            <a:avLst>
              <a:gd name="adj1" fmla="val 16410048"/>
              <a:gd name="adj2" fmla="val 243808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5504812">
            <a:off x="4285608" y="4158576"/>
            <a:ext cx="616246" cy="776043"/>
          </a:xfrm>
          <a:prstGeom prst="arc">
            <a:avLst>
              <a:gd name="adj1" fmla="val 16683301"/>
              <a:gd name="adj2" fmla="val 155780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8057158"/>
              </p:ext>
            </p:extLst>
          </p:nvPr>
        </p:nvGraphicFramePr>
        <p:xfrm>
          <a:off x="769028" y="1916832"/>
          <a:ext cx="3149600" cy="492125"/>
        </p:xfrm>
        <a:graphic>
          <a:graphicData uri="http://schemas.openxmlformats.org/presentationml/2006/ole">
            <p:oleObj spid="_x0000_s2051" name="Формула" r:id="rId5" imgW="1295280" imgH="203040" progId="Equation.3">
              <p:embed/>
            </p:oleObj>
          </a:graphicData>
        </a:graphic>
      </p:graphicFrame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5511554" y="4448918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399913" y="4579962"/>
            <a:ext cx="24565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510704" y="4464075"/>
            <a:ext cx="350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n-US" altLang="ru-RU" dirty="0"/>
              <a:t>a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80016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29193E-7 L -0.2651 0.00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5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516" y="587530"/>
            <a:ext cx="860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трапеции АВС</a:t>
            </a:r>
            <a:r>
              <a:rPr lang="en-US" sz="2400" dirty="0" smtClean="0"/>
              <a:t>D</a:t>
            </a:r>
            <a:r>
              <a:rPr lang="ru-RU" sz="2400" dirty="0" smtClean="0"/>
              <a:t> диагональ АС равна 8 см и образует с боковой стороной С</a:t>
            </a:r>
            <a:r>
              <a:rPr lang="en-US" sz="2400" dirty="0" smtClean="0"/>
              <a:t>D</a:t>
            </a:r>
            <a:r>
              <a:rPr lang="ru-RU" sz="2400" dirty="0" smtClean="0"/>
              <a:t> угол в 60°. Через середину </a:t>
            </a:r>
            <a:r>
              <a:rPr lang="ru-RU" sz="2400" dirty="0"/>
              <a:t>С</a:t>
            </a:r>
            <a:r>
              <a:rPr lang="en-US" sz="2400" dirty="0"/>
              <a:t>D</a:t>
            </a:r>
            <a:r>
              <a:rPr lang="ru-RU" sz="2400" dirty="0"/>
              <a:t> </a:t>
            </a:r>
            <a:r>
              <a:rPr lang="ru-RU" sz="2400" dirty="0" smtClean="0"/>
              <a:t>проведена прямая, параллельная АС и пересекающая диагональ В</a:t>
            </a:r>
            <a:r>
              <a:rPr lang="en-US" sz="2400" dirty="0" smtClean="0"/>
              <a:t>D</a:t>
            </a:r>
            <a:r>
              <a:rPr lang="ru-RU" sz="2400" dirty="0" smtClean="0"/>
              <a:t> в точке К. Найдите площадь треугольника АСК, если С</a:t>
            </a:r>
            <a:r>
              <a:rPr lang="en-US" sz="2400" dirty="0" smtClean="0"/>
              <a:t>D</a:t>
            </a:r>
            <a:r>
              <a:rPr lang="ru-RU" sz="2400" dirty="0" smtClean="0"/>
              <a:t> = 4 см.</a:t>
            </a:r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907704" y="3501008"/>
            <a:ext cx="3096344" cy="18654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563888" y="3147716"/>
            <a:ext cx="144016" cy="12173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23433" y="4365105"/>
            <a:ext cx="2940455" cy="61777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283968" y="4358355"/>
            <a:ext cx="144016" cy="15076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851920" y="3511165"/>
            <a:ext cx="144016" cy="15076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7"/>
          <p:cNvGrpSpPr/>
          <p:nvPr/>
        </p:nvGrpSpPr>
        <p:grpSpPr>
          <a:xfrm>
            <a:off x="215516" y="2703696"/>
            <a:ext cx="5202468" cy="2648997"/>
            <a:chOff x="215516" y="2703696"/>
            <a:chExt cx="5202468" cy="2648997"/>
          </a:xfrm>
        </p:grpSpPr>
        <p:sp>
          <p:nvSpPr>
            <p:cNvPr id="7" name="Трапеция 6"/>
            <p:cNvSpPr/>
            <p:nvPr/>
          </p:nvSpPr>
          <p:spPr>
            <a:xfrm>
              <a:off x="611560" y="3147716"/>
              <a:ext cx="3996444" cy="1865459"/>
            </a:xfrm>
            <a:prstGeom prst="trapezoid">
              <a:avLst>
                <a:gd name="adj" fmla="val 47281"/>
              </a:avLst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11560" y="3147716"/>
              <a:ext cx="3096344" cy="18654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475656" y="3147716"/>
              <a:ext cx="3136928" cy="18654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5516" y="4854351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79612" y="2780927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07904" y="270369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С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5896" y="4891028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  <a:endParaRPr lang="ru-RU" sz="24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426912" y="437578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11960" y="38496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39" name="Овал 38"/>
          <p:cNvSpPr/>
          <p:nvPr/>
        </p:nvSpPr>
        <p:spPr>
          <a:xfrm>
            <a:off x="4103948" y="4008313"/>
            <a:ext cx="49313" cy="57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>
            <a:hlinkClick r:id="" action="ppaction://noaction"/>
          </p:cNvPr>
          <p:cNvSpPr txBox="1"/>
          <p:nvPr/>
        </p:nvSpPr>
        <p:spPr>
          <a:xfrm>
            <a:off x="5130901" y="3280332"/>
            <a:ext cx="3689572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Параллельные прямые</a:t>
            </a:r>
          </a:p>
        </p:txBody>
      </p:sp>
      <p:sp>
        <p:nvSpPr>
          <p:cNvPr id="43" name="TextBox 42">
            <a:hlinkClick r:id="" action="ppaction://noaction"/>
          </p:cNvPr>
          <p:cNvSpPr txBox="1"/>
          <p:nvPr/>
        </p:nvSpPr>
        <p:spPr>
          <a:xfrm>
            <a:off x="5130901" y="2550094"/>
            <a:ext cx="368957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Площадь треугольника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Задача №1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hlinkClick r:id="" action="ppaction://noaction"/>
          </p:cNvPr>
          <p:cNvSpPr txBox="1"/>
          <p:nvPr/>
        </p:nvSpPr>
        <p:spPr>
          <a:xfrm>
            <a:off x="5130900" y="4037167"/>
            <a:ext cx="3689573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Равновеликие треугольники</a:t>
            </a:r>
          </a:p>
        </p:txBody>
      </p:sp>
      <p:sp>
        <p:nvSpPr>
          <p:cNvPr id="46" name="Полилиния 45"/>
          <p:cNvSpPr/>
          <p:nvPr/>
        </p:nvSpPr>
        <p:spPr>
          <a:xfrm>
            <a:off x="617080" y="3152717"/>
            <a:ext cx="3096618" cy="1851239"/>
          </a:xfrm>
          <a:custGeom>
            <a:avLst/>
            <a:gdLst>
              <a:gd name="connsiteX0" fmla="*/ 0 w 3096618"/>
              <a:gd name="connsiteY0" fmla="*/ 1851239 h 1851239"/>
              <a:gd name="connsiteX1" fmla="*/ 3096618 w 3096618"/>
              <a:gd name="connsiteY1" fmla="*/ 0 h 1851239"/>
              <a:gd name="connsiteX2" fmla="*/ 2939543 w 3096618"/>
              <a:gd name="connsiteY2" fmla="*/ 1228549 h 1851239"/>
              <a:gd name="connsiteX3" fmla="*/ 0 w 3096618"/>
              <a:gd name="connsiteY3" fmla="*/ 1851239 h 185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18" h="1851239">
                <a:moveTo>
                  <a:pt x="0" y="1851239"/>
                </a:moveTo>
                <a:lnTo>
                  <a:pt x="3096618" y="0"/>
                </a:lnTo>
                <a:lnTo>
                  <a:pt x="2939543" y="1228549"/>
                </a:lnTo>
                <a:lnTo>
                  <a:pt x="0" y="1851239"/>
                </a:lnTo>
                <a:close/>
              </a:path>
            </a:pathLst>
          </a:custGeom>
          <a:solidFill>
            <a:srgbClr val="FFE07D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17080" y="3165361"/>
            <a:ext cx="3522964" cy="1862459"/>
          </a:xfrm>
          <a:custGeom>
            <a:avLst/>
            <a:gdLst>
              <a:gd name="connsiteX0" fmla="*/ 0 w 3522964"/>
              <a:gd name="connsiteY0" fmla="*/ 1862459 h 1862459"/>
              <a:gd name="connsiteX1" fmla="*/ 3102228 w 3522964"/>
              <a:gd name="connsiteY1" fmla="*/ 0 h 1862459"/>
              <a:gd name="connsiteX2" fmla="*/ 3522964 w 3522964"/>
              <a:gd name="connsiteY2" fmla="*/ 880741 h 1862459"/>
              <a:gd name="connsiteX3" fmla="*/ 0 w 3522964"/>
              <a:gd name="connsiteY3" fmla="*/ 1862459 h 186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964" h="1862459">
                <a:moveTo>
                  <a:pt x="0" y="1862459"/>
                </a:moveTo>
                <a:lnTo>
                  <a:pt x="3102228" y="0"/>
                </a:lnTo>
                <a:lnTo>
                  <a:pt x="3522964" y="880741"/>
                </a:lnTo>
                <a:lnTo>
                  <a:pt x="0" y="1862459"/>
                </a:lnTo>
                <a:close/>
              </a:path>
            </a:pathLst>
          </a:custGeom>
          <a:solidFill>
            <a:srgbClr val="00B05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9" grpId="0" animBg="1"/>
      <p:bldP spid="42" grpId="0" animBg="1"/>
      <p:bldP spid="43" grpId="0" animBg="1"/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516" y="587530"/>
            <a:ext cx="8604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Решение. Треугольники АСК и АСМ равновеликие (имеют общую сторону и равные высоты, проведенные к этой стороне), следовательно,  </a:t>
            </a:r>
          </a:p>
          <a:p>
            <a:r>
              <a:rPr lang="en-US" sz="2400" dirty="0" smtClean="0"/>
              <a:t>S</a:t>
            </a:r>
            <a:r>
              <a:rPr lang="ru-RU" sz="2400" dirty="0" smtClean="0"/>
              <a:t>АСК = </a:t>
            </a:r>
            <a:r>
              <a:rPr lang="en-US" sz="2400" dirty="0" smtClean="0"/>
              <a:t>SA</a:t>
            </a:r>
            <a:r>
              <a:rPr lang="ru-RU" sz="2400" dirty="0" smtClean="0"/>
              <a:t>СМ = ½ АС ·СМ· </a:t>
            </a:r>
            <a:r>
              <a:rPr lang="en-US" sz="2400" dirty="0" smtClean="0"/>
              <a:t>sin </a:t>
            </a:r>
            <a:r>
              <a:rPr lang="ru-RU" sz="2400" dirty="0" smtClean="0"/>
              <a:t>60º = ½· 8 ·2·√3/2 = 4√3.</a:t>
            </a:r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907704" y="3501008"/>
            <a:ext cx="3096344" cy="18654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563888" y="3147716"/>
            <a:ext cx="144016" cy="12173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23433" y="4365105"/>
            <a:ext cx="2940455" cy="61777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283968" y="4358355"/>
            <a:ext cx="144016" cy="15076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851920" y="3511165"/>
            <a:ext cx="144016" cy="15076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7"/>
          <p:cNvGrpSpPr/>
          <p:nvPr/>
        </p:nvGrpSpPr>
        <p:grpSpPr>
          <a:xfrm>
            <a:off x="215516" y="2703696"/>
            <a:ext cx="5202468" cy="2648997"/>
            <a:chOff x="215516" y="2703696"/>
            <a:chExt cx="5202468" cy="2648997"/>
          </a:xfrm>
        </p:grpSpPr>
        <p:sp>
          <p:nvSpPr>
            <p:cNvPr id="7" name="Трапеция 6"/>
            <p:cNvSpPr/>
            <p:nvPr/>
          </p:nvSpPr>
          <p:spPr>
            <a:xfrm>
              <a:off x="611560" y="3147716"/>
              <a:ext cx="3996444" cy="1865459"/>
            </a:xfrm>
            <a:prstGeom prst="trapezoid">
              <a:avLst>
                <a:gd name="adj" fmla="val 47281"/>
              </a:avLst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11560" y="3147716"/>
              <a:ext cx="3096344" cy="18654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475656" y="3147716"/>
              <a:ext cx="3136928" cy="18654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5516" y="4854351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79612" y="2780927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В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07904" y="270369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С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25896" y="4891028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  <a:endParaRPr lang="ru-RU" sz="24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426912" y="437578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11960" y="384961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39" name="Овал 38"/>
          <p:cNvSpPr/>
          <p:nvPr/>
        </p:nvSpPr>
        <p:spPr>
          <a:xfrm>
            <a:off x="4103948" y="4008313"/>
            <a:ext cx="49313" cy="57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>
            <a:hlinkClick r:id="" action="ppaction://noaction"/>
          </p:cNvPr>
          <p:cNvSpPr txBox="1"/>
          <p:nvPr/>
        </p:nvSpPr>
        <p:spPr>
          <a:xfrm>
            <a:off x="5130901" y="3280332"/>
            <a:ext cx="3689572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Параллельные прямые</a:t>
            </a:r>
          </a:p>
        </p:txBody>
      </p:sp>
      <p:sp>
        <p:nvSpPr>
          <p:cNvPr id="43" name="TextBox 42">
            <a:hlinkClick r:id="" action="ppaction://noaction"/>
          </p:cNvPr>
          <p:cNvSpPr txBox="1"/>
          <p:nvPr/>
        </p:nvSpPr>
        <p:spPr>
          <a:xfrm>
            <a:off x="5130901" y="2550094"/>
            <a:ext cx="368957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Площадь треугольника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5901" y="-9939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Задача №1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5" name="TextBox 44">
            <a:hlinkClick r:id="" action="ppaction://noaction"/>
          </p:cNvPr>
          <p:cNvSpPr txBox="1"/>
          <p:nvPr/>
        </p:nvSpPr>
        <p:spPr>
          <a:xfrm>
            <a:off x="5130900" y="4037167"/>
            <a:ext cx="3689573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Равновеликие треугольники</a:t>
            </a:r>
          </a:p>
        </p:txBody>
      </p:sp>
      <p:sp>
        <p:nvSpPr>
          <p:cNvPr id="46" name="Полилиния 45"/>
          <p:cNvSpPr/>
          <p:nvPr/>
        </p:nvSpPr>
        <p:spPr>
          <a:xfrm>
            <a:off x="617080" y="3152717"/>
            <a:ext cx="3096618" cy="1851239"/>
          </a:xfrm>
          <a:custGeom>
            <a:avLst/>
            <a:gdLst>
              <a:gd name="connsiteX0" fmla="*/ 0 w 3096618"/>
              <a:gd name="connsiteY0" fmla="*/ 1851239 h 1851239"/>
              <a:gd name="connsiteX1" fmla="*/ 3096618 w 3096618"/>
              <a:gd name="connsiteY1" fmla="*/ 0 h 1851239"/>
              <a:gd name="connsiteX2" fmla="*/ 2939543 w 3096618"/>
              <a:gd name="connsiteY2" fmla="*/ 1228549 h 1851239"/>
              <a:gd name="connsiteX3" fmla="*/ 0 w 3096618"/>
              <a:gd name="connsiteY3" fmla="*/ 1851239 h 185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618" h="1851239">
                <a:moveTo>
                  <a:pt x="0" y="1851239"/>
                </a:moveTo>
                <a:lnTo>
                  <a:pt x="3096618" y="0"/>
                </a:lnTo>
                <a:lnTo>
                  <a:pt x="2939543" y="1228549"/>
                </a:lnTo>
                <a:lnTo>
                  <a:pt x="0" y="1851239"/>
                </a:lnTo>
                <a:close/>
              </a:path>
            </a:pathLst>
          </a:custGeom>
          <a:solidFill>
            <a:srgbClr val="FFE07D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17080" y="3165361"/>
            <a:ext cx="3522964" cy="1862459"/>
          </a:xfrm>
          <a:custGeom>
            <a:avLst/>
            <a:gdLst>
              <a:gd name="connsiteX0" fmla="*/ 0 w 3522964"/>
              <a:gd name="connsiteY0" fmla="*/ 1862459 h 1862459"/>
              <a:gd name="connsiteX1" fmla="*/ 3102228 w 3522964"/>
              <a:gd name="connsiteY1" fmla="*/ 0 h 1862459"/>
              <a:gd name="connsiteX2" fmla="*/ 3522964 w 3522964"/>
              <a:gd name="connsiteY2" fmla="*/ 880741 h 1862459"/>
              <a:gd name="connsiteX3" fmla="*/ 0 w 3522964"/>
              <a:gd name="connsiteY3" fmla="*/ 1862459 h 186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964" h="1862459">
                <a:moveTo>
                  <a:pt x="0" y="1862459"/>
                </a:moveTo>
                <a:lnTo>
                  <a:pt x="3102228" y="0"/>
                </a:lnTo>
                <a:lnTo>
                  <a:pt x="3522964" y="880741"/>
                </a:lnTo>
                <a:lnTo>
                  <a:pt x="0" y="1862459"/>
                </a:lnTo>
                <a:close/>
              </a:path>
            </a:pathLst>
          </a:custGeom>
          <a:solidFill>
            <a:srgbClr val="00B05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2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39" grpId="0" animBg="1"/>
      <p:bldP spid="42" grpId="0" animBg="1"/>
      <p:bldP spid="43" grpId="0" animBg="1"/>
      <p:bldP spid="45" grpId="0" animBg="1"/>
      <p:bldP spid="46" grpId="0" animBg="1"/>
      <p:bldP spid="4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331</Words>
  <PresentationFormat>Экран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Формула</vt:lpstr>
      <vt:lpstr>Площадь треугольника и высоты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треугольника и высоты </dc:title>
  <cp:lastModifiedBy>Admin</cp:lastModifiedBy>
  <cp:revision>2</cp:revision>
  <dcterms:modified xsi:type="dcterms:W3CDTF">2014-03-17T02:34:30Z</dcterms:modified>
</cp:coreProperties>
</file>