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8E676-19CA-4BBA-8749-D5101429F94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BFDDA-0333-4C55-8911-DE60AC744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1AA9F-6BFC-491B-AC60-CA92B0F6D097}" type="slidenum">
              <a:rPr lang="ru-RU"/>
              <a:pPr/>
              <a:t>3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28802"/>
            <a:ext cx="6172200" cy="2286016"/>
          </a:xfrm>
        </p:spPr>
        <p:txBody>
          <a:bodyPr/>
          <a:lstStyle/>
          <a:p>
            <a:pPr algn="ctr"/>
            <a:r>
              <a:rPr lang="ru-RU" dirty="0" smtClean="0"/>
              <a:t>Площадь треугольника и </a:t>
            </a:r>
            <a:r>
              <a:rPr lang="ru-RU" dirty="0" smtClean="0"/>
              <a:t>биссектриса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/>
                </a:solidFill>
              </a:rPr>
              <a:t>Учитель математики МАОУ СОШ №3  Короткова А. Э.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34084" y="2220695"/>
            <a:ext cx="4679305" cy="3025427"/>
            <a:chOff x="2971" y="981"/>
            <a:chExt cx="2630" cy="1450"/>
          </a:xfrm>
          <a:noFill/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4014" y="2114"/>
              <a:ext cx="316" cy="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3470" y="1298"/>
              <a:ext cx="316" cy="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2400" dirty="0"/>
                <a:t>В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971" y="2114"/>
              <a:ext cx="316" cy="3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3178" y="1494"/>
              <a:ext cx="842" cy="737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3242" y="2090"/>
              <a:ext cx="124" cy="124"/>
            </a:xfrm>
            <a:custGeom>
              <a:avLst/>
              <a:gdLst>
                <a:gd name="T0" fmla="*/ 0 w 210"/>
                <a:gd name="T1" fmla="*/ 30 h 210"/>
                <a:gd name="T2" fmla="*/ 180 w 210"/>
                <a:gd name="T3" fmla="*/ 30 h 210"/>
                <a:gd name="T4" fmla="*/ 180 w 210"/>
                <a:gd name="T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" h="210">
                  <a:moveTo>
                    <a:pt x="0" y="30"/>
                  </a:moveTo>
                  <a:cubicBezTo>
                    <a:pt x="75" y="15"/>
                    <a:pt x="150" y="0"/>
                    <a:pt x="180" y="30"/>
                  </a:cubicBezTo>
                  <a:cubicBezTo>
                    <a:pt x="210" y="60"/>
                    <a:pt x="180" y="180"/>
                    <a:pt x="180" y="21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5284" y="1797"/>
              <a:ext cx="317" cy="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  <a:r>
                <a:rPr lang="ru-RU" altLang="ru-RU" sz="1600" dirty="0"/>
                <a:t>1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4014" y="1796"/>
              <a:ext cx="316" cy="3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В</a:t>
              </a:r>
              <a:r>
                <a:rPr lang="ru-RU" altLang="ru-RU" sz="1600" dirty="0"/>
                <a:t>1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969" y="981"/>
              <a:ext cx="382" cy="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А</a:t>
              </a:r>
              <a:r>
                <a:rPr lang="ru-RU" altLang="ru-RU" sz="1600" dirty="0"/>
                <a:t>1</a:t>
              </a:r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4233" y="1173"/>
              <a:ext cx="1053" cy="738"/>
            </a:xfrm>
            <a:prstGeom prst="rtTriangle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 flipV="1">
              <a:off x="4237" y="1229"/>
              <a:ext cx="108" cy="130"/>
            </a:xfrm>
            <a:custGeom>
              <a:avLst/>
              <a:gdLst>
                <a:gd name="T0" fmla="*/ 0 w 210"/>
                <a:gd name="T1" fmla="*/ 30 h 210"/>
                <a:gd name="T2" fmla="*/ 180 w 210"/>
                <a:gd name="T3" fmla="*/ 30 h 210"/>
                <a:gd name="T4" fmla="*/ 180 w 210"/>
                <a:gd name="T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" h="210">
                  <a:moveTo>
                    <a:pt x="0" y="30"/>
                  </a:moveTo>
                  <a:cubicBezTo>
                    <a:pt x="75" y="15"/>
                    <a:pt x="150" y="0"/>
                    <a:pt x="180" y="30"/>
                  </a:cubicBezTo>
                  <a:cubicBezTo>
                    <a:pt x="210" y="60"/>
                    <a:pt x="180" y="180"/>
                    <a:pt x="180" y="21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5540500"/>
              </p:ext>
            </p:extLst>
          </p:nvPr>
        </p:nvGraphicFramePr>
        <p:xfrm>
          <a:off x="452648" y="2461419"/>
          <a:ext cx="3399272" cy="1223472"/>
        </p:xfrm>
        <a:graphic>
          <a:graphicData uri="http://schemas.openxmlformats.org/presentationml/2006/ole">
            <p:oleObj spid="_x0000_s25602" name="Формула" r:id="rId3" imgW="1295400" imgH="469900" progId="Equation.3">
              <p:embed/>
            </p:oleObj>
          </a:graphicData>
        </a:graphic>
      </p:graphicFrame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79512" y="548680"/>
            <a:ext cx="8784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 smtClean="0"/>
              <a:t>Если угол одного треугольника равен углу другого треугольника, то площади данных треугольников относятся как произведения сторон, заключающих данные углы.</a:t>
            </a:r>
            <a:r>
              <a:rPr lang="ru-RU" altLang="ru-RU" sz="2800" dirty="0" smtClean="0"/>
              <a:t> </a:t>
            </a:r>
            <a:endParaRPr lang="ru-RU" alt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Теорема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84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984640" y="1422382"/>
            <a:ext cx="3530711" cy="2366658"/>
            <a:chOff x="612" y="965"/>
            <a:chExt cx="1946" cy="1242"/>
          </a:xfrm>
          <a:noFill/>
        </p:grpSpPr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1291" y="1953"/>
              <a:ext cx="333" cy="2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Н</a:t>
              </a:r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308" y="1953"/>
              <a:ext cx="250" cy="2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993" y="965"/>
              <a:ext cx="252" cy="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2400" dirty="0"/>
                <a:t>В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612" y="1953"/>
              <a:ext cx="250" cy="1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818" y="1227"/>
              <a:ext cx="584" cy="75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1106" y="1226"/>
              <a:ext cx="1215" cy="75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V="1">
              <a:off x="1402" y="1984"/>
              <a:ext cx="917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auto">
            <a:xfrm>
              <a:off x="1070" y="1353"/>
              <a:ext cx="82" cy="15"/>
            </a:xfrm>
            <a:custGeom>
              <a:avLst/>
              <a:gdLst>
                <a:gd name="T0" fmla="*/ 0 w 82"/>
                <a:gd name="T1" fmla="*/ 0 h 15"/>
                <a:gd name="T2" fmla="*/ 82 w 82"/>
                <a:gd name="T3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" h="15">
                  <a:moveTo>
                    <a:pt x="0" y="0"/>
                  </a:moveTo>
                  <a:cubicBezTo>
                    <a:pt x="44" y="15"/>
                    <a:pt x="18" y="9"/>
                    <a:pt x="82" y="9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auto">
            <a:xfrm>
              <a:off x="1179" y="1344"/>
              <a:ext cx="113" cy="64"/>
            </a:xfrm>
            <a:custGeom>
              <a:avLst/>
              <a:gdLst>
                <a:gd name="T0" fmla="*/ 0 w 119"/>
                <a:gd name="T1" fmla="*/ 82 h 82"/>
                <a:gd name="T2" fmla="*/ 119 w 119"/>
                <a:gd name="T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82">
                  <a:moveTo>
                    <a:pt x="0" y="82"/>
                  </a:moveTo>
                  <a:cubicBezTo>
                    <a:pt x="75" y="74"/>
                    <a:pt x="119" y="81"/>
                    <a:pt x="119" y="0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23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0053632"/>
              </p:ext>
            </p:extLst>
          </p:nvPr>
        </p:nvGraphicFramePr>
        <p:xfrm>
          <a:off x="1379611" y="2515488"/>
          <a:ext cx="1872456" cy="1052289"/>
        </p:xfrm>
        <a:graphic>
          <a:graphicData uri="http://schemas.openxmlformats.org/presentationml/2006/ole">
            <p:oleObj spid="_x0000_s26626" name="Формула" r:id="rId3" imgW="698400" imgH="393480" progId="Equation.3">
              <p:embed/>
            </p:oleObj>
          </a:graphicData>
        </a:graphic>
      </p:graphicFrame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39453" y="423828"/>
            <a:ext cx="87849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altLang="ru-RU" dirty="0"/>
              <a:t>Биссектриса треугольника делит сторону на отрезки, пропорциональные прилежащим сторонам треугольника.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9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6562799"/>
              </p:ext>
            </p:extLst>
          </p:nvPr>
        </p:nvGraphicFramePr>
        <p:xfrm>
          <a:off x="1331640" y="2566814"/>
          <a:ext cx="1872456" cy="1052289"/>
        </p:xfrm>
        <a:graphic>
          <a:graphicData uri="http://schemas.openxmlformats.org/presentationml/2006/ole">
            <p:oleObj spid="_x0000_s27650" name="Формула" r:id="rId3" imgW="698400" imgH="393480" progId="Equation.3">
              <p:embed/>
            </p:oleObj>
          </a:graphicData>
        </a:graphic>
      </p:graphicFrame>
      <p:grpSp>
        <p:nvGrpSpPr>
          <p:cNvPr id="2" name="Group 0"/>
          <p:cNvGrpSpPr>
            <a:grpSpLocks/>
          </p:cNvGrpSpPr>
          <p:nvPr/>
        </p:nvGrpSpPr>
        <p:grpSpPr bwMode="auto">
          <a:xfrm>
            <a:off x="4427985" y="1700808"/>
            <a:ext cx="3398598" cy="2160240"/>
            <a:chOff x="3474" y="2885"/>
            <a:chExt cx="2892" cy="1472"/>
          </a:xfrm>
          <a:noFill/>
        </p:grpSpPr>
        <p:sp>
          <p:nvSpPr>
            <p:cNvPr id="56321" name="Text Box 1"/>
            <p:cNvSpPr txBox="1">
              <a:spLocks noChangeArrowheads="1"/>
            </p:cNvSpPr>
            <p:nvPr/>
          </p:nvSpPr>
          <p:spPr bwMode="auto">
            <a:xfrm>
              <a:off x="3474" y="4059"/>
              <a:ext cx="424" cy="2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A</a:t>
              </a:r>
            </a:p>
          </p:txBody>
        </p:sp>
        <p:sp>
          <p:nvSpPr>
            <p:cNvPr id="56322" name="Text Box 2"/>
            <p:cNvSpPr txBox="1">
              <a:spLocks noChangeArrowheads="1"/>
            </p:cNvSpPr>
            <p:nvPr/>
          </p:nvSpPr>
          <p:spPr bwMode="auto">
            <a:xfrm>
              <a:off x="4392" y="4079"/>
              <a:ext cx="424" cy="2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C</a:t>
              </a:r>
            </a:p>
          </p:txBody>
        </p:sp>
        <p:sp>
          <p:nvSpPr>
            <p:cNvPr id="56323" name="Text Box 3"/>
            <p:cNvSpPr txBox="1">
              <a:spLocks noChangeArrowheads="1"/>
            </p:cNvSpPr>
            <p:nvPr/>
          </p:nvSpPr>
          <p:spPr bwMode="auto">
            <a:xfrm>
              <a:off x="4909" y="3187"/>
              <a:ext cx="423" cy="2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B</a:t>
              </a:r>
            </a:p>
          </p:txBody>
        </p:sp>
        <p:sp>
          <p:nvSpPr>
            <p:cNvPr id="56324" name="Text Box 4"/>
            <p:cNvSpPr txBox="1">
              <a:spLocks noChangeArrowheads="1"/>
            </p:cNvSpPr>
            <p:nvPr/>
          </p:nvSpPr>
          <p:spPr bwMode="auto">
            <a:xfrm>
              <a:off x="5896" y="4077"/>
              <a:ext cx="425" cy="2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H</a:t>
              </a:r>
            </a:p>
          </p:txBody>
        </p: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3825" y="2885"/>
              <a:ext cx="2541" cy="1236"/>
              <a:chOff x="3825" y="2885"/>
              <a:chExt cx="4235" cy="2212"/>
            </a:xfrm>
            <a:grpFill/>
          </p:grpSpPr>
          <p:sp>
            <p:nvSpPr>
              <p:cNvPr id="56326" name="Line 6"/>
              <p:cNvSpPr>
                <a:spLocks noChangeShapeType="1"/>
              </p:cNvSpPr>
              <p:nvPr/>
            </p:nvSpPr>
            <p:spPr bwMode="auto">
              <a:xfrm flipV="1">
                <a:off x="3825" y="2885"/>
                <a:ext cx="3980" cy="221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27" name="Line 7"/>
              <p:cNvSpPr>
                <a:spLocks noChangeShapeType="1"/>
              </p:cNvSpPr>
              <p:nvPr/>
            </p:nvSpPr>
            <p:spPr bwMode="auto">
              <a:xfrm flipH="1">
                <a:off x="5096" y="3842"/>
                <a:ext cx="988" cy="125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28" name="Line 8"/>
              <p:cNvSpPr>
                <a:spLocks noChangeShapeType="1"/>
              </p:cNvSpPr>
              <p:nvPr/>
            </p:nvSpPr>
            <p:spPr bwMode="auto">
              <a:xfrm>
                <a:off x="3825" y="5096"/>
                <a:ext cx="4235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29" name="Line 9"/>
              <p:cNvSpPr>
                <a:spLocks noChangeShapeType="1"/>
              </p:cNvSpPr>
              <p:nvPr/>
            </p:nvSpPr>
            <p:spPr bwMode="auto">
              <a:xfrm>
                <a:off x="6084" y="3842"/>
                <a:ext cx="1553" cy="125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0" name="Freeform 10"/>
              <p:cNvSpPr>
                <a:spLocks/>
              </p:cNvSpPr>
              <p:nvPr/>
            </p:nvSpPr>
            <p:spPr bwMode="auto">
              <a:xfrm>
                <a:off x="6172" y="3751"/>
                <a:ext cx="99" cy="149"/>
              </a:xfrm>
              <a:custGeom>
                <a:avLst/>
                <a:gdLst>
                  <a:gd name="T0" fmla="*/ 90 w 127"/>
                  <a:gd name="T1" fmla="*/ 0 h 193"/>
                  <a:gd name="T2" fmla="*/ 77 w 127"/>
                  <a:gd name="T3" fmla="*/ 154 h 193"/>
                  <a:gd name="T4" fmla="*/ 38 w 127"/>
                  <a:gd name="T5" fmla="*/ 180 h 193"/>
                  <a:gd name="T6" fmla="*/ 0 w 127"/>
                  <a:gd name="T7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7" h="193">
                    <a:moveTo>
                      <a:pt x="90" y="0"/>
                    </a:moveTo>
                    <a:cubicBezTo>
                      <a:pt x="127" y="54"/>
                      <a:pt x="126" y="105"/>
                      <a:pt x="77" y="154"/>
                    </a:cubicBezTo>
                    <a:cubicBezTo>
                      <a:pt x="66" y="165"/>
                      <a:pt x="52" y="173"/>
                      <a:pt x="38" y="180"/>
                    </a:cubicBezTo>
                    <a:cubicBezTo>
                      <a:pt x="26" y="186"/>
                      <a:pt x="0" y="193"/>
                      <a:pt x="0" y="193"/>
                    </a:cubicBezTo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1" name="Freeform 11"/>
              <p:cNvSpPr>
                <a:spLocks/>
              </p:cNvSpPr>
              <p:nvPr/>
            </p:nvSpPr>
            <p:spPr bwMode="auto">
              <a:xfrm>
                <a:off x="6000" y="3930"/>
                <a:ext cx="182" cy="59"/>
              </a:xfrm>
              <a:custGeom>
                <a:avLst/>
                <a:gdLst>
                  <a:gd name="T0" fmla="*/ 0 w 232"/>
                  <a:gd name="T1" fmla="*/ 39 h 76"/>
                  <a:gd name="T2" fmla="*/ 193 w 232"/>
                  <a:gd name="T3" fmla="*/ 52 h 76"/>
                  <a:gd name="T4" fmla="*/ 232 w 232"/>
                  <a:gd name="T5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76">
                    <a:moveTo>
                      <a:pt x="0" y="39"/>
                    </a:moveTo>
                    <a:cubicBezTo>
                      <a:pt x="114" y="76"/>
                      <a:pt x="50" y="67"/>
                      <a:pt x="193" y="52"/>
                    </a:cubicBezTo>
                    <a:cubicBezTo>
                      <a:pt x="222" y="8"/>
                      <a:pt x="208" y="24"/>
                      <a:pt x="232" y="0"/>
                    </a:cubicBezTo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39453" y="423828"/>
            <a:ext cx="8784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altLang="ru-RU" dirty="0"/>
              <a:t>Биссектриса внешнего угла треугольника делит продолжение стороны треугольника на отрезки, пропорциональные прилежащим сторонам треугольника.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848225" y="2495550"/>
            <a:ext cx="1581150" cy="1028700"/>
          </a:xfrm>
          <a:custGeom>
            <a:avLst/>
            <a:gdLst>
              <a:gd name="connsiteX0" fmla="*/ 0 w 1581150"/>
              <a:gd name="connsiteY0" fmla="*/ 1009650 h 1028700"/>
              <a:gd name="connsiteX1" fmla="*/ 1581150 w 1581150"/>
              <a:gd name="connsiteY1" fmla="*/ 0 h 1028700"/>
              <a:gd name="connsiteX2" fmla="*/ 895350 w 1581150"/>
              <a:gd name="connsiteY2" fmla="*/ 1028700 h 1028700"/>
              <a:gd name="connsiteX3" fmla="*/ 0 w 1581150"/>
              <a:gd name="connsiteY3" fmla="*/ 100965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150" h="1028700">
                <a:moveTo>
                  <a:pt x="0" y="1009650"/>
                </a:moveTo>
                <a:lnTo>
                  <a:pt x="1581150" y="0"/>
                </a:lnTo>
                <a:lnTo>
                  <a:pt x="895350" y="1028700"/>
                </a:lnTo>
                <a:lnTo>
                  <a:pt x="0" y="10096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80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8613" y="6021288"/>
            <a:ext cx="819784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Задача №</a:t>
            </a:r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39453" y="423828"/>
            <a:ext cx="8784976" cy="1384995"/>
          </a:xfrm>
          <a:prstGeom prst="rect">
            <a:avLst/>
          </a:prstGeom>
          <a:grp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>
              <a:defRPr sz="2800"/>
            </a:lvl1pPr>
          </a:lstStyle>
          <a:p>
            <a:pPr>
              <a:spcBef>
                <a:spcPct val="50000"/>
              </a:spcBef>
            </a:pPr>
            <a:r>
              <a:rPr lang="ru-RU" altLang="ru-RU" dirty="0"/>
              <a:t>В равнобедренном треугольнике биссектриса, проведенная к боковой стороне, делит ее в отношении </a:t>
            </a:r>
            <a:r>
              <a:rPr lang="ru-RU" altLang="ru-RU" dirty="0" smtClean="0"/>
              <a:t>5:8. </a:t>
            </a:r>
            <a:r>
              <a:rPr lang="ru-RU" altLang="ru-RU" dirty="0"/>
              <a:t>Найдите длину основания данного треугольника, если радиус его вписанной окружности равен 2.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802389" y="3195228"/>
            <a:ext cx="2232248" cy="2736304"/>
          </a:xfrm>
          <a:prstGeom prst="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2" idx="2"/>
          </p:cNvCxnSpPr>
          <p:nvPr/>
        </p:nvCxnSpPr>
        <p:spPr>
          <a:xfrm flipV="1">
            <a:off x="802389" y="4635388"/>
            <a:ext cx="1728192" cy="129614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742856" y="5558891"/>
            <a:ext cx="423731" cy="2160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2259705">
            <a:off x="833044" y="5666903"/>
            <a:ext cx="423731" cy="2160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034637" y="5700699"/>
            <a:ext cx="54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8888" y="5782849"/>
            <a:ext cx="54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722545" y="2671930"/>
            <a:ext cx="54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</a:p>
        </p:txBody>
      </p:sp>
      <p:cxnSp>
        <p:nvCxnSpPr>
          <p:cNvPr id="22" name="Прямая соединительная линия 21"/>
          <p:cNvCxnSpPr>
            <a:stCxn id="2" idx="3"/>
          </p:cNvCxnSpPr>
          <p:nvPr/>
        </p:nvCxnSpPr>
        <p:spPr>
          <a:xfrm flipV="1">
            <a:off x="1918513" y="3207059"/>
            <a:ext cx="0" cy="272447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918513" y="5700699"/>
            <a:ext cx="238546" cy="2308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513074" y="4173723"/>
            <a:ext cx="54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666807" y="5931532"/>
            <a:ext cx="54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493671" y="4680859"/>
            <a:ext cx="54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30" name="Дуга 29"/>
          <p:cNvSpPr/>
          <p:nvPr/>
        </p:nvSpPr>
        <p:spPr>
          <a:xfrm rot="9208533">
            <a:off x="1692421" y="3481562"/>
            <a:ext cx="423731" cy="2160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9208533">
            <a:off x="1646024" y="3513589"/>
            <a:ext cx="585680" cy="294589"/>
          </a:xfrm>
          <a:prstGeom prst="arc">
            <a:avLst>
              <a:gd name="adj1" fmla="val 1738934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9208533">
            <a:off x="1910938" y="3500125"/>
            <a:ext cx="423731" cy="2160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9208533">
            <a:off x="1909946" y="3528161"/>
            <a:ext cx="585680" cy="294589"/>
          </a:xfrm>
          <a:prstGeom prst="arc">
            <a:avLst>
              <a:gd name="adj1" fmla="val 1738934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0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/>
      <p:bldP spid="20" grpId="0"/>
      <p:bldP spid="21" grpId="0"/>
      <p:bldP spid="25" grpId="0" animBg="1"/>
      <p:bldP spid="26" grpId="0"/>
      <p:bldP spid="27" grpId="0"/>
      <p:bldP spid="28" grpId="0"/>
      <p:bldP spid="30" grpId="0" animBg="1"/>
      <p:bldP spid="31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Задача №</a:t>
            </a:r>
            <a:r>
              <a:rPr lang="en-US" sz="2800" dirty="0">
                <a:solidFill>
                  <a:schemeClr val="bg1"/>
                </a:solidFill>
              </a:rPr>
              <a:t>5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8" name="Группа 30"/>
          <p:cNvGrpSpPr/>
          <p:nvPr/>
        </p:nvGrpSpPr>
        <p:grpSpPr>
          <a:xfrm>
            <a:off x="96832" y="1888274"/>
            <a:ext cx="3938465" cy="2162972"/>
            <a:chOff x="96832" y="1888274"/>
            <a:chExt cx="3938465" cy="2162972"/>
          </a:xfrm>
        </p:grpSpPr>
        <p:sp>
          <p:nvSpPr>
            <p:cNvPr id="3" name="Блок-схема: данные 2"/>
            <p:cNvSpPr/>
            <p:nvPr/>
          </p:nvSpPr>
          <p:spPr>
            <a:xfrm>
              <a:off x="426579" y="2354602"/>
              <a:ext cx="3024337" cy="1368152"/>
            </a:xfrm>
            <a:prstGeom prst="flowChartInputOutpu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6832" y="3578738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4601" y="1888274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50916" y="1894795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71215" y="3589581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  <a:endParaRPr lang="ru-RU" sz="2400" dirty="0"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>
            <a:off x="1038412" y="2378191"/>
            <a:ext cx="1832803" cy="13445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30866" y="2356460"/>
            <a:ext cx="3020050" cy="136629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65034" y="3268080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42804" y="2714642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24"/>
          <p:cNvGrpSpPr/>
          <p:nvPr/>
        </p:nvGrpSpPr>
        <p:grpSpPr>
          <a:xfrm>
            <a:off x="2273239" y="3267583"/>
            <a:ext cx="175617" cy="120443"/>
            <a:chOff x="6084168" y="1894978"/>
            <a:chExt cx="175617" cy="12044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25"/>
          <p:cNvGrpSpPr/>
          <p:nvPr/>
        </p:nvGrpSpPr>
        <p:grpSpPr>
          <a:xfrm>
            <a:off x="1365861" y="2644353"/>
            <a:ext cx="175617" cy="120443"/>
            <a:chOff x="6084168" y="1894978"/>
            <a:chExt cx="175617" cy="120443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1792467" y="2562264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39453" y="423828"/>
            <a:ext cx="8784976" cy="1384995"/>
          </a:xfrm>
          <a:prstGeom prst="rect">
            <a:avLst/>
          </a:prstGeom>
          <a:grp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>
              <a:defRPr sz="2800"/>
            </a:lvl1pPr>
          </a:lstStyle>
          <a:p>
            <a:pPr>
              <a:spcBef>
                <a:spcPct val="50000"/>
              </a:spcBef>
            </a:pPr>
            <a:r>
              <a:rPr lang="ru-RU" altLang="ru-RU" dirty="0" smtClean="0"/>
              <a:t>В параллелограмме </a:t>
            </a:r>
            <a:r>
              <a:rPr lang="ru-RU" altLang="ru-RU" dirty="0"/>
              <a:t>АВС</a:t>
            </a:r>
            <a:r>
              <a:rPr lang="en-US" altLang="ru-RU" dirty="0" smtClean="0"/>
              <a:t>D</a:t>
            </a:r>
            <a:r>
              <a:rPr lang="ru-RU" altLang="ru-RU" dirty="0" smtClean="0"/>
              <a:t> АВ=4см, ВС=6см, </a:t>
            </a:r>
            <a:r>
              <a:rPr lang="ru-RU" altLang="ru-RU" dirty="0" smtClean="0">
                <a:sym typeface="Symbol"/>
              </a:rPr>
              <a:t>А=30°. </a:t>
            </a:r>
            <a:r>
              <a:rPr lang="ru-RU" altLang="ru-RU" dirty="0" smtClean="0"/>
              <a:t>Биссектриса угла В пересекает диагональ АС в точке К. Найдите площадь треугольника АВК. </a:t>
            </a:r>
            <a:endParaRPr lang="ru-RU" alt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038412" y="2378191"/>
            <a:ext cx="1234827" cy="13445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7612915">
            <a:off x="746220" y="2251768"/>
            <a:ext cx="584381" cy="4117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5799853">
            <a:off x="1010875" y="2124347"/>
            <a:ext cx="584381" cy="4117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541479" y="3127916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</a:t>
            </a:r>
          </a:p>
        </p:txBody>
      </p:sp>
    </p:spTree>
    <p:extLst>
      <p:ext uri="{BB962C8B-B14F-4D97-AF65-F5344CB8AC3E}">
        <p14:creationId xmlns:p14="http://schemas.microsoft.com/office/powerpoint/2010/main" xmlns="" val="28919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 animBg="1"/>
      <p:bldP spid="37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3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r>
              <a:rPr lang="en-US" dirty="0" smtClean="0"/>
              <a:t>.  SABCD = AB·AD·sin30º=24·½=12. </a:t>
            </a:r>
            <a:r>
              <a:rPr lang="ru-RU" dirty="0" smtClean="0"/>
              <a:t>По свойству биссектрисы, АК:КС=АВ:ВС =&gt; АК:КС=</a:t>
            </a:r>
            <a:br>
              <a:rPr lang="ru-RU" dirty="0" smtClean="0"/>
            </a:br>
            <a:r>
              <a:rPr lang="en-US" dirty="0" smtClean="0"/>
              <a:t>=</a:t>
            </a:r>
            <a:r>
              <a:rPr lang="ru-RU" dirty="0" smtClean="0"/>
              <a:t>2:3 =</a:t>
            </a:r>
            <a:r>
              <a:rPr lang="en-US" dirty="0" smtClean="0"/>
              <a:t>&gt; SABK= SABC</a:t>
            </a:r>
            <a:r>
              <a:rPr lang="ru-RU" dirty="0" smtClean="0"/>
              <a:t> = </a:t>
            </a:r>
            <a:r>
              <a:rPr lang="en-US" dirty="0" smtClean="0"/>
              <a:t>· SABCD </a:t>
            </a:r>
            <a:r>
              <a:rPr lang="ru-RU" dirty="0" smtClean="0"/>
              <a:t>= · 6 = 2,4.</a:t>
            </a:r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2602767" y="2347514"/>
            <a:ext cx="3938465" cy="2162972"/>
            <a:chOff x="96832" y="1888274"/>
            <a:chExt cx="3938465" cy="2162972"/>
          </a:xfrm>
        </p:grpSpPr>
        <p:sp>
          <p:nvSpPr>
            <p:cNvPr id="54" name="Блок-схема: данные 53"/>
            <p:cNvSpPr/>
            <p:nvPr/>
          </p:nvSpPr>
          <p:spPr>
            <a:xfrm>
              <a:off x="426579" y="2354602"/>
              <a:ext cx="3024337" cy="1368152"/>
            </a:xfrm>
            <a:prstGeom prst="flowChartInputOutpu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55" name="TextBox 34"/>
            <p:cNvSpPr txBox="1"/>
            <p:nvPr/>
          </p:nvSpPr>
          <p:spPr>
            <a:xfrm>
              <a:off x="96832" y="3578738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56" name="TextBox 38"/>
            <p:cNvSpPr txBox="1"/>
            <p:nvPr/>
          </p:nvSpPr>
          <p:spPr>
            <a:xfrm>
              <a:off x="684601" y="1888274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/>
                <a:t>B</a:t>
              </a:r>
              <a:endParaRPr lang="ru-RU" sz="2400" dirty="0"/>
            </a:p>
          </p:txBody>
        </p:sp>
        <p:sp>
          <p:nvSpPr>
            <p:cNvPr id="57" name="TextBox 39"/>
            <p:cNvSpPr txBox="1"/>
            <p:nvPr/>
          </p:nvSpPr>
          <p:spPr>
            <a:xfrm>
              <a:off x="3450916" y="1894795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/>
                <a:t>C</a:t>
              </a:r>
              <a:endParaRPr lang="ru-RU" sz="2400" dirty="0"/>
            </a:p>
          </p:txBody>
        </p:sp>
        <p:sp>
          <p:nvSpPr>
            <p:cNvPr id="58" name="TextBox 40"/>
            <p:cNvSpPr txBox="1"/>
            <p:nvPr/>
          </p:nvSpPr>
          <p:spPr>
            <a:xfrm>
              <a:off x="2871215" y="3589581"/>
              <a:ext cx="58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/>
                <a:t>D</a:t>
              </a:r>
              <a:endParaRPr lang="ru-RU" sz="2400" dirty="0"/>
            </a:p>
          </p:txBody>
        </p:sp>
      </p:grpSp>
      <p:cxnSp>
        <p:nvCxnSpPr>
          <p:cNvPr id="39" name="Прямая соединительная линия 38"/>
          <p:cNvCxnSpPr/>
          <p:nvPr/>
        </p:nvCxnSpPr>
        <p:spPr>
          <a:xfrm>
            <a:off x="3544347" y="2837431"/>
            <a:ext cx="1832803" cy="13445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936801" y="2815700"/>
            <a:ext cx="3020050" cy="136629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770969" y="3727320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948739" y="3173882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4779174" y="3726823"/>
            <a:ext cx="175617" cy="120443"/>
            <a:chOff x="6084168" y="1894978"/>
            <a:chExt cx="175617" cy="120443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871796" y="3103593"/>
            <a:ext cx="175617" cy="120443"/>
            <a:chOff x="6084168" y="1894978"/>
            <a:chExt cx="175617" cy="120443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51"/>
          <p:cNvSpPr txBox="1"/>
          <p:nvPr/>
        </p:nvSpPr>
        <p:spPr>
          <a:xfrm>
            <a:off x="4298402" y="3021504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О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3544347" y="2837431"/>
            <a:ext cx="1234827" cy="13445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Дуга 46"/>
          <p:cNvSpPr/>
          <p:nvPr/>
        </p:nvSpPr>
        <p:spPr>
          <a:xfrm rot="7612915">
            <a:off x="3252155" y="2711008"/>
            <a:ext cx="584381" cy="4117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5799853">
            <a:off x="3516810" y="2583587"/>
            <a:ext cx="584381" cy="4117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9" name="TextBox 55"/>
          <p:cNvSpPr txBox="1"/>
          <p:nvPr/>
        </p:nvSpPr>
        <p:spPr>
          <a:xfrm>
            <a:off x="4047414" y="3587156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22808"/>
            <a:ext cx="2911241" cy="210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Теорема Фалеса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3" name="Группа 9"/>
          <p:cNvGrpSpPr/>
          <p:nvPr/>
        </p:nvGrpSpPr>
        <p:grpSpPr>
          <a:xfrm>
            <a:off x="380212" y="2825090"/>
            <a:ext cx="2391588" cy="1852925"/>
            <a:chOff x="539552" y="975835"/>
            <a:chExt cx="3274038" cy="2582179"/>
          </a:xfrm>
        </p:grpSpPr>
        <p:grpSp>
          <p:nvGrpSpPr>
            <p:cNvPr id="4" name="Группа 5"/>
            <p:cNvGrpSpPr/>
            <p:nvPr/>
          </p:nvGrpSpPr>
          <p:grpSpPr>
            <a:xfrm>
              <a:off x="539552" y="975835"/>
              <a:ext cx="3274038" cy="2582179"/>
              <a:chOff x="5991944" y="2286981"/>
              <a:chExt cx="2790198" cy="2150130"/>
            </a:xfrm>
            <a:noFill/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1944" y="2294874"/>
                <a:ext cx="2790198" cy="214223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5991944" y="2286981"/>
                <a:ext cx="504056" cy="57606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539552" y="985314"/>
              <a:ext cx="296349" cy="427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39453" y="423828"/>
            <a:ext cx="878497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dirty="0"/>
              <a:t>Если на одной из двух прямых отложить последовательно несколько равных отрезков и через их концы провести параллельные прямые, пересекающие вторую прямую, то они отсекут на второй прямой равные между собой отрезки.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22808"/>
            <a:ext cx="5156298" cy="386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268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7"/>
            <a:ext cx="9080938" cy="11572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ГИА 2013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11560" y="2132856"/>
            <a:ext cx="2628292" cy="1781613"/>
          </a:xfrm>
          <a:prstGeom prst="triangle">
            <a:avLst>
              <a:gd name="adj" fmla="val 76711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4" idx="0"/>
          </p:cNvCxnSpPr>
          <p:nvPr/>
        </p:nvCxnSpPr>
        <p:spPr>
          <a:xfrm flipV="1">
            <a:off x="1925706" y="2132856"/>
            <a:ext cx="702043" cy="178161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5" idx="1"/>
          </p:cNvCxnSpPr>
          <p:nvPr/>
        </p:nvCxnSpPr>
        <p:spPr>
          <a:xfrm flipH="1">
            <a:off x="611562" y="2742288"/>
            <a:ext cx="2232211" cy="117218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294916" y="3845592"/>
            <a:ext cx="52566" cy="1377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03930" y="3837437"/>
            <a:ext cx="52566" cy="1377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0"/>
          <p:cNvGrpSpPr/>
          <p:nvPr/>
        </p:nvGrpSpPr>
        <p:grpSpPr>
          <a:xfrm rot="908364">
            <a:off x="1990556" y="3430961"/>
            <a:ext cx="192879" cy="171606"/>
            <a:chOff x="5652120" y="3457575"/>
            <a:chExt cx="223056" cy="172683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5652120" y="3457575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5659152" y="3514817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3"/>
          <p:cNvGrpSpPr/>
          <p:nvPr/>
        </p:nvGrpSpPr>
        <p:grpSpPr>
          <a:xfrm rot="908364">
            <a:off x="2345146" y="2533665"/>
            <a:ext cx="192879" cy="171606"/>
            <a:chOff x="5652120" y="3457575"/>
            <a:chExt cx="223056" cy="172683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5652120" y="3457575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5659152" y="3514817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79512" y="3614759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627749" y="1777904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71825" y="3614759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44143" y="3003585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54996" y="3902014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43773" y="2511455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1094426" y="2922094"/>
            <a:ext cx="2924140" cy="14053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23827" y="2909781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2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980" y="2060848"/>
            <a:ext cx="3888432" cy="285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Теорема о пропорциональных отрезках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39453" y="423828"/>
            <a:ext cx="87849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altLang="ru-RU" dirty="0"/>
              <a:t> Параллельные прямые, пересекающие стороны угла, отсекают от сторон угла пропорциональные отрезки.</a:t>
            </a:r>
          </a:p>
        </p:txBody>
      </p:sp>
    </p:spTree>
    <p:extLst>
      <p:ext uri="{BB962C8B-B14F-4D97-AF65-F5344CB8AC3E}">
        <p14:creationId xmlns:p14="http://schemas.microsoft.com/office/powerpoint/2010/main" xmlns="" val="3177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Замечательные точки  и линии треугольника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57287"/>
            <a:ext cx="7467600" cy="135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3300"/>
                </a:solidFill>
              </a:rPr>
              <a:t>Элементы треугольника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" y="3352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Медиана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52400" y="4114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Биссектриса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5257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Высота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319963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33400" y="33528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</a:t>
            </a:r>
            <a:r>
              <a:rPr lang="ru-RU"/>
              <a:t>отрезок, соединяющий вершину треугольника с серединой противоположной стороны (рис. 1).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33400" y="41148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     </a:t>
            </a:r>
            <a:r>
              <a:rPr lang="ru-RU"/>
              <a:t>отрезок биссектрисы угла треугольника, соединяющий вершину с точкой противоположной стороны (рис. 2).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33400" y="5257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</a:t>
            </a:r>
            <a:r>
              <a:rPr lang="ru-RU"/>
              <a:t>отрезок, соединяющий вершину треугольника с точкой противоположной стороны или ее продолжения и перпендикулярный этой стороне (рис. 3).</a:t>
            </a: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1" grpId="0" autoUpdateAnimBg="0"/>
      <p:bldP spid="36873" grpId="0" autoUpdateAnimBg="0"/>
      <p:bldP spid="36878" grpId="0" autoUpdateAnimBg="0"/>
      <p:bldP spid="36879" grpId="0" autoUpdateAnimBg="0"/>
      <p:bldP spid="368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305425" y="2447925"/>
            <a:ext cx="3086100" cy="1428750"/>
          </a:xfrm>
          <a:custGeom>
            <a:avLst/>
            <a:gdLst>
              <a:gd name="connsiteX0" fmla="*/ 0 w 3086100"/>
              <a:gd name="connsiteY0" fmla="*/ 1419225 h 1428750"/>
              <a:gd name="connsiteX1" fmla="*/ 2286000 w 3086100"/>
              <a:gd name="connsiteY1" fmla="*/ 0 h 1428750"/>
              <a:gd name="connsiteX2" fmla="*/ 3086100 w 3086100"/>
              <a:gd name="connsiteY2" fmla="*/ 1428750 h 1428750"/>
              <a:gd name="connsiteX3" fmla="*/ 0 w 3086100"/>
              <a:gd name="connsiteY3" fmla="*/ 1419225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6100" h="1428750">
                <a:moveTo>
                  <a:pt x="0" y="1419225"/>
                </a:moveTo>
                <a:lnTo>
                  <a:pt x="2286000" y="0"/>
                </a:lnTo>
                <a:lnTo>
                  <a:pt x="3086100" y="1428750"/>
                </a:lnTo>
                <a:lnTo>
                  <a:pt x="0" y="1419225"/>
                </a:lnTo>
                <a:close/>
              </a:path>
            </a:pathLst>
          </a:custGeom>
          <a:solidFill>
            <a:srgbClr val="FFE07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286375" y="2438400"/>
            <a:ext cx="2295525" cy="1438275"/>
          </a:xfrm>
          <a:custGeom>
            <a:avLst/>
            <a:gdLst>
              <a:gd name="connsiteX0" fmla="*/ 0 w 2295525"/>
              <a:gd name="connsiteY0" fmla="*/ 1419225 h 1438275"/>
              <a:gd name="connsiteX1" fmla="*/ 2295525 w 2295525"/>
              <a:gd name="connsiteY1" fmla="*/ 0 h 1438275"/>
              <a:gd name="connsiteX2" fmla="*/ 1838325 w 2295525"/>
              <a:gd name="connsiteY2" fmla="*/ 1438275 h 1438275"/>
              <a:gd name="connsiteX3" fmla="*/ 0 w 2295525"/>
              <a:gd name="connsiteY3" fmla="*/ 141922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438275">
                <a:moveTo>
                  <a:pt x="0" y="1419225"/>
                </a:moveTo>
                <a:lnTo>
                  <a:pt x="2295525" y="0"/>
                </a:lnTo>
                <a:lnTo>
                  <a:pt x="1838325" y="1438275"/>
                </a:lnTo>
                <a:lnTo>
                  <a:pt x="0" y="1419225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7E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105650" y="2447925"/>
            <a:ext cx="1285875" cy="1438275"/>
          </a:xfrm>
          <a:custGeom>
            <a:avLst/>
            <a:gdLst>
              <a:gd name="connsiteX0" fmla="*/ 0 w 1285875"/>
              <a:gd name="connsiteY0" fmla="*/ 1428750 h 1438275"/>
              <a:gd name="connsiteX1" fmla="*/ 466725 w 1285875"/>
              <a:gd name="connsiteY1" fmla="*/ 0 h 1438275"/>
              <a:gd name="connsiteX2" fmla="*/ 1285875 w 1285875"/>
              <a:gd name="connsiteY2" fmla="*/ 1438275 h 1438275"/>
              <a:gd name="connsiteX3" fmla="*/ 0 w 1285875"/>
              <a:gd name="connsiteY3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75" h="1438275">
                <a:moveTo>
                  <a:pt x="0" y="1428750"/>
                </a:moveTo>
                <a:lnTo>
                  <a:pt x="466725" y="0"/>
                </a:lnTo>
                <a:lnTo>
                  <a:pt x="1285875" y="1438275"/>
                </a:lnTo>
                <a:lnTo>
                  <a:pt x="0" y="1428750"/>
                </a:lnTo>
                <a:close/>
              </a:path>
            </a:pathLst>
          </a:custGeom>
          <a:solidFill>
            <a:srgbClr val="00B0F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1553" y="5373216"/>
            <a:ext cx="8277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 smtClean="0"/>
              <a:t>Значит</a:t>
            </a:r>
            <a:r>
              <a:rPr lang="ru-RU" altLang="ru-RU" sz="2800" dirty="0"/>
              <a:t>,</a:t>
            </a:r>
            <a:r>
              <a:rPr lang="ru-RU" altLang="ru-RU" sz="2800" dirty="0" smtClean="0"/>
              <a:t> </a:t>
            </a:r>
            <a:r>
              <a:rPr lang="en-US" altLang="ru-RU" sz="3600" b="1" dirty="0" smtClean="0"/>
              <a:t>S</a:t>
            </a:r>
            <a:r>
              <a:rPr lang="en-US" altLang="ru-RU" sz="2400" b="1" dirty="0" smtClean="0"/>
              <a:t>A</a:t>
            </a:r>
            <a:r>
              <a:rPr lang="ru-RU" altLang="ru-RU" sz="2400" b="1" dirty="0"/>
              <a:t>ВС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AK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KB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=AB:AK:KB</a:t>
            </a:r>
            <a:endParaRPr lang="ru-RU" altLang="ru-RU" sz="3600" b="1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719881" y="2014867"/>
            <a:ext cx="4365992" cy="2286694"/>
            <a:chOff x="2971" y="2341"/>
            <a:chExt cx="2647" cy="115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V="1">
              <a:off x="2971" y="3274"/>
              <a:ext cx="2647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17" y="3274"/>
              <a:ext cx="7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3243" y="3249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A</a:t>
              </a:r>
              <a:endParaRPr lang="ru-RU" altLang="ru-RU" dirty="0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103" y="324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dirty="0"/>
                <a:t>B</a:t>
              </a:r>
              <a:endParaRPr lang="ru-RU" altLang="ru-RU" sz="2400" dirty="0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4591" y="2341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C</a:t>
              </a:r>
              <a:endParaRPr lang="ru-RU" altLang="ru-RU" dirty="0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>
              <a:off x="4439" y="2538"/>
              <a:ext cx="272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257" y="326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К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2971" y="306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 flipV="1">
              <a:off x="3347" y="2546"/>
              <a:ext cx="137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4719" y="2560"/>
              <a:ext cx="465" cy="7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4711" y="2560"/>
              <a:ext cx="0" cy="7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4711" y="3178"/>
              <a:ext cx="74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4694" y="288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h</a:t>
              </a:r>
              <a:endParaRPr lang="ru-RU" altLang="ru-RU" dirty="0"/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4649" y="3263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dirty="0"/>
                <a:t>М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Пропорциональность площадей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39750" y="637174"/>
            <a:ext cx="835273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altLang="ru-RU" dirty="0"/>
              <a:t>Площади треугольников, имеющих равные высоты, относятся как основания, к которым проведены эти высоты.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𝐴𝐾𝐶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𝐴𝐾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𝐾𝐵𝐶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𝐾𝐵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494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3" grpId="0" animBg="1"/>
      <p:bldP spid="23" grpId="1" animBg="1"/>
      <p:bldP spid="25" grpId="0" animBg="1"/>
      <p:bldP spid="25" grpId="1" animBg="1"/>
      <p:bldP spid="3" grpId="0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9750" y="191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39750" y="948998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 smtClean="0"/>
              <a:t>Медиана </a:t>
            </a:r>
            <a:r>
              <a:rPr lang="ru-RU" altLang="ru-RU" sz="2800" b="1" dirty="0"/>
              <a:t>треугольника делит его на два </a:t>
            </a:r>
            <a:r>
              <a:rPr lang="ru-RU" altLang="ru-RU" sz="2800" b="1" dirty="0" smtClean="0"/>
              <a:t>равновеликих </a:t>
            </a:r>
            <a:r>
              <a:rPr lang="ru-RU" altLang="ru-RU" sz="2800" b="1" dirty="0"/>
              <a:t>треугольника.</a:t>
            </a:r>
            <a:r>
              <a:rPr lang="ru-RU" altLang="ru-RU" sz="2800" dirty="0"/>
              <a:t> </a:t>
            </a:r>
          </a:p>
        </p:txBody>
      </p:sp>
      <p:grpSp>
        <p:nvGrpSpPr>
          <p:cNvPr id="2" name="Группа 3"/>
          <p:cNvGrpSpPr/>
          <p:nvPr/>
        </p:nvGrpSpPr>
        <p:grpSpPr>
          <a:xfrm>
            <a:off x="5345517" y="2014570"/>
            <a:ext cx="3089275" cy="1959795"/>
            <a:chOff x="5330236" y="1019397"/>
            <a:chExt cx="3089275" cy="1959795"/>
          </a:xfrm>
        </p:grpSpPr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6407476" y="2575336"/>
              <a:ext cx="529717" cy="4038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М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8021852" y="2575336"/>
              <a:ext cx="397659" cy="40090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5330236" y="1019397"/>
              <a:ext cx="2712389" cy="1822720"/>
              <a:chOff x="5330236" y="1019397"/>
              <a:chExt cx="2712389" cy="1822720"/>
            </a:xfrm>
          </p:grpSpPr>
          <p:sp>
            <p:nvSpPr>
              <p:cNvPr id="6175" name="Text Box 31"/>
              <p:cNvSpPr txBox="1">
                <a:spLocks noChangeArrowheads="1"/>
              </p:cNvSpPr>
              <p:nvPr/>
            </p:nvSpPr>
            <p:spPr bwMode="auto">
              <a:xfrm>
                <a:off x="5851888" y="1019397"/>
                <a:ext cx="399143" cy="26825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2400" dirty="0"/>
                  <a:t>В</a:t>
                </a:r>
              </a:p>
            </p:txBody>
          </p:sp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>
                <a:off x="5330236" y="2575336"/>
                <a:ext cx="397659" cy="2667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>
                  <a:defRPr sz="2400"/>
                </a:lvl1pPr>
              </a:lstStyle>
              <a:p>
                <a:r>
                  <a:rPr lang="ru-RU" altLang="ru-RU" dirty="0"/>
                  <a:t>А</a:t>
                </a:r>
              </a:p>
            </p:txBody>
          </p:sp>
          <p:sp>
            <p:nvSpPr>
              <p:cNvPr id="6177" name="AutoShape 33"/>
              <p:cNvSpPr>
                <a:spLocks noChangeArrowheads="1"/>
              </p:cNvSpPr>
              <p:nvPr/>
            </p:nvSpPr>
            <p:spPr bwMode="auto">
              <a:xfrm>
                <a:off x="5656672" y="1424197"/>
                <a:ext cx="1185458" cy="1197220"/>
              </a:xfrm>
              <a:prstGeom prst="triangle">
                <a:avLst>
                  <a:gd name="adj" fmla="val 40474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auto">
              <a:xfrm>
                <a:off x="6113683" y="1421250"/>
                <a:ext cx="1928942" cy="12012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/>
            </p:nvSpPr>
            <p:spPr bwMode="auto">
              <a:xfrm>
                <a:off x="6842130" y="2621417"/>
                <a:ext cx="1197527" cy="40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6023171" y="2575336"/>
                <a:ext cx="100899" cy="145919"/>
                <a:chOff x="3611" y="12241"/>
                <a:chExt cx="107" cy="151"/>
              </a:xfrm>
              <a:noFill/>
            </p:grpSpPr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7041059" y="2563544"/>
                <a:ext cx="102382" cy="144445"/>
                <a:chOff x="3611" y="12241"/>
                <a:chExt cx="107" cy="151"/>
              </a:xfrm>
              <a:noFill/>
            </p:grpSpPr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225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24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1124325"/>
              </p:ext>
            </p:extLst>
          </p:nvPr>
        </p:nvGraphicFramePr>
        <p:xfrm>
          <a:off x="683568" y="2520934"/>
          <a:ext cx="2609126" cy="736945"/>
        </p:xfrm>
        <a:graphic>
          <a:graphicData uri="http://schemas.openxmlformats.org/presentationml/2006/ole">
            <p:oleObj spid="_x0000_s1026" name="Формула" r:id="rId3" imgW="812447" imgH="228501" progId="Equation.3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 1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5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данные 2"/>
          <p:cNvSpPr/>
          <p:nvPr/>
        </p:nvSpPr>
        <p:spPr>
          <a:xfrm>
            <a:off x="683567" y="1052736"/>
            <a:ext cx="3024337" cy="1368152"/>
          </a:xfrm>
          <a:prstGeom prst="flowChartInputOutp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3820" y="2276872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41589" y="586408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592929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28203" y="2287715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95400" y="1076325"/>
            <a:ext cx="1832803" cy="13445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87854" y="1054594"/>
            <a:ext cx="3020050" cy="136629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22022" y="1966214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99792" y="1412776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4"/>
          <p:cNvGrpSpPr/>
          <p:nvPr/>
        </p:nvGrpSpPr>
        <p:grpSpPr>
          <a:xfrm>
            <a:off x="2530227" y="1965717"/>
            <a:ext cx="175617" cy="120443"/>
            <a:chOff x="6084168" y="1894978"/>
            <a:chExt cx="175617" cy="12044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/>
          <p:nvPr/>
        </p:nvGrpSpPr>
        <p:grpSpPr>
          <a:xfrm>
            <a:off x="1622849" y="1342487"/>
            <a:ext cx="175617" cy="120443"/>
            <a:chOff x="6084168" y="1894978"/>
            <a:chExt cx="175617" cy="120443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049455" y="1260398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2392700"/>
              </p:ext>
            </p:extLst>
          </p:nvPr>
        </p:nvGraphicFramePr>
        <p:xfrm>
          <a:off x="1121948" y="2771120"/>
          <a:ext cx="6916738" cy="1189038"/>
        </p:xfrm>
        <a:graphic>
          <a:graphicData uri="http://schemas.openxmlformats.org/presentationml/2006/ole">
            <p:oleObj spid="_x0000_s2050" name="Формула" r:id="rId3" imgW="2260440" imgH="39348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Рассмотреть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2354957"/>
              </p:ext>
            </p:extLst>
          </p:nvPr>
        </p:nvGraphicFramePr>
        <p:xfrm>
          <a:off x="2481263" y="4149725"/>
          <a:ext cx="4197350" cy="1189038"/>
        </p:xfrm>
        <a:graphic>
          <a:graphicData uri="http://schemas.openxmlformats.org/presentationml/2006/ole">
            <p:oleObj spid="_x0000_s2051" name="Формула" r:id="rId4" imgW="1371600" imgH="393480" progId="Equation.3">
              <p:embed/>
            </p:oleObj>
          </a:graphicData>
        </a:graphic>
      </p:graphicFrame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pPr algn="r"/>
            <a:r>
              <a:rPr lang="ru-RU" dirty="0" smtClean="0"/>
              <a:t>Следствие 1.</a:t>
            </a:r>
            <a:endParaRPr lang="ru-RU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62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9750" y="191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974225" y="3380911"/>
            <a:ext cx="370030" cy="30079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ru-RU" altLang="ru-RU" sz="2400" dirty="0"/>
              <a:t>В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378732" y="3806311"/>
            <a:ext cx="2952750" cy="1756201"/>
            <a:chOff x="6021922" y="4947910"/>
            <a:chExt cx="2952750" cy="1756201"/>
          </a:xfrm>
        </p:grpSpPr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6114804" y="5297738"/>
              <a:ext cx="492874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С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4" name="Text Box 50"/>
            <p:cNvSpPr txBox="1">
              <a:spLocks noChangeArrowheads="1"/>
            </p:cNvSpPr>
            <p:nvPr/>
          </p:nvSpPr>
          <p:spPr bwMode="auto">
            <a:xfrm>
              <a:off x="7621784" y="5080097"/>
              <a:ext cx="725598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А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7042126" y="6252247"/>
              <a:ext cx="491376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В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8606140" y="6214479"/>
              <a:ext cx="368532" cy="44916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С</a:t>
              </a:r>
            </a:p>
          </p:txBody>
        </p: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6021922" y="6230665"/>
              <a:ext cx="370030" cy="30079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А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6393450" y="4951956"/>
              <a:ext cx="861406" cy="13488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6817412" y="4947910"/>
              <a:ext cx="1791725" cy="1347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 flipV="1">
              <a:off x="7254856" y="6298107"/>
              <a:ext cx="1351284" cy="2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 flipH="1">
              <a:off x="7224894" y="5246005"/>
              <a:ext cx="97376" cy="809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>
              <a:off x="6474347" y="5874569"/>
              <a:ext cx="103369" cy="134885"/>
              <a:chOff x="4017" y="11946"/>
              <a:chExt cx="118" cy="126"/>
            </a:xfrm>
          </p:grpSpPr>
          <p:sp>
            <p:nvSpPr>
              <p:cNvPr id="6204" name="Line 60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Line 61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 flipH="1">
              <a:off x="7964954" y="5840848"/>
              <a:ext cx="112357" cy="94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6607678" y="5372797"/>
              <a:ext cx="103369" cy="136234"/>
              <a:chOff x="4017" y="11946"/>
              <a:chExt cx="118" cy="126"/>
            </a:xfrm>
          </p:grpSpPr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6733518" y="6242805"/>
              <a:ext cx="94380" cy="163211"/>
              <a:chOff x="3611" y="12241"/>
              <a:chExt cx="107" cy="151"/>
            </a:xfrm>
          </p:grpSpPr>
          <p:sp>
            <p:nvSpPr>
              <p:cNvPr id="6211" name="Line 67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7678818" y="6229316"/>
              <a:ext cx="94380" cy="161862"/>
              <a:chOff x="3611" y="12241"/>
              <a:chExt cx="107" cy="151"/>
            </a:xfrm>
          </p:grpSpPr>
          <p:sp>
            <p:nvSpPr>
              <p:cNvPr id="6215" name="Line 71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7" name="Line 73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18" name="Text Box 74"/>
            <p:cNvSpPr txBox="1">
              <a:spLocks noChangeArrowheads="1"/>
            </p:cNvSpPr>
            <p:nvPr/>
          </p:nvSpPr>
          <p:spPr bwMode="auto">
            <a:xfrm>
              <a:off x="7082575" y="5452379"/>
              <a:ext cx="370030" cy="316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1600"/>
                <a:t>О</a:t>
              </a:r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 flipV="1">
              <a:off x="6376971" y="5531961"/>
              <a:ext cx="1220949" cy="763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 flipH="1" flipV="1">
              <a:off x="6571724" y="5670893"/>
              <a:ext cx="2032918" cy="623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23" name="Rectangle 7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22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39612195"/>
              </p:ext>
            </p:extLst>
          </p:nvPr>
        </p:nvGraphicFramePr>
        <p:xfrm>
          <a:off x="461963" y="1952625"/>
          <a:ext cx="8548687" cy="1995488"/>
        </p:xfrm>
        <a:graphic>
          <a:graphicData uri="http://schemas.openxmlformats.org/presentationml/2006/ole">
            <p:oleObj spid="_x0000_s3074" name="Формула" r:id="rId3" imgW="2793960" imgH="660240" progId="Equation.3">
              <p:embed/>
            </p:oleObj>
          </a:graphicData>
        </a:graphic>
      </p:graphicFrame>
      <p:sp>
        <p:nvSpPr>
          <p:cNvPr id="6225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 2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527013" y="692696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/>
              <a:t>Медианы треугольника</a:t>
            </a:r>
            <a:r>
              <a:rPr lang="en-US" altLang="ru-RU" sz="2800" b="1" dirty="0"/>
              <a:t> </a:t>
            </a:r>
            <a:r>
              <a:rPr lang="ru-RU" altLang="ru-RU" sz="2800" b="1" dirty="0"/>
              <a:t>делят его на шесть равновеликих треугольников.</a:t>
            </a:r>
            <a:r>
              <a:rPr lang="ru-RU" altLang="ru-RU" sz="2800" dirty="0"/>
              <a:t> </a:t>
            </a:r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853262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Следствие 2.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13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4191078"/>
              </p:ext>
            </p:extLst>
          </p:nvPr>
        </p:nvGraphicFramePr>
        <p:xfrm>
          <a:off x="323528" y="2705693"/>
          <a:ext cx="1799977" cy="1244782"/>
        </p:xfrm>
        <a:graphic>
          <a:graphicData uri="http://schemas.openxmlformats.org/presentationml/2006/ole">
            <p:oleObj spid="_x0000_s4098" name="Формула" r:id="rId3" imgW="647419" imgH="444307" progId="Equation.3">
              <p:embed/>
            </p:oleObj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12825177"/>
              </p:ext>
            </p:extLst>
          </p:nvPr>
        </p:nvGraphicFramePr>
        <p:xfrm>
          <a:off x="7164288" y="950697"/>
          <a:ext cx="360039" cy="924354"/>
        </p:xfrm>
        <a:graphic>
          <a:graphicData uri="http://schemas.openxmlformats.org/presentationml/2006/ole">
            <p:oleObj spid="_x0000_s4099" name="Формула" r:id="rId4" imgW="152334" imgH="393529" progId="Equation.3">
              <p:embed/>
            </p:oleObj>
          </a:graphicData>
        </a:graphic>
      </p:graphicFrame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547859" y="1412874"/>
            <a:ext cx="8863092" cy="5256485"/>
            <a:chOff x="2274" y="2826"/>
            <a:chExt cx="7200" cy="4320"/>
          </a:xfrm>
          <a:noFill/>
        </p:grpSpPr>
        <p:sp>
          <p:nvSpPr>
            <p:cNvPr id="60" name="AutoShape 5"/>
            <p:cNvSpPr>
              <a:spLocks noChangeAspect="1" noChangeArrowheads="1"/>
            </p:cNvSpPr>
            <p:nvPr/>
          </p:nvSpPr>
          <p:spPr bwMode="auto">
            <a:xfrm>
              <a:off x="2274" y="2826"/>
              <a:ext cx="7200" cy="43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540" y="3523"/>
              <a:ext cx="3049" cy="1464"/>
              <a:chOff x="2540" y="3523"/>
              <a:chExt cx="3049" cy="1464"/>
            </a:xfrm>
            <a:grpFill/>
          </p:grpSpPr>
          <p:sp>
            <p:nvSpPr>
              <p:cNvPr id="62" name="Text Box 7"/>
              <p:cNvSpPr txBox="1">
                <a:spLocks noChangeArrowheads="1"/>
              </p:cNvSpPr>
              <p:nvPr/>
            </p:nvSpPr>
            <p:spPr bwMode="auto">
              <a:xfrm>
                <a:off x="4021" y="4569"/>
                <a:ext cx="565" cy="4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2000" dirty="0"/>
                  <a:t>K</a:t>
                </a:r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5130" y="4012"/>
                <a:ext cx="426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N</a:t>
                </a:r>
              </a:p>
            </p:txBody>
          </p:sp>
          <p:sp>
            <p:nvSpPr>
              <p:cNvPr id="64" name="Text Box 9"/>
              <p:cNvSpPr txBox="1">
                <a:spLocks noChangeArrowheads="1"/>
              </p:cNvSpPr>
              <p:nvPr/>
            </p:nvSpPr>
            <p:spPr bwMode="auto">
              <a:xfrm>
                <a:off x="3493" y="3977"/>
                <a:ext cx="425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M</a:t>
                </a:r>
              </a:p>
            </p:txBody>
          </p:sp>
          <p:sp>
            <p:nvSpPr>
              <p:cNvPr id="65" name="Text Box 10"/>
              <p:cNvSpPr txBox="1">
                <a:spLocks noChangeArrowheads="1"/>
              </p:cNvSpPr>
              <p:nvPr/>
            </p:nvSpPr>
            <p:spPr bwMode="auto">
              <a:xfrm>
                <a:off x="2540" y="4545"/>
                <a:ext cx="424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A</a:t>
                </a:r>
              </a:p>
            </p:txBody>
          </p:sp>
          <p:sp>
            <p:nvSpPr>
              <p:cNvPr id="66" name="Text Box 11"/>
              <p:cNvSpPr txBox="1">
                <a:spLocks noChangeArrowheads="1"/>
              </p:cNvSpPr>
              <p:nvPr/>
            </p:nvSpPr>
            <p:spPr bwMode="auto">
              <a:xfrm>
                <a:off x="5164" y="4592"/>
                <a:ext cx="425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dirty="0"/>
                  <a:t>C</a:t>
                </a:r>
              </a:p>
            </p:txBody>
          </p:sp>
          <p:sp>
            <p:nvSpPr>
              <p:cNvPr id="67" name="Text Box 12"/>
              <p:cNvSpPr txBox="1">
                <a:spLocks noChangeArrowheads="1"/>
              </p:cNvSpPr>
              <p:nvPr/>
            </p:nvSpPr>
            <p:spPr bwMode="auto">
              <a:xfrm>
                <a:off x="4674" y="3523"/>
                <a:ext cx="424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/>
                  <a:t>B</a:t>
                </a:r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39" y="3801"/>
                <a:ext cx="2400" cy="837"/>
                <a:chOff x="2839" y="3801"/>
                <a:chExt cx="3106" cy="1812"/>
              </a:xfrm>
              <a:grpFill/>
            </p:grpSpPr>
            <p:sp>
              <p:nvSpPr>
                <p:cNvPr id="8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39" y="3801"/>
                  <a:ext cx="2682" cy="1812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" name="Line 15"/>
                <p:cNvSpPr>
                  <a:spLocks noChangeShapeType="1"/>
                </p:cNvSpPr>
                <p:nvPr/>
              </p:nvSpPr>
              <p:spPr bwMode="auto">
                <a:xfrm>
                  <a:off x="5521" y="3801"/>
                  <a:ext cx="424" cy="1812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0" name="Line 16"/>
                <p:cNvSpPr>
                  <a:spLocks noChangeShapeType="1"/>
                </p:cNvSpPr>
                <p:nvPr/>
              </p:nvSpPr>
              <p:spPr bwMode="auto">
                <a:xfrm>
                  <a:off x="2839" y="5613"/>
                  <a:ext cx="3106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" name="Line 17"/>
              <p:cNvSpPr>
                <a:spLocks noChangeShapeType="1"/>
              </p:cNvSpPr>
              <p:nvPr/>
            </p:nvSpPr>
            <p:spPr bwMode="auto">
              <a:xfrm flipV="1">
                <a:off x="3875" y="4219"/>
                <a:ext cx="1200" cy="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18"/>
              <p:cNvSpPr>
                <a:spLocks noChangeShapeType="1"/>
              </p:cNvSpPr>
              <p:nvPr/>
            </p:nvSpPr>
            <p:spPr bwMode="auto">
              <a:xfrm>
                <a:off x="3403" y="4359"/>
                <a:ext cx="137" cy="8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4304" y="3965"/>
                <a:ext cx="137" cy="8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>
                <a:off x="5062" y="4314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Line 26"/>
              <p:cNvSpPr>
                <a:spLocks noChangeShapeType="1"/>
              </p:cNvSpPr>
              <p:nvPr/>
            </p:nvSpPr>
            <p:spPr bwMode="auto">
              <a:xfrm>
                <a:off x="3875" y="4221"/>
                <a:ext cx="375" cy="417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27"/>
              <p:cNvSpPr>
                <a:spLocks noChangeShapeType="1"/>
              </p:cNvSpPr>
              <p:nvPr/>
            </p:nvSpPr>
            <p:spPr bwMode="auto">
              <a:xfrm flipH="1">
                <a:off x="4250" y="4221"/>
                <a:ext cx="825" cy="417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3578" y="4583"/>
                <a:ext cx="162" cy="127"/>
                <a:chOff x="3900" y="4988"/>
                <a:chExt cx="162" cy="127"/>
              </a:xfrm>
              <a:grpFill/>
            </p:grpSpPr>
            <p:sp>
              <p:nvSpPr>
                <p:cNvPr id="8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900" y="4988"/>
                  <a:ext cx="63" cy="104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958" y="4999"/>
                  <a:ext cx="64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999" y="5010"/>
                  <a:ext cx="63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4648" y="4594"/>
                <a:ext cx="162" cy="127"/>
                <a:chOff x="3900" y="4988"/>
                <a:chExt cx="162" cy="127"/>
              </a:xfrm>
              <a:grpFill/>
            </p:grpSpPr>
            <p:sp>
              <p:nvSpPr>
                <p:cNvPr id="7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3900" y="4988"/>
                  <a:ext cx="63" cy="104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958" y="4999"/>
                  <a:ext cx="64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3999" y="5010"/>
                  <a:ext cx="63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>
                <a:off x="5074" y="4359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>
                <a:off x="4915" y="3967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21"/>
              <p:cNvSpPr>
                <a:spLocks noChangeShapeType="1"/>
              </p:cNvSpPr>
              <p:nvPr/>
            </p:nvSpPr>
            <p:spPr bwMode="auto">
              <a:xfrm>
                <a:off x="4927" y="4012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Доказать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527013" y="692695"/>
            <a:ext cx="80645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 dirty="0"/>
              <a:t>Средняя линия треугольника</a:t>
            </a:r>
            <a:r>
              <a:rPr lang="en-US" altLang="ru-RU" sz="2800" b="1" dirty="0"/>
              <a:t> </a:t>
            </a:r>
            <a:r>
              <a:rPr lang="ru-RU" altLang="ru-RU" sz="2800" b="1" dirty="0"/>
              <a:t>отсекает от данного треугольник, площадь которого </a:t>
            </a:r>
            <a:r>
              <a:rPr lang="ru-RU" altLang="ru-RU" sz="2800" b="1" dirty="0" smtClean="0"/>
              <a:t>   равна      </a:t>
            </a:r>
            <a:r>
              <a:rPr lang="ru-RU" altLang="ru-RU" sz="2800" b="1" dirty="0"/>
              <a:t>площади исходного треугольника.</a:t>
            </a:r>
            <a:endParaRPr lang="en-US" altLang="ru-RU" sz="2800" b="1" dirty="0"/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Следствие 3.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57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868143" y="825870"/>
            <a:ext cx="2456590" cy="2046446"/>
          </a:xfrm>
          <a:prstGeom prst="triangle">
            <a:avLst>
              <a:gd name="adj" fmla="val 80466"/>
            </a:avLst>
          </a:prstGeom>
          <a:solidFill>
            <a:srgbClr val="FF9900">
              <a:alpha val="46001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Площадь треугольника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978934" y="2741272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a</a:t>
            </a:r>
            <a:endParaRPr lang="ru-RU" altLang="ru-RU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8451813"/>
              </p:ext>
            </p:extLst>
          </p:nvPr>
        </p:nvGraphicFramePr>
        <p:xfrm>
          <a:off x="835901" y="1154735"/>
          <a:ext cx="2969025" cy="1116503"/>
        </p:xfrm>
        <a:graphic>
          <a:graphicData uri="http://schemas.openxmlformats.org/presentationml/2006/ole">
            <p:oleObj spid="_x0000_s24578" name="Формула" r:id="rId3" imgW="1040948" imgH="393529" progId="Equation.3">
              <p:embed/>
            </p:oleObj>
          </a:graphicData>
        </a:graphic>
      </p:graphicFrame>
      <p:cxnSp>
        <p:nvCxnSpPr>
          <p:cNvPr id="30" name="Прямая соединительная линия 29"/>
          <p:cNvCxnSpPr>
            <a:stCxn id="9" idx="2"/>
            <a:endCxn id="9" idx="4"/>
          </p:cNvCxnSpPr>
          <p:nvPr/>
        </p:nvCxnSpPr>
        <p:spPr>
          <a:xfrm>
            <a:off x="5868143" y="2872316"/>
            <a:ext cx="24565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9" idx="0"/>
          </p:cNvCxnSpPr>
          <p:nvPr/>
        </p:nvCxnSpPr>
        <p:spPr>
          <a:xfrm flipV="1">
            <a:off x="5868143" y="825870"/>
            <a:ext cx="1976720" cy="20313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6628677" y="1293367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b</a:t>
            </a:r>
            <a:endParaRPr lang="ru-RU" alt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825813" y="844920"/>
            <a:ext cx="479870" cy="203983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>
            <a:off x="5924982" y="2532848"/>
            <a:ext cx="472501" cy="64868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315173" y="2271238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>
                <a:sym typeface="Symbol"/>
              </a:rPr>
              <a:t>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15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438</Words>
  <PresentationFormat>Экран (4:3)</PresentationFormat>
  <Paragraphs>116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Эркер</vt:lpstr>
      <vt:lpstr>Формула</vt:lpstr>
      <vt:lpstr>Площадь треугольника и биссектриса</vt:lpstr>
      <vt:lpstr>Замечательные точки  и линии треугольника </vt:lpstr>
      <vt:lpstr>Элементы треугольника</vt:lpstr>
      <vt:lpstr>Слайд 4</vt:lpstr>
      <vt:lpstr>Слайд 5</vt:lpstr>
      <vt:lpstr>Следствие 1.</vt:lpstr>
      <vt:lpstr>Следствие 2.</vt:lpstr>
      <vt:lpstr>Следствие 3.</vt:lpstr>
      <vt:lpstr>Слайд 9</vt:lpstr>
      <vt:lpstr>Слайд 10</vt:lpstr>
      <vt:lpstr>Слайд 11</vt:lpstr>
      <vt:lpstr>Слайд 12</vt:lpstr>
      <vt:lpstr>Слайд 13</vt:lpstr>
      <vt:lpstr>Слайд 14</vt:lpstr>
      <vt:lpstr>Решение.  SABCD = AB·AD·sin30º=24·½=12. По свойству биссектрисы, АК:КС=АВ:ВС =&gt; АК:КС= =2:3 =&gt; SABK= SABC = · SABCD = · 6 = 2,4.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треугольника и медиана</dc:title>
  <cp:lastModifiedBy>Admin</cp:lastModifiedBy>
  <cp:revision>3</cp:revision>
  <dcterms:modified xsi:type="dcterms:W3CDTF">2014-03-17T03:10:45Z</dcterms:modified>
</cp:coreProperties>
</file>