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4" r:id="rId4"/>
    <p:sldId id="259" r:id="rId5"/>
    <p:sldId id="261" r:id="rId6"/>
    <p:sldId id="260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186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CF82F-EC1B-41D9-A38E-EB60B1A0EE66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B8FD-BFD6-4600-995F-C752AFC19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Замечательные точки  и линии треугольника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54480-63C9-4598-BEF2-4ADC6D0C6F78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Овал 7"/>
          <p:cNvSpPr/>
          <p:nvPr userDrawn="1"/>
        </p:nvSpPr>
        <p:spPr>
          <a:xfrm>
            <a:off x="857224" y="1714488"/>
            <a:ext cx="1843094" cy="17716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8" idx="2"/>
            <a:endCxn id="8" idx="7"/>
          </p:cNvCxnSpPr>
          <p:nvPr userDrawn="1"/>
        </p:nvCxnSpPr>
        <p:spPr>
          <a:xfrm rot="10800000" flipH="1">
            <a:off x="857223" y="1973942"/>
            <a:ext cx="1573179" cy="626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7"/>
            <a:endCxn id="8" idx="4"/>
          </p:cNvCxnSpPr>
          <p:nvPr userDrawn="1"/>
        </p:nvCxnSpPr>
        <p:spPr>
          <a:xfrm rot="16200000" flipH="1" flipV="1">
            <a:off x="1348485" y="2404226"/>
            <a:ext cx="1512203" cy="651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2"/>
            <a:endCxn id="8" idx="4"/>
          </p:cNvCxnSpPr>
          <p:nvPr userDrawn="1"/>
        </p:nvCxnSpPr>
        <p:spPr>
          <a:xfrm rot="10800000" flipH="1" flipV="1">
            <a:off x="857223" y="2600316"/>
            <a:ext cx="921547" cy="885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2"/>
          </p:cNvCxnSpPr>
          <p:nvPr userDrawn="1"/>
        </p:nvCxnSpPr>
        <p:spPr>
          <a:xfrm rot="10800000" flipH="1" flipV="1">
            <a:off x="857224" y="2600316"/>
            <a:ext cx="928694" cy="42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8" idx="4"/>
          </p:cNvCxnSpPr>
          <p:nvPr userDrawn="1"/>
        </p:nvCxnSpPr>
        <p:spPr>
          <a:xfrm rot="5400000">
            <a:off x="1360866" y="3061090"/>
            <a:ext cx="842960" cy="7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 rot="16200000" flipH="1">
            <a:off x="-250065" y="2893215"/>
            <a:ext cx="221457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571472" y="2428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357422" y="17144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714480" y="350043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714480" y="242886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 rot="5400000">
            <a:off x="1357290" y="2643182"/>
            <a:ext cx="428628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071538" y="30003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С1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 userDrawn="1"/>
        </p:nvCxnSpPr>
        <p:spPr>
          <a:xfrm>
            <a:off x="2143108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2000232" y="207167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 userDrawn="1"/>
        </p:nvCxnSpPr>
        <p:spPr>
          <a:xfrm>
            <a:off x="1643042" y="278605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500166" y="271462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rot="16200000" flipH="1">
            <a:off x="1535885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 userDrawn="1"/>
        </p:nvSpPr>
        <p:spPr>
          <a:xfrm>
            <a:off x="1428728" y="257174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</a:t>
            </a:r>
            <a:endParaRPr lang="ru-RU" dirty="0"/>
          </a:p>
        </p:txBody>
      </p:sp>
      <p:pic>
        <p:nvPicPr>
          <p:cNvPr id="29" name="Рисунок 28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14488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1928826"/>
          </a:xfrm>
        </p:spPr>
        <p:txBody>
          <a:bodyPr/>
          <a:lstStyle/>
          <a:p>
            <a:pPr lvl="6" algn="ctr" rtl="0">
              <a:spcBef>
                <a:spcPct val="0"/>
              </a:spcBef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Замечательные точки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линии треугольника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accent1"/>
                </a:solidFill>
              </a:rPr>
              <a:t>Круглое невежество - не самое большое зло: накопление плохо усвоенных знаний еще хуже.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Платон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ru-RU" sz="1400" i="1" dirty="0" smtClean="0">
                <a:solidFill>
                  <a:schemeClr val="accent1"/>
                </a:solidFill>
              </a:rPr>
              <a:t>Учитель математики МАОУ СОШ №3  Короткова А. Э.</a:t>
            </a:r>
            <a:endParaRPr lang="ru-RU" sz="1400" b="1" i="1" dirty="0" smtClean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303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4º. Точка пересечения высот треугольника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2244395"/>
            <a:ext cx="3857652" cy="261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857884" y="2967335"/>
            <a:ext cx="29289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Высоты треугольника или их продолжения пересекаются в одной точке, которая называется ортоцентром.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Замечательные точки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линии треугольника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7"/>
            <a:ext cx="8215370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Элементы треугольника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" y="3352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Медиана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52400" y="4114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Биссектриса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5257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Высота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319963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1"/>
                </a:solidFill>
              </a:rPr>
              <a:t>                                           </a:t>
            </a:r>
            <a:r>
              <a:rPr lang="ru-RU" dirty="0"/>
              <a:t>отрезок, соединяющий вершину треугольника с серединой противоположной стороны (рис. 1).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33400" y="41148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     </a:t>
            </a:r>
            <a:r>
              <a:rPr lang="ru-RU"/>
              <a:t>отрезок биссектрисы угла треугольника, соединяющий вершину с точкой противоположной стороны (рис. 2).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33400" y="5257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1" grpId="0" autoUpdateAnimBg="0"/>
      <p:bldP spid="36873" grpId="0" autoUpdateAnimBg="0"/>
      <p:bldP spid="36878" grpId="0" autoUpdateAnimBg="0"/>
      <p:bldP spid="36879" grpId="0" autoUpdateAnimBg="0"/>
      <p:bldP spid="368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1º. Точка пересечения серединных перпендикуляров к сторонам треугольника ( центр описанной окружности)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1319" y="2928938"/>
            <a:ext cx="3613662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уровень:</a:t>
            </a:r>
          </a:p>
          <a:p>
            <a:pPr>
              <a:buNone/>
            </a:pPr>
            <a:r>
              <a:rPr lang="ru-RU" dirty="0" smtClean="0"/>
              <a:t>Пусть А1, В1, С1 – середины сторон  ∆АВС  ВС, АС, АВ   соответственно. Показать, что окружности, описанные около  треугольников АВ1С1, А1В1С, А1ВС1 пересекаются в одной точке. Причем  эта точка центр описанной около ∆АВС  окружности.</a:t>
            </a:r>
          </a:p>
          <a:p>
            <a:r>
              <a:rPr lang="ru-RU" dirty="0" smtClean="0"/>
              <a:t>2 уровень:</a:t>
            </a:r>
          </a:p>
          <a:p>
            <a:pPr>
              <a:buNone/>
            </a:pPr>
            <a:r>
              <a:rPr lang="ru-RU" dirty="0" smtClean="0"/>
              <a:t>Если на сторонах</a:t>
            </a:r>
            <a:r>
              <a:rPr lang="ru-RU" b="1" dirty="0" smtClean="0"/>
              <a:t> </a:t>
            </a:r>
            <a:r>
              <a:rPr lang="ru-RU" dirty="0" smtClean="0"/>
              <a:t>∆АВС  АС, ВС, АС взять произвольные точки А1, В1, С1, то  окружности описанные около треугольников АВ1С1, А1В1С, А1ВС1 пересекаются в одной точке. Выяснить, чем является эта точка для ∆АВС. </a:t>
            </a:r>
          </a:p>
          <a:p>
            <a:endParaRPr lang="ru-RU" dirty="0" smtClean="0"/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256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2º. Точка пересечения биссектрис треугольника (центр вписанной окружности)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8209" y="3009641"/>
            <a:ext cx="4542756" cy="331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уровень:</a:t>
            </a:r>
          </a:p>
          <a:p>
            <a:pPr lvl="0"/>
            <a:r>
              <a:rPr lang="ru-RU" dirty="0" smtClean="0"/>
              <a:t>Вписанный угол, опирающийся на хорду, равен углу между хордой и касательной, проходящей через конец хорды. </a:t>
            </a:r>
          </a:p>
          <a:p>
            <a:r>
              <a:rPr lang="ru-RU" dirty="0" smtClean="0"/>
              <a:t>2 </a:t>
            </a:r>
            <a:r>
              <a:rPr lang="ru-RU" dirty="0" smtClean="0"/>
              <a:t>уровень:</a:t>
            </a:r>
          </a:p>
          <a:p>
            <a:r>
              <a:rPr lang="ru-RU" dirty="0" smtClean="0"/>
              <a:t>Дан</a:t>
            </a:r>
            <a:r>
              <a:rPr lang="ru-RU" b="1" dirty="0" smtClean="0"/>
              <a:t> </a:t>
            </a:r>
            <a:r>
              <a:rPr lang="ru-RU" dirty="0" smtClean="0"/>
              <a:t>∆АВС и точки А1, В1, С1 – точки касания вписанной окружности в треугольник АВС. Доказать, что ∆А1В1С1 всегда остроугольный.</a:t>
            </a:r>
          </a:p>
          <a:p>
            <a:endParaRPr lang="ru-RU" dirty="0" smtClean="0"/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/>
          <a:lstStyle/>
          <a:p>
            <a:r>
              <a:rPr lang="en-US" b="1" u="sng" dirty="0" smtClean="0"/>
              <a:t>S</a:t>
            </a:r>
            <a:r>
              <a:rPr lang="ru-RU" b="1" u="sng" dirty="0" smtClean="0"/>
              <a:t>АВС= г</a:t>
            </a:r>
            <a:r>
              <a:rPr lang="en-US" b="1" u="sng" dirty="0" smtClean="0"/>
              <a:t>p</a:t>
            </a:r>
            <a:r>
              <a:rPr lang="ru-RU" dirty="0" smtClean="0"/>
              <a:t>, где </a:t>
            </a:r>
            <a:r>
              <a:rPr lang="en-US" dirty="0" smtClean="0"/>
              <a:t>p</a:t>
            </a:r>
            <a:r>
              <a:rPr lang="ru-RU" dirty="0" smtClean="0"/>
              <a:t>= ½ 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  <a:r>
              <a:rPr lang="en-US" dirty="0" smtClean="0"/>
              <a:t>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93731" y="2175852"/>
            <a:ext cx="3794537" cy="37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2000232" y="500042"/>
            <a:ext cx="1428760" cy="400032"/>
            <a:chOff x="0" y="0"/>
            <a:chExt cx="1860" cy="1229"/>
          </a:xfrm>
        </p:grpSpPr>
        <p:sp>
          <p:nvSpPr>
            <p:cNvPr id="2056" name="AutoShape 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860" cy="12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845" y="548"/>
              <a:ext cx="1015" cy="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023" y="91"/>
              <a:ext cx="56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abc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535" y="394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195" y="549"/>
              <a:ext cx="14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48" y="219"/>
              <a:ext cx="324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R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461" y="339"/>
              <a:ext cx="15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3º. Точка пересечения медиан треугольника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sz="quarter" idx="1"/>
          </p:nvPr>
        </p:nvGrpSpPr>
        <p:grpSpPr>
          <a:xfrm>
            <a:off x="457200" y="1600200"/>
            <a:ext cx="4186238" cy="3400435"/>
            <a:chOff x="6021922" y="4947910"/>
            <a:chExt cx="2952750" cy="1756201"/>
          </a:xfrm>
        </p:grpSpPr>
        <p:sp>
          <p:nvSpPr>
            <p:cNvPr id="5" name="Text Box 49"/>
            <p:cNvSpPr txBox="1">
              <a:spLocks noChangeArrowheads="1"/>
            </p:cNvSpPr>
            <p:nvPr/>
          </p:nvSpPr>
          <p:spPr bwMode="auto">
            <a:xfrm>
              <a:off x="6114804" y="5297738"/>
              <a:ext cx="492874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2400" dirty="0"/>
                <a:t>С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" name="Text Box 50"/>
            <p:cNvSpPr txBox="1">
              <a:spLocks noChangeArrowheads="1"/>
            </p:cNvSpPr>
            <p:nvPr/>
          </p:nvSpPr>
          <p:spPr bwMode="auto">
            <a:xfrm>
              <a:off x="7621784" y="5080097"/>
              <a:ext cx="725598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2400" dirty="0"/>
                <a:t>А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7042126" y="6252247"/>
              <a:ext cx="491376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2400" dirty="0"/>
                <a:t>В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8606140" y="6214479"/>
              <a:ext cx="368532" cy="449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2400" dirty="0"/>
                <a:t>С</a:t>
              </a:r>
            </a:p>
          </p:txBody>
        </p:sp>
        <p:sp>
          <p:nvSpPr>
            <p:cNvPr id="9" name="Text Box 54"/>
            <p:cNvSpPr txBox="1">
              <a:spLocks noChangeArrowheads="1"/>
            </p:cNvSpPr>
            <p:nvPr/>
          </p:nvSpPr>
          <p:spPr bwMode="auto">
            <a:xfrm>
              <a:off x="6021922" y="6230665"/>
              <a:ext cx="370030" cy="3007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2400" dirty="0"/>
                <a:t>А</a:t>
              </a:r>
            </a:p>
          </p:txBody>
        </p:sp>
        <p:sp>
          <p:nvSpPr>
            <p:cNvPr id="10" name="AutoShape 55"/>
            <p:cNvSpPr>
              <a:spLocks noChangeArrowheads="1"/>
            </p:cNvSpPr>
            <p:nvPr/>
          </p:nvSpPr>
          <p:spPr bwMode="auto">
            <a:xfrm>
              <a:off x="6393450" y="4951956"/>
              <a:ext cx="861406" cy="13488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Line 56"/>
            <p:cNvSpPr>
              <a:spLocks noChangeShapeType="1"/>
            </p:cNvSpPr>
            <p:nvPr/>
          </p:nvSpPr>
          <p:spPr bwMode="auto">
            <a:xfrm>
              <a:off x="6817412" y="4947910"/>
              <a:ext cx="1791725" cy="1347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Line 57"/>
            <p:cNvSpPr>
              <a:spLocks noChangeShapeType="1"/>
            </p:cNvSpPr>
            <p:nvPr/>
          </p:nvSpPr>
          <p:spPr bwMode="auto">
            <a:xfrm flipV="1">
              <a:off x="7254856" y="6298107"/>
              <a:ext cx="1351284" cy="2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 flipH="1">
              <a:off x="7224894" y="5246005"/>
              <a:ext cx="97376" cy="809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6474347" y="5874569"/>
              <a:ext cx="103369" cy="134885"/>
              <a:chOff x="4017" y="11946"/>
              <a:chExt cx="118" cy="126"/>
            </a:xfrm>
          </p:grpSpPr>
          <p:sp>
            <p:nvSpPr>
              <p:cNvPr id="30" name="Line 60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1" name="Line 61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 flipH="1">
              <a:off x="7964954" y="5840848"/>
              <a:ext cx="112357" cy="94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6607678" y="5372702"/>
              <a:ext cx="103369" cy="136233"/>
              <a:chOff x="4017" y="11946"/>
              <a:chExt cx="118" cy="126"/>
            </a:xfrm>
          </p:grpSpPr>
          <p:sp>
            <p:nvSpPr>
              <p:cNvPr id="28" name="Line 64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9" name="Line 65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7" name="Group 66"/>
            <p:cNvGrpSpPr>
              <a:grpSpLocks/>
            </p:cNvGrpSpPr>
            <p:nvPr/>
          </p:nvGrpSpPr>
          <p:grpSpPr bwMode="auto">
            <a:xfrm>
              <a:off x="6733550" y="6242805"/>
              <a:ext cx="94381" cy="163211"/>
              <a:chOff x="3611" y="12241"/>
              <a:chExt cx="107" cy="151"/>
            </a:xfrm>
          </p:grpSpPr>
          <p:sp>
            <p:nvSpPr>
              <p:cNvPr id="25" name="Line 67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6" name="Line 68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7" name="Line 69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7678850" y="6229316"/>
              <a:ext cx="94381" cy="161862"/>
              <a:chOff x="3611" y="12241"/>
              <a:chExt cx="107" cy="151"/>
            </a:xfrm>
          </p:grpSpPr>
          <p:sp>
            <p:nvSpPr>
              <p:cNvPr id="22" name="Line 71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Line 72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4" name="Line 73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9" name="Text Box 74"/>
            <p:cNvSpPr txBox="1">
              <a:spLocks noChangeArrowheads="1"/>
            </p:cNvSpPr>
            <p:nvPr/>
          </p:nvSpPr>
          <p:spPr bwMode="auto">
            <a:xfrm>
              <a:off x="7082575" y="5452379"/>
              <a:ext cx="370030" cy="316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altLang="ru-RU" sz="1600" dirty="0"/>
                <a:t>О</a:t>
              </a:r>
            </a:p>
          </p:txBody>
        </p:sp>
        <p:sp>
          <p:nvSpPr>
            <p:cNvPr id="20" name="Line 75"/>
            <p:cNvSpPr>
              <a:spLocks noChangeShapeType="1"/>
            </p:cNvSpPr>
            <p:nvPr/>
          </p:nvSpPr>
          <p:spPr bwMode="auto">
            <a:xfrm flipV="1">
              <a:off x="6376971" y="5531961"/>
              <a:ext cx="1220949" cy="763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Line 76"/>
            <p:cNvSpPr>
              <a:spLocks noChangeShapeType="1"/>
            </p:cNvSpPr>
            <p:nvPr/>
          </p:nvSpPr>
          <p:spPr bwMode="auto">
            <a:xfrm flipH="1" flipV="1">
              <a:off x="6571724" y="5670893"/>
              <a:ext cx="2032918" cy="62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5072066" y="1857364"/>
            <a:ext cx="34290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Медианы треугольника пересекаются в одной точке и делятся в этой точке в отношении 2 : 1, считая от вершин.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340</Words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Замечательные точки   и линии треугольника </vt:lpstr>
      <vt:lpstr>Замечательные точки   и линии треугольника</vt:lpstr>
      <vt:lpstr>Элементы треугольника</vt:lpstr>
      <vt:lpstr>  1º. Точка пересечения серединных перпендикуляров к сторонам треугольника ( центр описанной окружности) </vt:lpstr>
      <vt:lpstr>Задачи:</vt:lpstr>
      <vt:lpstr>2º. Точка пересечения биссектрис треугольника (центр вписанной окружности) </vt:lpstr>
      <vt:lpstr>Задачи:</vt:lpstr>
      <vt:lpstr>SАВС= гp, где p= ½ P.    </vt:lpstr>
      <vt:lpstr>3º. Точка пересечения медиан треугольника  </vt:lpstr>
      <vt:lpstr>4º. Точка пересечения высот треугольника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2014-03-17T02:14:43Z</dcterms:modified>
</cp:coreProperties>
</file>