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DA9A6-A983-4375-B095-B71174CC9184}" type="datetimeFigureOut">
              <a:rPr lang="ru-RU" smtClean="0"/>
              <a:pPr/>
              <a:t>24.11.2009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E3E3A-D02C-4B81-9399-CF8661F880C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Учебник с 141</a:t>
            </a:r>
            <a:endParaRPr lang="ru-RU" dirty="0"/>
          </a:p>
        </p:txBody>
      </p:sp>
      <p:sp>
        <p:nvSpPr>
          <p:cNvPr id="4" name="Номер слайда 3"/>
          <p:cNvSpPr>
            <a:spLocks noGrp="1"/>
          </p:cNvSpPr>
          <p:nvPr>
            <p:ph type="sldNum" sz="quarter" idx="10"/>
          </p:nvPr>
        </p:nvSpPr>
        <p:spPr/>
        <p:txBody>
          <a:bodyPr/>
          <a:lstStyle/>
          <a:p>
            <a:fld id="{102E3E3A-D02C-4B81-9399-CF8661F880C8}"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Учебник с 141.</a:t>
            </a:r>
            <a:endParaRPr lang="ru-RU" dirty="0"/>
          </a:p>
        </p:txBody>
      </p:sp>
      <p:sp>
        <p:nvSpPr>
          <p:cNvPr id="4" name="Номер слайда 3"/>
          <p:cNvSpPr>
            <a:spLocks noGrp="1"/>
          </p:cNvSpPr>
          <p:nvPr>
            <p:ph type="sldNum" sz="quarter" idx="10"/>
          </p:nvPr>
        </p:nvSpPr>
        <p:spPr/>
        <p:txBody>
          <a:bodyPr/>
          <a:lstStyle/>
          <a:p>
            <a:fld id="{102E3E3A-D02C-4B81-9399-CF8661F880C8}"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1BA833-0994-4713-8350-515BA02CBADE}" type="datetimeFigureOut">
              <a:rPr lang="ru-RU" smtClean="0"/>
              <a:pPr/>
              <a:t>24.11.2009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077C4C4-C655-4597-B7F9-D6473FA8A7A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BA833-0994-4713-8350-515BA02CBADE}" type="datetimeFigureOut">
              <a:rPr lang="ru-RU" smtClean="0"/>
              <a:pPr/>
              <a:t>24.11.2009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7C4C4-C655-4597-B7F9-D6473FA8A7A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Монгольское государство и его завоевания.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План урока:</a:t>
            </a:r>
            <a:endParaRPr lang="ru-RU" dirty="0"/>
          </a:p>
        </p:txBody>
      </p:sp>
      <p:sp>
        <p:nvSpPr>
          <p:cNvPr id="3" name="Содержимое 2"/>
          <p:cNvSpPr>
            <a:spLocks noGrp="1"/>
          </p:cNvSpPr>
          <p:nvPr>
            <p:ph idx="1"/>
          </p:nvPr>
        </p:nvSpPr>
        <p:spPr/>
        <p:txBody>
          <a:bodyPr>
            <a:normAutofit/>
          </a:bodyPr>
          <a:lstStyle/>
          <a:p>
            <a:r>
              <a:rPr lang="ru-RU" sz="2000" dirty="0" smtClean="0"/>
              <a:t>Повторение изученного материала.</a:t>
            </a:r>
          </a:p>
          <a:p>
            <a:pPr marL="514350" indent="-514350">
              <a:buFont typeface="+mj-lt"/>
              <a:buAutoNum type="arabicPeriod"/>
            </a:pPr>
            <a:r>
              <a:rPr lang="ru-RU" sz="2000" dirty="0" smtClean="0"/>
              <a:t>Работа с дидактическими материалами.</a:t>
            </a:r>
          </a:p>
          <a:p>
            <a:pPr marL="514350" indent="-514350">
              <a:buFont typeface="+mj-lt"/>
              <a:buAutoNum type="arabicPeriod"/>
            </a:pPr>
            <a:r>
              <a:rPr lang="ru-RU" sz="2000" dirty="0" smtClean="0"/>
              <a:t>Повторение понятий и терминов.</a:t>
            </a:r>
          </a:p>
          <a:p>
            <a:pPr marL="514350" indent="-514350">
              <a:buFont typeface="+mj-lt"/>
              <a:buAutoNum type="arabicPeriod"/>
            </a:pPr>
            <a:r>
              <a:rPr lang="ru-RU" sz="2000" dirty="0" smtClean="0"/>
              <a:t>Ситуация. Работа в группах.</a:t>
            </a:r>
          </a:p>
          <a:p>
            <a:pPr marL="514350" indent="-514350">
              <a:buNone/>
            </a:pPr>
            <a:r>
              <a:rPr lang="ru-RU" sz="2000" dirty="0" smtClean="0"/>
              <a:t>Актуализация знаний. Формулирование проблемы урока.</a:t>
            </a:r>
          </a:p>
          <a:p>
            <a:pPr marL="514350" indent="-514350"/>
            <a:r>
              <a:rPr lang="ru-RU" sz="2000" dirty="0" smtClean="0"/>
              <a:t>Работа по теме урока. </a:t>
            </a:r>
          </a:p>
          <a:p>
            <a:pPr marL="514350" indent="-514350">
              <a:buFont typeface="+mj-lt"/>
              <a:buAutoNum type="arabicPeriod"/>
            </a:pPr>
            <a:r>
              <a:rPr lang="ru-RU" sz="2000" dirty="0" smtClean="0"/>
              <a:t>Природно-климатические условия степей Восточной Азии.</a:t>
            </a:r>
          </a:p>
          <a:p>
            <a:pPr marL="514350" indent="-514350">
              <a:buFont typeface="+mj-lt"/>
              <a:buAutoNum type="arabicPeriod"/>
            </a:pPr>
            <a:r>
              <a:rPr lang="ru-RU" sz="2000" dirty="0" smtClean="0"/>
              <a:t>Объединение монгольских племён.</a:t>
            </a:r>
          </a:p>
          <a:p>
            <a:pPr marL="514350" indent="-514350">
              <a:buFont typeface="+mj-lt"/>
              <a:buAutoNum type="arabicPeriod"/>
            </a:pPr>
            <a:r>
              <a:rPr lang="ru-RU" sz="2000" dirty="0" smtClean="0"/>
              <a:t>Завоевания монголов.</a:t>
            </a:r>
          </a:p>
          <a:p>
            <a:pPr marL="514350" indent="-514350"/>
            <a:r>
              <a:rPr lang="ru-RU" sz="2000" dirty="0" smtClean="0"/>
              <a:t>Закрепление. </a:t>
            </a:r>
          </a:p>
          <a:p>
            <a:pPr marL="514350" indent="-514350">
              <a:buFont typeface="+mj-lt"/>
              <a:buAutoNum type="arabicPeriod"/>
            </a:pPr>
            <a:r>
              <a:rPr lang="ru-RU" sz="2000" dirty="0" smtClean="0"/>
              <a:t>Анализ работы  с таблицей. </a:t>
            </a:r>
          </a:p>
          <a:p>
            <a:pPr marL="514350" indent="-514350">
              <a:buFont typeface="+mj-lt"/>
              <a:buAutoNum type="arabicPeriod"/>
            </a:pPr>
            <a:r>
              <a:rPr lang="ru-RU" sz="2000" dirty="0" smtClean="0"/>
              <a:t>Разрешение проблемы.</a:t>
            </a:r>
          </a:p>
          <a:p>
            <a:pPr marL="514350" indent="-514350"/>
            <a:endParaRPr lang="ru-RU" sz="2000" dirty="0" smtClean="0"/>
          </a:p>
          <a:p>
            <a:pPr marL="514350" indent="-514350">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500042"/>
            <a:ext cx="7686700" cy="871558"/>
          </a:xfrm>
        </p:spPr>
        <p:txBody>
          <a:bodyPr>
            <a:noAutofit/>
          </a:bodyPr>
          <a:lstStyle/>
          <a:p>
            <a:pPr lvl="0"/>
            <a:r>
              <a:rPr lang="ru-RU" sz="2800" dirty="0"/>
              <a:t>Игра «Путаница»: расставьте буквы в нужном порядке и объясните значение понятий</a:t>
            </a:r>
            <a:r>
              <a:rPr lang="ru-RU" sz="2800" dirty="0" smtClean="0"/>
              <a:t>:</a:t>
            </a:r>
            <a:r>
              <a:rPr lang="ru-RU" sz="2800" dirty="0"/>
              <a:t/>
            </a:r>
            <a:br>
              <a:rPr lang="ru-RU" sz="2800" dirty="0"/>
            </a:br>
            <a:endParaRPr lang="ru-RU" sz="2800" dirty="0"/>
          </a:p>
        </p:txBody>
      </p:sp>
      <p:sp>
        <p:nvSpPr>
          <p:cNvPr id="3" name="Содержимое 2"/>
          <p:cNvSpPr>
            <a:spLocks noGrp="1"/>
          </p:cNvSpPr>
          <p:nvPr>
            <p:ph idx="1"/>
          </p:nvPr>
        </p:nvSpPr>
        <p:spPr/>
        <p:txBody>
          <a:bodyPr>
            <a:normAutofit/>
          </a:bodyPr>
          <a:lstStyle/>
          <a:p>
            <a:pPr lvl="0"/>
            <a:r>
              <a:rPr lang="ru-RU" dirty="0" smtClean="0"/>
              <a:t> уни</a:t>
            </a:r>
            <a:r>
              <a:rPr lang="ru-RU" b="1" dirty="0" smtClean="0"/>
              <a:t>б</a:t>
            </a:r>
            <a:r>
              <a:rPr lang="ru-RU" dirty="0" smtClean="0"/>
              <a:t>ед </a:t>
            </a:r>
          </a:p>
          <a:p>
            <a:pPr lvl="0"/>
            <a:r>
              <a:rPr lang="ru-RU" dirty="0" smtClean="0"/>
              <a:t>дер</a:t>
            </a:r>
            <a:r>
              <a:rPr lang="ru-RU" b="1" dirty="0" smtClean="0"/>
              <a:t>о</a:t>
            </a:r>
            <a:r>
              <a:rPr lang="ru-RU" dirty="0" smtClean="0"/>
              <a:t>н</a:t>
            </a:r>
          </a:p>
          <a:p>
            <a:pPr lvl="0"/>
            <a:r>
              <a:rPr lang="ru-RU" dirty="0" smtClean="0"/>
              <a:t>рано</a:t>
            </a:r>
            <a:r>
              <a:rPr lang="ru-RU" b="1" dirty="0" smtClean="0"/>
              <a:t>к </a:t>
            </a:r>
          </a:p>
          <a:p>
            <a:pPr lvl="0"/>
            <a:r>
              <a:rPr lang="ru-RU" dirty="0" smtClean="0"/>
              <a:t>стоно</a:t>
            </a:r>
            <a:r>
              <a:rPr lang="ru-RU" b="1" dirty="0" smtClean="0"/>
              <a:t>к</a:t>
            </a:r>
            <a:r>
              <a:rPr lang="ru-RU" dirty="0" smtClean="0"/>
              <a:t>ресец</a:t>
            </a:r>
          </a:p>
          <a:p>
            <a:pPr lvl="0"/>
            <a:r>
              <a:rPr lang="ru-RU" dirty="0" smtClean="0"/>
              <a:t>атри</a:t>
            </a:r>
            <a:r>
              <a:rPr lang="ru-RU" b="1" dirty="0" smtClean="0"/>
              <a:t>ш</a:t>
            </a:r>
            <a:r>
              <a:rPr lang="ru-RU" dirty="0" smtClean="0"/>
              <a:t>а </a:t>
            </a:r>
          </a:p>
          <a:p>
            <a:pPr lvl="0"/>
            <a:r>
              <a:rPr lang="ru-RU" dirty="0" smtClean="0"/>
              <a:t>лам</a:t>
            </a:r>
            <a:r>
              <a:rPr lang="ru-RU" b="1" dirty="0" smtClean="0"/>
              <a:t>и</a:t>
            </a:r>
            <a:r>
              <a:rPr lang="ru-RU" dirty="0" smtClean="0"/>
              <a:t>с </a:t>
            </a:r>
          </a:p>
          <a:p>
            <a:pPr lvl="0"/>
            <a:r>
              <a:rPr lang="ru-RU" dirty="0" smtClean="0"/>
              <a:t>ражди</a:t>
            </a:r>
            <a:r>
              <a:rPr lang="ru-RU" b="1" dirty="0" smtClean="0"/>
              <a:t>х</a:t>
            </a:r>
          </a:p>
          <a:p>
            <a:pPr lvl="0">
              <a:buNone/>
            </a:pPr>
            <a:endParaRPr lang="ru-RU" sz="2800" b="1" dirty="0" smtClean="0"/>
          </a:p>
          <a:p>
            <a:pPr lvl="0">
              <a:buNone/>
            </a:pPr>
            <a:endParaRPr lang="ru-RU" b="1" dirty="0" smtClean="0"/>
          </a:p>
          <a:p>
            <a:pPr lvl="0">
              <a:buNone/>
            </a:pP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Ситуация 1.</a:t>
            </a:r>
            <a:endParaRPr lang="ru-RU" sz="3600" dirty="0"/>
          </a:p>
        </p:txBody>
      </p:sp>
      <p:sp>
        <p:nvSpPr>
          <p:cNvPr id="3" name="Содержимое 2"/>
          <p:cNvSpPr>
            <a:spLocks noGrp="1"/>
          </p:cNvSpPr>
          <p:nvPr>
            <p:ph idx="1"/>
          </p:nvPr>
        </p:nvSpPr>
        <p:spPr/>
        <p:txBody>
          <a:bodyPr>
            <a:normAutofit lnSpcReduction="10000"/>
          </a:bodyPr>
          <a:lstStyle/>
          <a:p>
            <a:r>
              <a:rPr lang="ru-RU" sz="2000" b="1" dirty="0" smtClean="0"/>
              <a:t>Описание:</a:t>
            </a:r>
            <a:r>
              <a:rPr lang="ru-RU" sz="2000" dirty="0" smtClean="0"/>
              <a:t> Путешественник оказался в незнакомом  городе и спрашивает и прохожих, как пройти к музею.</a:t>
            </a:r>
          </a:p>
          <a:p>
            <a:pPr>
              <a:buFontTx/>
              <a:buChar char="-"/>
            </a:pPr>
            <a:r>
              <a:rPr lang="ru-RU" sz="2000" dirty="0" smtClean="0"/>
              <a:t>Видишь купола? Дойди до церкви, от неё поверни направо, там и музей.</a:t>
            </a:r>
          </a:p>
          <a:p>
            <a:pPr>
              <a:buFontTx/>
              <a:buChar char="-"/>
            </a:pPr>
            <a:r>
              <a:rPr lang="ru-RU" sz="2000" dirty="0" smtClean="0"/>
              <a:t>Ну что Вы, так идти не совсем удобно. Лучше дойти до вон той мечети, а от неё повернуть налево, так к музею дорога короче.</a:t>
            </a:r>
          </a:p>
          <a:p>
            <a:pPr>
              <a:buNone/>
            </a:pPr>
            <a:r>
              <a:rPr lang="ru-RU" sz="2000" dirty="0" smtClean="0"/>
              <a:t>   В своём дневнике путешественник записал: « Я специально прошёл до музея первой дорогой, потом вернулся и прошёл другой, затраченное время оказалось совершенно одинаковым! Не понимаю, почему эти люди спорили? А как Вы думаете?</a:t>
            </a:r>
          </a:p>
          <a:p>
            <a:r>
              <a:rPr lang="ru-RU" sz="2000" b="1" dirty="0" smtClean="0"/>
              <a:t>Роль</a:t>
            </a:r>
            <a:r>
              <a:rPr lang="ru-RU" sz="2000" dirty="0" smtClean="0"/>
              <a:t>: Человек, которому путешественник дал прочитать свой дневник.</a:t>
            </a:r>
          </a:p>
          <a:p>
            <a:r>
              <a:rPr lang="ru-RU" sz="2000" b="1" dirty="0" smtClean="0"/>
              <a:t>Задача</a:t>
            </a:r>
            <a:r>
              <a:rPr lang="ru-RU" sz="2000" dirty="0" smtClean="0"/>
              <a:t>: Объяснить, почему для разных людей самым ценным оказалось разное.</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Ситуация 2.</a:t>
            </a:r>
            <a:endParaRPr lang="ru-RU" sz="3200" dirty="0"/>
          </a:p>
        </p:txBody>
      </p:sp>
      <p:sp>
        <p:nvSpPr>
          <p:cNvPr id="3" name="Содержимое 2"/>
          <p:cNvSpPr>
            <a:spLocks noGrp="1"/>
          </p:cNvSpPr>
          <p:nvPr>
            <p:ph idx="1"/>
          </p:nvPr>
        </p:nvSpPr>
        <p:spPr/>
        <p:txBody>
          <a:bodyPr>
            <a:normAutofit fontScale="92500" lnSpcReduction="10000"/>
          </a:bodyPr>
          <a:lstStyle/>
          <a:p>
            <a:r>
              <a:rPr lang="ru-RU" sz="2400" b="1" dirty="0" smtClean="0"/>
              <a:t>Описание:</a:t>
            </a:r>
            <a:r>
              <a:rPr lang="ru-RU" sz="2400" dirty="0" smtClean="0"/>
              <a:t> В классе появилась новая ученица Дина Магометова.</a:t>
            </a:r>
          </a:p>
          <a:p>
            <a:pPr>
              <a:buNone/>
            </a:pPr>
            <a:r>
              <a:rPr lang="ru-RU" sz="2400" dirty="0" smtClean="0"/>
              <a:t>- А чего это ты в школу в платке пришла? – спросил Миша Сергеев.</a:t>
            </a:r>
          </a:p>
          <a:p>
            <a:pPr>
              <a:buFontTx/>
              <a:buChar char="-"/>
            </a:pPr>
            <a:r>
              <a:rPr lang="ru-RU" sz="2400" dirty="0" smtClean="0"/>
              <a:t>Я мусульманка, у нас так принято… - ответила Дина.</a:t>
            </a:r>
          </a:p>
          <a:p>
            <a:pPr>
              <a:buFontTx/>
              <a:buChar char="-"/>
            </a:pPr>
            <a:r>
              <a:rPr lang="ru-RU" sz="2400" dirty="0" smtClean="0"/>
              <a:t>Много чего у Вас принято, - недовольно буркнул Миша. У нас так не ходят! Что ты, дикая что ли?!</a:t>
            </a:r>
          </a:p>
          <a:p>
            <a:pPr>
              <a:buNone/>
            </a:pPr>
            <a:r>
              <a:rPr lang="ru-RU" sz="2400" dirty="0"/>
              <a:t> </a:t>
            </a:r>
            <a:r>
              <a:rPr lang="ru-RU" sz="2400" dirty="0" smtClean="0"/>
              <a:t>Щёки у Дины вспыхнули, она опустила голову и, глядя исподлобья, сказала:</a:t>
            </a:r>
          </a:p>
          <a:p>
            <a:pPr>
              <a:buFontTx/>
              <a:buChar char="-"/>
            </a:pPr>
            <a:r>
              <a:rPr lang="ru-RU" sz="2400" dirty="0" smtClean="0"/>
              <a:t>А христиане тоже наших братьев убивали!</a:t>
            </a:r>
          </a:p>
          <a:p>
            <a:r>
              <a:rPr lang="ru-RU" sz="2400" b="1" dirty="0" smtClean="0"/>
              <a:t>Роль:</a:t>
            </a:r>
            <a:r>
              <a:rPr lang="ru-RU" sz="2400" dirty="0" smtClean="0"/>
              <a:t> Одноклассник, сосед по парте повой ученицы Дины.</a:t>
            </a:r>
          </a:p>
          <a:p>
            <a:r>
              <a:rPr lang="ru-RU" sz="2400" b="1" dirty="0" smtClean="0"/>
              <a:t>Задача</a:t>
            </a:r>
            <a:r>
              <a:rPr lang="ru-RU" sz="2400" dirty="0" smtClean="0"/>
              <a:t>: Остановить разгорающуюся ссору так, чтобы каждый её участник смог понять, что объединяет их в прошлом, и в настоящем.</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85728"/>
            <a:ext cx="8229600" cy="1143000"/>
          </a:xfrm>
        </p:spPr>
        <p:txBody>
          <a:bodyPr>
            <a:normAutofit fontScale="90000"/>
          </a:bodyPr>
          <a:lstStyle/>
          <a:p>
            <a:pPr marL="514350" indent="-514350"/>
            <a:r>
              <a:rPr lang="ru-RU" sz="1800" dirty="0" smtClean="0"/>
              <a:t>Работа по теме урока. </a:t>
            </a:r>
            <a:br>
              <a:rPr lang="ru-RU" sz="1800" dirty="0" smtClean="0"/>
            </a:br>
            <a:r>
              <a:rPr lang="ru-RU" sz="1800" dirty="0" smtClean="0"/>
              <a:t>Природно-климатические условия степей Восточной Азии.</a:t>
            </a:r>
            <a:br>
              <a:rPr lang="ru-RU" sz="1800" dirty="0" smtClean="0"/>
            </a:br>
            <a:r>
              <a:rPr lang="ru-RU" sz="1800" dirty="0" smtClean="0"/>
              <a:t>Объединение монгольских племён.</a:t>
            </a:r>
            <a:br>
              <a:rPr lang="ru-RU" sz="1800" dirty="0" smtClean="0"/>
            </a:br>
            <a:r>
              <a:rPr lang="ru-RU" sz="1800" dirty="0" smtClean="0"/>
              <a:t>Завоевания монголов.</a:t>
            </a:r>
            <a:br>
              <a:rPr lang="ru-RU" sz="1800" dirty="0" smtClean="0"/>
            </a:br>
            <a:endParaRPr lang="ru-RU" sz="1800" dirty="0"/>
          </a:p>
        </p:txBody>
      </p:sp>
      <p:sp>
        <p:nvSpPr>
          <p:cNvPr id="3" name="Текст 2"/>
          <p:cNvSpPr>
            <a:spLocks noGrp="1"/>
          </p:cNvSpPr>
          <p:nvPr>
            <p:ph type="body" idx="1"/>
          </p:nvPr>
        </p:nvSpPr>
        <p:spPr/>
        <p:txBody>
          <a:bodyPr/>
          <a:lstStyle/>
          <a:p>
            <a:r>
              <a:rPr lang="ru-RU" dirty="0" smtClean="0"/>
              <a:t>Вопросы</a:t>
            </a:r>
            <a:endParaRPr lang="ru-RU" dirty="0"/>
          </a:p>
        </p:txBody>
      </p:sp>
      <p:sp>
        <p:nvSpPr>
          <p:cNvPr id="4" name="Содержимое 3"/>
          <p:cNvSpPr>
            <a:spLocks noGrp="1"/>
          </p:cNvSpPr>
          <p:nvPr>
            <p:ph sz="half" idx="2"/>
          </p:nvPr>
        </p:nvSpPr>
        <p:spPr/>
        <p:txBody>
          <a:bodyPr>
            <a:normAutofit/>
          </a:bodyPr>
          <a:lstStyle/>
          <a:p>
            <a:pPr marL="514350" indent="-514350">
              <a:buNone/>
            </a:pPr>
            <a:endParaRPr lang="ru-RU" dirty="0" smtClean="0"/>
          </a:p>
          <a:p>
            <a:pPr marL="514350" indent="-514350">
              <a:buFont typeface="+mj-lt"/>
              <a:buAutoNum type="arabicPeriod"/>
            </a:pPr>
            <a:r>
              <a:rPr lang="ru-RU" sz="1800" dirty="0" smtClean="0"/>
              <a:t>Природно-климатические условия степей Восточной Азии.</a:t>
            </a:r>
          </a:p>
          <a:p>
            <a:pPr marL="514350" indent="-514350">
              <a:buNone/>
            </a:pPr>
            <a:r>
              <a:rPr lang="ru-RU" sz="1800" dirty="0"/>
              <a:t> </a:t>
            </a:r>
            <a:r>
              <a:rPr lang="ru-RU" sz="1800" dirty="0" smtClean="0"/>
              <a:t> Географическое положение, климат, образ жизни, занятия.</a:t>
            </a:r>
          </a:p>
          <a:p>
            <a:pPr marL="514350" indent="-514350">
              <a:buFont typeface="+mj-lt"/>
              <a:buAutoNum type="arabicPeriod"/>
            </a:pPr>
            <a:r>
              <a:rPr lang="ru-RU" sz="1800" dirty="0" smtClean="0"/>
              <a:t>Объединение монгольских племён. Причины,  роль Чингисхана в объединении племён.</a:t>
            </a:r>
          </a:p>
          <a:p>
            <a:pPr marL="514350" indent="-514350">
              <a:buFont typeface="+mj-lt"/>
              <a:buAutoNum type="arabicPeriod"/>
            </a:pPr>
            <a:r>
              <a:rPr lang="ru-RU" sz="1800" dirty="0" smtClean="0"/>
              <a:t>Завоевания монголов. В чём причины успешных завоеваний монголов?</a:t>
            </a:r>
          </a:p>
          <a:p>
            <a:endParaRPr lang="ru-RU" dirty="0"/>
          </a:p>
        </p:txBody>
      </p:sp>
      <p:sp>
        <p:nvSpPr>
          <p:cNvPr id="5" name="Текст 4"/>
          <p:cNvSpPr>
            <a:spLocks noGrp="1"/>
          </p:cNvSpPr>
          <p:nvPr>
            <p:ph type="body" sz="quarter" idx="3"/>
          </p:nvPr>
        </p:nvSpPr>
        <p:spPr/>
        <p:txBody>
          <a:bodyPr>
            <a:normAutofit fontScale="92500" lnSpcReduction="20000"/>
          </a:bodyPr>
          <a:lstStyle/>
          <a:p>
            <a:r>
              <a:rPr lang="ru-RU" dirty="0" smtClean="0"/>
              <a:t>Деятельность учителя и учащихся</a:t>
            </a:r>
            <a:endParaRPr lang="ru-RU" dirty="0"/>
          </a:p>
        </p:txBody>
      </p:sp>
      <p:sp>
        <p:nvSpPr>
          <p:cNvPr id="6" name="Содержимое 5"/>
          <p:cNvSpPr>
            <a:spLocks noGrp="1"/>
          </p:cNvSpPr>
          <p:nvPr>
            <p:ph sz="quarter" idx="4"/>
          </p:nvPr>
        </p:nvSpPr>
        <p:spPr/>
        <p:txBody>
          <a:bodyPr>
            <a:normAutofit/>
          </a:bodyPr>
          <a:lstStyle/>
          <a:p>
            <a:pPr>
              <a:buNone/>
            </a:pPr>
            <a:endParaRPr lang="ru-RU" dirty="0" smtClean="0"/>
          </a:p>
          <a:p>
            <a:pPr marL="457200" indent="-457200">
              <a:buAutoNum type="arabicPeriod"/>
            </a:pPr>
            <a:r>
              <a:rPr lang="ru-RU" dirty="0" smtClean="0"/>
              <a:t>Фронтальный опрос. Выводы.</a:t>
            </a:r>
          </a:p>
          <a:p>
            <a:pPr marL="457200" indent="-457200">
              <a:buAutoNum type="arabicPeriod"/>
            </a:pPr>
            <a:r>
              <a:rPr lang="ru-RU" dirty="0" smtClean="0"/>
              <a:t>Фронтальный опрос.</a:t>
            </a:r>
            <a:r>
              <a:rPr lang="ru-RU" dirty="0"/>
              <a:t> </a:t>
            </a:r>
            <a:r>
              <a:rPr lang="ru-RU" dirty="0" smtClean="0"/>
              <a:t>Роль Чингисхана в объединении племён. Сообщение. Выводы.</a:t>
            </a:r>
          </a:p>
          <a:p>
            <a:pPr marL="457200" indent="-457200">
              <a:buAutoNum type="arabicPeriod"/>
            </a:pPr>
            <a:r>
              <a:rPr lang="ru-RU" dirty="0" smtClean="0"/>
              <a:t>Работа с картой, документом. Выводы.</a:t>
            </a:r>
          </a:p>
          <a:p>
            <a:pPr marL="457200" indent="-457200">
              <a:buAutoNum type="arabicPeriod"/>
            </a:pPr>
            <a:endParaRPr lang="ru-RU" dirty="0" smtClean="0"/>
          </a:p>
          <a:p>
            <a:pPr marL="457200" indent="-457200">
              <a:buAutoNum type="arabicPeriod"/>
            </a:pPr>
            <a:endParaRPr lang="ru-RU" dirty="0" smtClean="0"/>
          </a:p>
          <a:p>
            <a:pPr marL="457200" indent="-457200">
              <a:buAutoNum type="arabicPeriod"/>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6226196"/>
          </a:xfrm>
        </p:spPr>
        <p:txBody>
          <a:bodyPr>
            <a:noAutofit/>
          </a:bodyPr>
          <a:lstStyle/>
          <a:p>
            <a:r>
              <a:rPr lang="ru-RU" sz="1600" dirty="0"/>
              <a:t>Возвышение Темучина.</a:t>
            </a:r>
            <a:br>
              <a:rPr lang="ru-RU" sz="1600" dirty="0"/>
            </a:br>
            <a:r>
              <a:rPr lang="ru-RU" sz="1600" dirty="0"/>
              <a:t> </a:t>
            </a:r>
            <a:br>
              <a:rPr lang="ru-RU" sz="1600" dirty="0"/>
            </a:br>
            <a:r>
              <a:rPr lang="ru-RU" sz="1600" dirty="0"/>
              <a:t>В ходе междоусобиц конца </a:t>
            </a:r>
            <a:r>
              <a:rPr lang="en-US" sz="1600" dirty="0"/>
              <a:t>XII</a:t>
            </a:r>
            <a:r>
              <a:rPr lang="ru-RU" sz="1600" dirty="0"/>
              <a:t> века победу одержал выходец из знатного нойонского рода Темучин. Судьба устроила этому человеку суровую проверку на стойкость. Он родился в 1155 году. В девять лет потерял отца, отравленного татарами (одно из самых многочисленных монгольских племён). Несколько лет Темучин даже провёл в рабстве. Вырвавшись на волю. Он стал собирать вокруг себя старых отцовских соратников. Большую помощь оказал </a:t>
            </a:r>
            <a:r>
              <a:rPr lang="ru-RU" sz="1600" dirty="0" smtClean="0"/>
              <a:t>Темучину </a:t>
            </a:r>
            <a:r>
              <a:rPr lang="ru-RU" sz="1600" dirty="0"/>
              <a:t>вождь племени кереитов Ван-хан.</a:t>
            </a:r>
            <a:br>
              <a:rPr lang="ru-RU" sz="1600" dirty="0"/>
            </a:br>
            <a:r>
              <a:rPr lang="ru-RU" sz="1600" dirty="0"/>
              <a:t>Энергичный и целеустремлённый Темучин сумел объединить большие силы и беспощадно расправился со своими врагами. Татары были вырезаны едва ли не поголовно. Теперь Темучин больше не нуждался в помощи Ван-хана. Недавний покровитель превратился в помеху на пути к неограниченной власти. И Темучин «отблагодарил» его: улучив момент, он напал на кереитов и разгромил их. Ван-хан был вскоре убит. Такая же судьба постигла ещё два крупных монгольских племени – меркитов и найманов. После этого у Темучина уже не было соперников среди монгольских вождей.</a:t>
            </a:r>
            <a:br>
              <a:rPr lang="ru-RU" sz="1600" dirty="0"/>
            </a:br>
            <a:r>
              <a:rPr lang="ru-RU" sz="1600" dirty="0"/>
              <a:t> </a:t>
            </a:r>
            <a:br>
              <a:rPr lang="ru-RU" sz="1600" dirty="0"/>
            </a:br>
            <a:r>
              <a:rPr lang="ru-RU" sz="1600" dirty="0"/>
              <a:t>Вопросы:</a:t>
            </a:r>
            <a:br>
              <a:rPr lang="ru-RU" sz="1600" dirty="0"/>
            </a:br>
            <a:r>
              <a:rPr lang="ru-RU" sz="1600" dirty="0"/>
              <a:t>Какие качества характера помогли Темучину одержать победу?</a:t>
            </a:r>
            <a:br>
              <a:rPr lang="ru-RU" sz="1600" dirty="0"/>
            </a:br>
            <a:r>
              <a:rPr lang="ru-RU" sz="1600" dirty="0"/>
              <a:t>Какие методы борьбы он использовал?</a:t>
            </a:r>
            <a:br>
              <a:rPr lang="ru-RU" sz="1600" dirty="0"/>
            </a:br>
            <a:r>
              <a:rPr lang="ru-RU" sz="1600" dirty="0"/>
              <a:t>Кто из франкских королей (Хлодвиг-486 </a:t>
            </a:r>
            <a:r>
              <a:rPr lang="ru-RU" sz="1600" dirty="0" smtClean="0"/>
              <a:t>год) </a:t>
            </a:r>
            <a:r>
              <a:rPr lang="ru-RU" sz="1600" dirty="0"/>
              <a:t>также безжалостно истребил всех соперников в борьбе за власть? О чём это свидетельствует?</a:t>
            </a:r>
            <a:br>
              <a:rPr lang="ru-RU" sz="1600" dirty="0"/>
            </a:b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928670"/>
            <a:ext cx="8229600" cy="4525963"/>
          </a:xfrm>
        </p:spPr>
        <p:txBody>
          <a:bodyPr>
            <a:noAutofit/>
          </a:bodyPr>
          <a:lstStyle/>
          <a:p>
            <a:r>
              <a:rPr lang="ru-RU" sz="1200" dirty="0"/>
              <a:t>Работа с документом.</a:t>
            </a:r>
          </a:p>
          <a:p>
            <a:r>
              <a:rPr lang="ru-RU" sz="1200" dirty="0"/>
              <a:t>ДЖОВАННИ ДЕЛЬ ПЛАНО КАРПИНИ  (</a:t>
            </a:r>
            <a:r>
              <a:rPr lang="en-US" sz="1200" dirty="0"/>
              <a:t>XIII</a:t>
            </a:r>
            <a:r>
              <a:rPr lang="ru-RU" sz="1200" dirty="0"/>
              <a:t> век.) </a:t>
            </a:r>
          </a:p>
          <a:p>
            <a:r>
              <a:rPr lang="ru-RU" sz="1200" dirty="0"/>
              <a:t>О ВОЕННОМ ДЕЛЕ МОНГОЛОВ</a:t>
            </a:r>
          </a:p>
          <a:p>
            <a:r>
              <a:rPr lang="ru-RU" sz="1200" dirty="0"/>
              <a:t>( ИЗ «ИСТОРИИ МОНГОЛОВ»)</a:t>
            </a:r>
          </a:p>
          <a:p>
            <a:r>
              <a:rPr lang="ru-RU" sz="1200" dirty="0"/>
              <a:t>       Во главе десяти человек был поставлен один /десятник/, а во главе десяти десятников – сотник, во главе десяти сотников – тысячник, во главе десяти тысячников – был один, а это число у них называется тьма.</a:t>
            </a:r>
          </a:p>
          <a:p>
            <a:r>
              <a:rPr lang="ru-RU" sz="1200" dirty="0"/>
              <a:t>Во главе же всего войска ставят двух вождей или трёх, но так, что они имеют подчинение одному. Когда же войска находятся на войне, то если из десяти бежит один или двое, или трое или даже больше, то все они умерщвляются; и, говоря кратко, если не отступают сообща, то все бегущие умерщвляются…</a:t>
            </a:r>
          </a:p>
          <a:p>
            <a:r>
              <a:rPr lang="ru-RU" sz="1200" dirty="0"/>
              <a:t>Оружие же все, по меньшей мере, должны иметь такое: два или три лука или, по меньшей мере, один хороший и три больших колчана, полные стрелами, один топор и верёвки, чтобы тянуть орудия. Богатые же имеют мечи, острые в конце, режущие только с одной стороны и несколько кривые…</a:t>
            </a:r>
          </a:p>
          <a:p>
            <a:r>
              <a:rPr lang="ru-RU" sz="1200" dirty="0"/>
              <a:t>           Если они видят, что не могут победить, то отступают вспять к своим; и это делают ради обмана, чтобы враги преследовали их до тех мест, где они устроили засаду; и, если враги преследовали их до вышеупомянутой засады, они окружают их и таким образом ранят и убивают… Если встретится крепость, они окружают её… при этом они весьма </a:t>
            </a:r>
            <a:endParaRPr lang="ru-RU" sz="1200" dirty="0" smtClean="0"/>
          </a:p>
          <a:p>
            <a:r>
              <a:rPr lang="ru-RU" sz="1200" dirty="0"/>
              <a:t>храбро сражаются орудиями и стрелами и ни на один день или ночь не прекращают сражения, так что находящиеся на укреплениях не имеют отдыха; сами же татары отдыхают, так как они разделяют войска и одно сменяет в бою другое… А если они не одолевают таким способом и этот город или крепость имеет реку, то они преграждают её или делают другое русло и, если можно потопляют это укрепление. Если же это сделать нельзя, то они делают подкоп под укрепление и под землёю входят в него…</a:t>
            </a:r>
          </a:p>
          <a:p>
            <a:r>
              <a:rPr lang="ru-RU" sz="1200" b="1" dirty="0"/>
              <a:t>Вопросы к документу:</a:t>
            </a:r>
            <a:endParaRPr lang="ru-RU" sz="1200" dirty="0"/>
          </a:p>
          <a:p>
            <a:pPr lvl="0"/>
            <a:r>
              <a:rPr lang="ru-RU" sz="1200" b="1" dirty="0"/>
              <a:t>Как было организовано войско у монголо-татар?</a:t>
            </a:r>
            <a:endParaRPr lang="ru-RU" sz="1200" dirty="0"/>
          </a:p>
          <a:p>
            <a:pPr lvl="0"/>
            <a:r>
              <a:rPr lang="ru-RU" sz="1200" b="1" dirty="0"/>
              <a:t>Как были вооружены воины?</a:t>
            </a:r>
            <a:endParaRPr lang="ru-RU" sz="1200" dirty="0"/>
          </a:p>
          <a:p>
            <a:pPr lvl="0"/>
            <a:r>
              <a:rPr lang="ru-RU" sz="1200" b="1" dirty="0"/>
              <a:t>Выделите причины военных успехов татаро-монгольского войска7</a:t>
            </a:r>
            <a:endParaRPr lang="ru-RU" sz="1200" dirty="0"/>
          </a:p>
          <a:p>
            <a:endParaRPr lang="ru-RU" sz="12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792</Words>
  <Application>Microsoft Office PowerPoint</Application>
  <PresentationFormat>Экран (4:3)</PresentationFormat>
  <Paragraphs>71</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Монгольское государство и его завоевания.</vt:lpstr>
      <vt:lpstr>План урока:</vt:lpstr>
      <vt:lpstr>Игра «Путаница»: расставьте буквы в нужном порядке и объясните значение понятий: </vt:lpstr>
      <vt:lpstr>Ситуация 1.</vt:lpstr>
      <vt:lpstr>Ситуация 2.</vt:lpstr>
      <vt:lpstr>Работа по теме урока.  Природно-климатические условия степей Восточной Азии. Объединение монгольских племён. Завоевания монголов. </vt:lpstr>
      <vt:lpstr>Возвышение Темучина.   В ходе междоусобиц конца XII века победу одержал выходец из знатного нойонского рода Темучин. Судьба устроила этому человеку суровую проверку на стойкость. Он родился в 1155 году. В девять лет потерял отца, отравленного татарами (одно из самых многочисленных монгольских племён). Несколько лет Темучин даже провёл в рабстве. Вырвавшись на волю. Он стал собирать вокруг себя старых отцовских соратников. Большую помощь оказал Темучину вождь племени кереитов Ван-хан. Энергичный и целеустремлённый Темучин сумел объединить большие силы и беспощадно расправился со своими врагами. Татары были вырезаны едва ли не поголовно. Теперь Темучин больше не нуждался в помощи Ван-хана. Недавний покровитель превратился в помеху на пути к неограниченной власти. И Темучин «отблагодарил» его: улучив момент, он напал на кереитов и разгромил их. Ван-хан был вскоре убит. Такая же судьба постигла ещё два крупных монгольских племени – меркитов и найманов. После этого у Темучина уже не было соперников среди монгольских вождей.   Вопросы: Какие качества характера помогли Темучину одержать победу? Какие методы борьбы он использовал? Кто из франкских королей (Хлодвиг-486 год) также безжалостно истребил всех соперников в борьбе за власть? О чём это свидетельствует? </vt:lpstr>
      <vt:lpstr>Слайд 8</vt:lpstr>
    </vt:vector>
  </TitlesOfParts>
  <Company>gimnazia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Монгольское государство и его завоевания.</dc:title>
  <dc:creator>учитель</dc:creator>
  <cp:lastModifiedBy>Учитель</cp:lastModifiedBy>
  <cp:revision>10</cp:revision>
  <dcterms:created xsi:type="dcterms:W3CDTF">2006-11-19T00:59:37Z</dcterms:created>
  <dcterms:modified xsi:type="dcterms:W3CDTF">2009-11-24T07:40:45Z</dcterms:modified>
</cp:coreProperties>
</file>