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61" r:id="rId4"/>
    <p:sldId id="263" r:id="rId5"/>
    <p:sldId id="264" r:id="rId6"/>
    <p:sldId id="262" r:id="rId7"/>
    <p:sldId id="266" r:id="rId8"/>
    <p:sldId id="258" r:id="rId9"/>
    <p:sldId id="265" r:id="rId10"/>
    <p:sldId id="259" r:id="rId11"/>
    <p:sldId id="267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F247724-2EA4-4345-825F-C5B0CCED6414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9CBA4762-501B-45B9-A2A8-094BBDF97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277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7724-2EA4-4345-825F-C5B0CCED6414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4762-501B-45B9-A2A8-094BBDF97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3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F247724-2EA4-4345-825F-C5B0CCED6414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CBA4762-501B-45B9-A2A8-094BBDF97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969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F247724-2EA4-4345-825F-C5B0CCED6414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CBA4762-501B-45B9-A2A8-094BBDF97EF6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458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F247724-2EA4-4345-825F-C5B0CCED6414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CBA4762-501B-45B9-A2A8-094BBDF97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497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7724-2EA4-4345-825F-C5B0CCED6414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4762-501B-45B9-A2A8-094BBDF97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768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7724-2EA4-4345-825F-C5B0CCED6414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4762-501B-45B9-A2A8-094BBDF97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804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7724-2EA4-4345-825F-C5B0CCED6414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4762-501B-45B9-A2A8-094BBDF97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641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F247724-2EA4-4345-825F-C5B0CCED6414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CBA4762-501B-45B9-A2A8-094BBDF97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20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7724-2EA4-4345-825F-C5B0CCED6414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4762-501B-45B9-A2A8-094BBDF97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015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F247724-2EA4-4345-825F-C5B0CCED6414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9CBA4762-501B-45B9-A2A8-094BBDF97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67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7724-2EA4-4345-825F-C5B0CCED6414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4762-501B-45B9-A2A8-094BBDF97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559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7724-2EA4-4345-825F-C5B0CCED6414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4762-501B-45B9-A2A8-094BBDF97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91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7724-2EA4-4345-825F-C5B0CCED6414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4762-501B-45B9-A2A8-094BBDF97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7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7724-2EA4-4345-825F-C5B0CCED6414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4762-501B-45B9-A2A8-094BBDF97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798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7724-2EA4-4345-825F-C5B0CCED6414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4762-501B-45B9-A2A8-094BBDF97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33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7724-2EA4-4345-825F-C5B0CCED6414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4762-501B-45B9-A2A8-094BBDF97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41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47724-2EA4-4345-825F-C5B0CCED6414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A4762-501B-45B9-A2A8-094BBDF97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31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8789" y="1733016"/>
            <a:ext cx="9063700" cy="2554545"/>
          </a:xfrm>
          <a:prstGeom prst="rect">
            <a:avLst/>
          </a:prstGeom>
          <a:noFill/>
          <a:scene3d>
            <a:camera prst="perspectiveAbove"/>
            <a:lightRig rig="threePt" dir="t"/>
          </a:scene3d>
        </p:spPr>
        <p:txBody>
          <a:bodyPr wrap="none" lIns="91440" tIns="45720" rIns="91440" bIns="45720">
            <a:spAutoFit/>
            <a:scene3d>
              <a:camera prst="perspectiveAbove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8000" b="1" cap="none" spc="0" dirty="0" smtClean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Параллельность </a:t>
            </a:r>
          </a:p>
          <a:p>
            <a:pPr algn="ctr"/>
            <a:r>
              <a:rPr lang="ru-RU" sz="8000" b="1" cap="none" spc="0" dirty="0" smtClean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прямых</a:t>
            </a:r>
            <a:endParaRPr lang="ru-RU" sz="8000" b="1" cap="none" spc="0" dirty="0">
              <a:ln/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092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062" y="1043188"/>
            <a:ext cx="8770513" cy="51302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400" b="1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Если</a:t>
            </a:r>
            <a:r>
              <a:rPr lang="ru-RU" sz="44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внутренние накрест лежащие углы равны, то сумма внутренних односторонних углов равна 180°</a:t>
            </a:r>
          </a:p>
          <a:p>
            <a:pPr marL="0" indent="0">
              <a:buNone/>
            </a:pPr>
            <a:endParaRPr lang="ru-RU" sz="4400" b="1" i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sz="4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Если </a:t>
            </a:r>
            <a:r>
              <a:rPr lang="ru-RU" sz="4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сумма внутренних односторонних углов равна 180</a:t>
            </a:r>
            <a:r>
              <a:rPr lang="ru-RU" sz="4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°, </a:t>
            </a:r>
            <a:r>
              <a:rPr lang="ru-RU" sz="4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внутренние накрест лежащие углы равны</a:t>
            </a:r>
          </a:p>
          <a:p>
            <a:pPr marL="0" indent="0">
              <a:buNone/>
            </a:pPr>
            <a:endParaRPr lang="ru-RU" sz="4400" b="1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37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2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77492" y="417318"/>
            <a:ext cx="54345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Решить задачу</a:t>
            </a:r>
            <a:endParaRPr lang="ru-RU" sz="54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6692" y="1468192"/>
            <a:ext cx="476518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Указать внутренние односторонние и внутренние накрест лежащие углы; найти сумму 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аждой пары внутренних односторонних углов, если угол 1 равен 35°, а угол 6 равен 150°.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37882" y="1751527"/>
            <a:ext cx="3039610" cy="6568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017381" y="1468192"/>
            <a:ext cx="1927637" cy="26238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90282" y="3245476"/>
            <a:ext cx="2781836" cy="2060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50358" y="1751527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  <a:t>1</a:t>
            </a:r>
            <a:endParaRPr lang="ru-RU" sz="24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93611" y="2192273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  <a:t>3</a:t>
            </a:r>
            <a:endParaRPr lang="ru-RU" sz="24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82731" y="206239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endParaRPr lang="ru-RU" sz="24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85401" y="293378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  <a:t>4</a:t>
            </a:r>
            <a:endParaRPr lang="ru-RU" sz="24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22175" y="298106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  <a:t>5</a:t>
            </a:r>
            <a:endParaRPr lang="ru-RU" sz="24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19164" y="331014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  <a:t>6</a:t>
            </a:r>
            <a:endParaRPr lang="ru-RU" sz="24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07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2146" y="1267324"/>
            <a:ext cx="34996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В классе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48227" y="1474893"/>
            <a:ext cx="17604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3, 5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3784" y="2698125"/>
            <a:ext cx="74270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Домашнее задание</a:t>
            </a:r>
            <a:endParaRPr lang="ru-RU" sz="5400" b="1" i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3">
                  <a:lumMod val="40000"/>
                  <a:lumOff val="6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275" y="4128926"/>
            <a:ext cx="78919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стр.   , п. 29, 30 – все учить,</a:t>
            </a:r>
          </a:p>
          <a:p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стр.    , № 1, 7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0099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88459" y="422917"/>
            <a:ext cx="5506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Устная работа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810" y="1656522"/>
            <a:ext cx="8362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прямые называются параллельными?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340" y="3154017"/>
            <a:ext cx="792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Две прямые называются </a:t>
            </a:r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параллельными</a:t>
            </a:r>
            <a:r>
              <a:rPr lang="ru-RU" sz="4400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если они не пересекаются</a:t>
            </a:r>
            <a:endParaRPr lang="ru-RU" sz="4400" b="1" i="1" dirty="0">
              <a:solidFill>
                <a:srgbClr val="99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5547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88459" y="422917"/>
            <a:ext cx="5506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Устная работа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3656" y="1468192"/>
            <a:ext cx="6130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Основное свойство параллельных прямых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3639" y="3039413"/>
            <a:ext cx="835838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Через точку, не лежащую на данной прямой, можно провести на плоскости не более одной прямой, параллельной данной.</a:t>
            </a:r>
            <a:endParaRPr lang="ru-RU" sz="40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6793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28673" y="422917"/>
            <a:ext cx="44262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Теорема 4.1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9700" y="1700012"/>
            <a:ext cx="77851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Две прямые, параллельные третьей, параллельны</a:t>
            </a:r>
            <a:endParaRPr lang="ru-RU" sz="66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936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6367" y="1056068"/>
            <a:ext cx="245772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Дано:</a:t>
            </a:r>
            <a:endParaRPr lang="en-US" sz="2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прямые а,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|| c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Доказать:</a:t>
            </a:r>
          </a:p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|| b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031" y="334851"/>
            <a:ext cx="38813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Доказательство</a:t>
            </a:r>
          </a:p>
          <a:p>
            <a:r>
              <a:rPr lang="ru-RU" sz="28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(метод от противного)</a:t>
            </a:r>
            <a:endParaRPr lang="ru-RU" sz="2800" b="1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546242" y="2060620"/>
            <a:ext cx="29492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340181" y="1791735"/>
            <a:ext cx="2820473" cy="6031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546242" y="2803301"/>
            <a:ext cx="29492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07441" y="1791735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b</a:t>
            </a:r>
            <a:endParaRPr lang="ru-RU" sz="24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7507441" y="2572468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с</a:t>
            </a:r>
            <a:endParaRPr lang="ru-RU" sz="24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7042860" y="1394752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а</a:t>
            </a:r>
            <a:endParaRPr lang="ru-RU" sz="2400" b="1" i="1" dirty="0"/>
          </a:p>
        </p:txBody>
      </p:sp>
      <p:sp>
        <p:nvSpPr>
          <p:cNvPr id="14" name="Блок-схема: узел 13"/>
          <p:cNvSpPr/>
          <p:nvPr/>
        </p:nvSpPr>
        <p:spPr>
          <a:xfrm>
            <a:off x="5866327" y="1998031"/>
            <a:ext cx="135228" cy="110881"/>
          </a:xfrm>
          <a:prstGeom prst="flowChartConnector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633731" y="1537400"/>
            <a:ext cx="465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С</a:t>
            </a:r>
            <a:endParaRPr lang="ru-RU" sz="2800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1854559" y="3545982"/>
            <a:ext cx="68773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Пусть </a:t>
            </a: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параллельны, т.е. прямые </a:t>
            </a: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8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пересекаются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точке С.</a:t>
            </a:r>
          </a:p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Тогда через точку С проходят две прямые (</a:t>
            </a: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а, </a:t>
            </a:r>
            <a:r>
              <a:rPr lang="en-US" sz="28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параллельные прямой </a:t>
            </a: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противоречит основному свойству параллельных прямых,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значит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39056" y="6239659"/>
            <a:ext cx="3243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Теорема доказана.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502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7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5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5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5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5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50" tmFilter="0,0; .5, 1; 1, 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35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5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5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5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350" tmFilter="0,0; .5, 1; 1, 1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5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5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5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5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350" tmFilter="0,0; .5, 1; 1, 1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485"/>
                            </p:stCondLst>
                            <p:childTnLst>
                              <p:par>
                                <p:cTn id="7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/>
      <p:bldP spid="12" grpId="0"/>
      <p:bldP spid="13" grpId="0"/>
      <p:bldP spid="14" grpId="0" animBg="1"/>
      <p:bldP spid="15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177" y="1350943"/>
            <a:ext cx="8589837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/>
                <a:solidFill>
                  <a:schemeClr val="accent3"/>
                </a:solidFill>
                <a:effectLst/>
                <a:latin typeface="Bookman Old Style" panose="02050604050505020204" pitchFamily="18" charset="0"/>
              </a:rPr>
              <a:t>Углы, образованные при пересечении двух прямых секущей</a:t>
            </a:r>
            <a:endParaRPr lang="ru-RU" sz="6000" b="1" cap="none" spc="0" dirty="0">
              <a:ln/>
              <a:solidFill>
                <a:schemeClr val="accent3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943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914400" y="3799268"/>
            <a:ext cx="4365938" cy="128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429555" y="1506828"/>
            <a:ext cx="3420414" cy="30265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1066800" y="2189408"/>
            <a:ext cx="4213538" cy="3734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4415" y="340417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Book Antiqua" panose="02040602050305030304" pitchFamily="18" charset="0"/>
              </a:rPr>
              <a:t>b</a:t>
            </a:r>
            <a:endParaRPr lang="ru-RU" sz="2800" b="1" i="1" dirty="0">
              <a:latin typeface="Book Antiqua" panose="0204060205030503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6665" y="211454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Book Antiqua" panose="02040602050305030304" pitchFamily="18" charset="0"/>
              </a:rPr>
              <a:t>а</a:t>
            </a:r>
            <a:endParaRPr lang="ru-RU" sz="2800" b="1" i="1" dirty="0">
              <a:latin typeface="Book Antiqua" panose="0204060205030503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87590" y="1085435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Book Antiqua" panose="02040602050305030304" pitchFamily="18" charset="0"/>
              </a:rPr>
              <a:t>с</a:t>
            </a:r>
            <a:endParaRPr lang="ru-RU" sz="2800" b="1" i="1" dirty="0">
              <a:latin typeface="Book Antiqua" panose="0204060205030503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69459" y="627596"/>
            <a:ext cx="4174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 – секущая прямая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77826" y="2332064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</a:t>
            </a:r>
            <a:endParaRPr lang="ru-RU" sz="2400" b="1" i="1" dirty="0">
              <a:solidFill>
                <a:srgbClr val="99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84355" y="3404178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70771" y="334404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4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97535" y="2277223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3</a:t>
            </a:r>
            <a:endParaRPr lang="ru-RU" sz="2400" b="1" i="1" dirty="0">
              <a:solidFill>
                <a:srgbClr val="99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79015" y="4608229"/>
            <a:ext cx="53240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межные углы - это  1 и 3, 2 и 4 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350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914400" y="3799268"/>
            <a:ext cx="4365938" cy="128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429555" y="1506828"/>
            <a:ext cx="3420414" cy="30265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1066800" y="2189408"/>
            <a:ext cx="4213538" cy="3734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4415" y="340417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Book Antiqua" panose="02040602050305030304" pitchFamily="18" charset="0"/>
              </a:rPr>
              <a:t>b</a:t>
            </a:r>
            <a:endParaRPr lang="ru-RU" sz="2800" b="1" i="1" dirty="0">
              <a:latin typeface="Book Antiqua" panose="0204060205030503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6665" y="211454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Book Antiqua" panose="02040602050305030304" pitchFamily="18" charset="0"/>
              </a:rPr>
              <a:t>а</a:t>
            </a:r>
            <a:endParaRPr lang="ru-RU" sz="2800" b="1" i="1" dirty="0">
              <a:latin typeface="Book Antiqua" panose="0204060205030503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87590" y="1085435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Book Antiqua" panose="02040602050305030304" pitchFamily="18" charset="0"/>
              </a:rPr>
              <a:t>с</a:t>
            </a:r>
            <a:endParaRPr lang="ru-RU" sz="2800" b="1" i="1" dirty="0">
              <a:latin typeface="Book Antiqua" panose="0204060205030503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49969" y="755995"/>
            <a:ext cx="4174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 – секущая прямая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77826" y="2332064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84355" y="3404178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70771" y="334404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4</a:t>
            </a:r>
            <a:endParaRPr lang="ru-RU" sz="24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97535" y="2277223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3</a:t>
            </a:r>
            <a:endParaRPr lang="ru-RU" sz="24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65431" y="4207236"/>
            <a:ext cx="60831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Внутренние накрест лежащие углы - это </a:t>
            </a:r>
          </a:p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и 2, 3 и 4 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869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914400" y="3799268"/>
            <a:ext cx="4365938" cy="128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429555" y="1506828"/>
            <a:ext cx="3420414" cy="30265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1066800" y="2189408"/>
            <a:ext cx="4213538" cy="3734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4415" y="340417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Book Antiqua" panose="02040602050305030304" pitchFamily="18" charset="0"/>
              </a:rPr>
              <a:t>b</a:t>
            </a:r>
            <a:endParaRPr lang="ru-RU" sz="2800" b="1" i="1" dirty="0">
              <a:latin typeface="Book Antiqua" panose="0204060205030503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6665" y="211454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Book Antiqua" panose="02040602050305030304" pitchFamily="18" charset="0"/>
              </a:rPr>
              <a:t>а</a:t>
            </a:r>
            <a:endParaRPr lang="ru-RU" sz="2800" b="1" i="1" dirty="0">
              <a:latin typeface="Book Antiqua" panose="0204060205030503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87590" y="1085435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Book Antiqua" panose="02040602050305030304" pitchFamily="18" charset="0"/>
              </a:rPr>
              <a:t>с</a:t>
            </a:r>
            <a:endParaRPr lang="ru-RU" sz="2800" b="1" i="1" dirty="0">
              <a:latin typeface="Book Antiqua" panose="0204060205030503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69459" y="627596"/>
            <a:ext cx="4174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 – секущая прямая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77826" y="2332064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</a:t>
            </a:r>
            <a:endParaRPr lang="ru-RU" sz="2400" b="1" i="1" dirty="0">
              <a:solidFill>
                <a:srgbClr val="99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84355" y="3404178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70771" y="334404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4</a:t>
            </a:r>
            <a:endParaRPr lang="ru-RU" sz="24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97535" y="2277223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3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84355" y="4236953"/>
            <a:ext cx="59929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Внутренние односторонние углы - это 1 и 4, 2 и 3 </a:t>
            </a:r>
            <a:endParaRPr lang="ru-RU" sz="4000" b="1" dirty="0">
              <a:solidFill>
                <a:srgbClr val="99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84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70</TotalTime>
  <Words>302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Book Antiqua</vt:lpstr>
      <vt:lpstr>Bookman Old Style</vt:lpstr>
      <vt:lpstr>Century Gothic</vt:lpstr>
      <vt:lpstr>Times New Roman</vt:lpstr>
      <vt:lpstr>След самолета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Кабинет317</dc:creator>
  <cp:lastModifiedBy>Кабинет317</cp:lastModifiedBy>
  <cp:revision>9</cp:revision>
  <dcterms:created xsi:type="dcterms:W3CDTF">2014-02-10T12:21:21Z</dcterms:created>
  <dcterms:modified xsi:type="dcterms:W3CDTF">2014-02-10T13:32:14Z</dcterms:modified>
</cp:coreProperties>
</file>