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3" r:id="rId25"/>
    <p:sldId id="282" r:id="rId26"/>
    <p:sldId id="288" r:id="rId27"/>
    <p:sldId id="289" r:id="rId28"/>
    <p:sldId id="284" r:id="rId29"/>
    <p:sldId id="285" r:id="rId30"/>
    <p:sldId id="287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0E2307-1E40-4E12-8716-25BFDA8E7013}" type="datetime1">
              <a:rPr lang="en-US" smtClean="0"/>
              <a:pPr/>
              <a:t>10/15/2013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CFCF5A-EA79-452C-A52C-1A2668C2E7DF}" type="datetime1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5C4C28-BD4B-4892-9A2D-6E19BD753A9A}" type="datetime1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D9D02-426E-46C9-9EE9-0DE1EF8B2838}" type="datetime1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8AEBBE-F8B2-42CF-9895-E86A608384EB}" type="datetime1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FAA6B6-10E5-4810-BC9F-DA72D8452E73}" type="datetime1">
              <a:rPr lang="en-US" smtClean="0"/>
              <a:pPr/>
              <a:t>10/15/2013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18D072-EF12-4AA2-BD71-ABC68B06D0E2}" type="datetime1">
              <a:rPr lang="en-US" smtClean="0"/>
              <a:pPr/>
              <a:t>10/15/2013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DBF60-6CC3-4B74-A60D-3486985E4346}" type="datetime1">
              <a:rPr lang="en-US" smtClean="0"/>
              <a:pPr/>
              <a:t>10/15/2013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714818-984F-4759-BF72-A33BDC1963BD}" type="datetime1">
              <a:rPr lang="en-US" smtClean="0"/>
              <a:pPr/>
              <a:t>10/15/2013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A7E191-5F94-4FC1-B823-BD7CABF7FA06}" type="datetime1">
              <a:rPr lang="en-US" smtClean="0"/>
              <a:pPr/>
              <a:t>10/15/2013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856D55-EFBE-4F9B-8A5F-09D42CA22A9B}" type="datetime1">
              <a:rPr lang="en-US" smtClean="0"/>
              <a:pPr/>
              <a:t>10/15/2013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10/15/2013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dirty="0" smtClean="0"/>
              <a:t>Файлы и </a:t>
            </a:r>
            <a:br>
              <a:rPr lang="ru-RU" sz="6600" dirty="0" smtClean="0"/>
            </a:br>
            <a:r>
              <a:rPr lang="ru-RU" sz="6600" dirty="0" smtClean="0"/>
              <a:t>файловая система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8800" dirty="0" smtClean="0"/>
              <a:t>7 класс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110238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2. Укажите правильное имя файла</a:t>
            </a:r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sz="4000" smtClean="0"/>
              <a:t>a.	Март*.txt</a:t>
            </a:r>
          </a:p>
          <a:p>
            <a:pPr marL="0" indent="0">
              <a:buFont typeface="Wingdings" pitchFamily="2" charset="2"/>
              <a:buNone/>
            </a:pPr>
            <a:r>
              <a:rPr lang="ru-RU" sz="4000" smtClean="0"/>
              <a:t>b.	Март.txt</a:t>
            </a:r>
          </a:p>
          <a:p>
            <a:pPr marL="0" indent="0">
              <a:buFont typeface="Wingdings" pitchFamily="2" charset="2"/>
              <a:buNone/>
            </a:pPr>
            <a:r>
              <a:rPr lang="ru-RU" sz="4000" smtClean="0"/>
              <a:t>c.	Март txt</a:t>
            </a:r>
          </a:p>
          <a:p>
            <a:pPr marL="0" indent="0">
              <a:buFont typeface="Wingdings" pitchFamily="2" charset="2"/>
              <a:buNone/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62592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5400" smtClean="0"/>
              <a:t>b.	</a:t>
            </a:r>
            <a:r>
              <a:rPr lang="ru-RU" sz="5400" smtClean="0"/>
              <a:t>Март.</a:t>
            </a:r>
            <a:r>
              <a:rPr lang="en-US" sz="5400" smtClean="0"/>
              <a:t>txt</a:t>
            </a:r>
          </a:p>
          <a:p>
            <a:pPr marL="0" indent="0">
              <a:buFont typeface="Wingdings" pitchFamily="2" charset="2"/>
              <a:buNone/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55769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3. Файл проба.</a:t>
            </a:r>
            <a:r>
              <a:rPr lang="en-US" smtClean="0"/>
              <a:t>doc </a:t>
            </a:r>
            <a:r>
              <a:rPr lang="ru-RU" smtClean="0"/>
              <a:t>создан в приложении</a:t>
            </a:r>
          </a:p>
        </p:txBody>
      </p:sp>
      <p:sp>
        <p:nvSpPr>
          <p:cNvPr id="819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4400" smtClean="0"/>
              <a:t>a.	Word</a:t>
            </a:r>
          </a:p>
          <a:p>
            <a:pPr marL="0" indent="0">
              <a:buFont typeface="Wingdings" pitchFamily="2" charset="2"/>
              <a:buNone/>
            </a:pPr>
            <a:r>
              <a:rPr lang="en-US" sz="4400" smtClean="0"/>
              <a:t>b.	Paint</a:t>
            </a:r>
          </a:p>
          <a:p>
            <a:pPr marL="0" indent="0">
              <a:buFont typeface="Wingdings" pitchFamily="2" charset="2"/>
              <a:buNone/>
            </a:pPr>
            <a:r>
              <a:rPr lang="en-US" sz="4400" smtClean="0"/>
              <a:t>c.	PowerPoint</a:t>
            </a:r>
          </a:p>
        </p:txBody>
      </p:sp>
    </p:spTree>
    <p:extLst>
      <p:ext uri="{BB962C8B-B14F-4D97-AF65-F5344CB8AC3E}">
        <p14:creationId xmlns:p14="http://schemas.microsoft.com/office/powerpoint/2010/main" val="72637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6000" smtClean="0"/>
              <a:t>a.	Word</a:t>
            </a:r>
          </a:p>
        </p:txBody>
      </p:sp>
    </p:spTree>
    <p:extLst>
      <p:ext uri="{BB962C8B-B14F-4D97-AF65-F5344CB8AC3E}">
        <p14:creationId xmlns:p14="http://schemas.microsoft.com/office/powerpoint/2010/main" val="77472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4.	1 байт=…</a:t>
            </a:r>
            <a:br>
              <a:rPr lang="ru-RU" smtClean="0"/>
            </a:br>
            <a:endParaRPr lang="ru-RU" smtClean="0"/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smtClean="0"/>
              <a:t>a.	</a:t>
            </a:r>
            <a:r>
              <a:rPr lang="ru-RU" sz="4400" smtClean="0"/>
              <a:t>1 биту</a:t>
            </a:r>
          </a:p>
          <a:p>
            <a:pPr marL="0" indent="0">
              <a:buFont typeface="Wingdings" pitchFamily="2" charset="2"/>
              <a:buNone/>
            </a:pPr>
            <a:r>
              <a:rPr lang="ru-RU" sz="4400" smtClean="0"/>
              <a:t>b.	8 битам</a:t>
            </a:r>
          </a:p>
          <a:p>
            <a:pPr marL="0" indent="0">
              <a:buFont typeface="Wingdings" pitchFamily="2" charset="2"/>
              <a:buNone/>
            </a:pPr>
            <a:r>
              <a:rPr lang="ru-RU" sz="4400" smtClean="0"/>
              <a:t>c.	1024 битам</a:t>
            </a:r>
          </a:p>
          <a:p>
            <a:pPr marL="0" indent="0">
              <a:buFont typeface="Wingdings" pitchFamily="2" charset="2"/>
              <a:buNone/>
            </a:pPr>
            <a:r>
              <a:rPr lang="ru-RU" sz="4400" smtClean="0"/>
              <a:t>d.	8 байтам</a:t>
            </a:r>
          </a:p>
          <a:p>
            <a:pPr marL="0" indent="0">
              <a:buFont typeface="Wingdings" pitchFamily="2" charset="2"/>
              <a:buNone/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5900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6600" smtClean="0"/>
              <a:t>b.	8 </a:t>
            </a:r>
            <a:r>
              <a:rPr lang="ru-RU" sz="6600" smtClean="0"/>
              <a:t>битам</a:t>
            </a:r>
          </a:p>
        </p:txBody>
      </p:sp>
    </p:spTree>
    <p:extLst>
      <p:ext uri="{BB962C8B-B14F-4D97-AF65-F5344CB8AC3E}">
        <p14:creationId xmlns:p14="http://schemas.microsoft.com/office/powerpoint/2010/main" val="127351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5</a:t>
            </a:r>
            <a:r>
              <a:rPr lang="ru-RU" dirty="0" smtClean="0"/>
              <a:t>. текстовые файлы имеют расширение</a:t>
            </a:r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ru-RU" smtClean="0"/>
              <a:t>	</a:t>
            </a:r>
          </a:p>
          <a:p>
            <a:pPr marL="0" indent="0">
              <a:buFont typeface="Wingdings" pitchFamily="2" charset="2"/>
              <a:buNone/>
            </a:pPr>
            <a:r>
              <a:rPr lang="ru-RU" sz="4400" smtClean="0"/>
              <a:t>a.	txt, doc</a:t>
            </a:r>
          </a:p>
          <a:p>
            <a:pPr marL="0" indent="0">
              <a:buFont typeface="Wingdings" pitchFamily="2" charset="2"/>
              <a:buNone/>
            </a:pPr>
            <a:r>
              <a:rPr lang="ru-RU" sz="4400" smtClean="0"/>
              <a:t>b.	bmp</a:t>
            </a:r>
          </a:p>
          <a:p>
            <a:pPr marL="0" indent="0">
              <a:buFont typeface="Wingdings" pitchFamily="2" charset="2"/>
              <a:buNone/>
            </a:pPr>
            <a:r>
              <a:rPr lang="ru-RU" sz="4400" smtClean="0"/>
              <a:t>c.	txt</a:t>
            </a:r>
          </a:p>
          <a:p>
            <a:pPr marL="0" indent="0">
              <a:buFont typeface="Wingdings" pitchFamily="2" charset="2"/>
              <a:buNone/>
            </a:pPr>
            <a:r>
              <a:rPr lang="ru-RU" sz="4400" smtClean="0"/>
              <a:t>d.	doc</a:t>
            </a:r>
          </a:p>
          <a:p>
            <a:pPr marL="0" indent="0">
              <a:buFont typeface="Wingdings" pitchFamily="2" charset="2"/>
              <a:buNone/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01753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8000" smtClean="0"/>
              <a:t>a.	txt, doc</a:t>
            </a:r>
          </a:p>
          <a:p>
            <a:pPr marL="0" indent="0">
              <a:buFont typeface="Wingdings" pitchFamily="2" charset="2"/>
              <a:buNone/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70104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6</a:t>
            </a:r>
            <a:r>
              <a:rPr lang="ru-RU" dirty="0" smtClean="0"/>
              <a:t>. Файл проба.</a:t>
            </a:r>
            <a:r>
              <a:rPr lang="en-US" dirty="0" smtClean="0"/>
              <a:t>jpg </a:t>
            </a:r>
            <a:r>
              <a:rPr lang="ru-RU" dirty="0" smtClean="0"/>
              <a:t>создан в приложении</a:t>
            </a:r>
          </a:p>
        </p:txBody>
      </p:sp>
      <p:sp>
        <p:nvSpPr>
          <p:cNvPr id="1843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endParaRPr lang="ru-RU" smtClean="0"/>
          </a:p>
          <a:p>
            <a:pPr marL="0" indent="0">
              <a:buFont typeface="Wingdings" pitchFamily="2" charset="2"/>
              <a:buNone/>
            </a:pPr>
            <a:r>
              <a:rPr lang="en-US" sz="4400" smtClean="0"/>
              <a:t>a.	Word</a:t>
            </a:r>
          </a:p>
          <a:p>
            <a:pPr marL="0" indent="0">
              <a:buFont typeface="Wingdings" pitchFamily="2" charset="2"/>
              <a:buNone/>
            </a:pPr>
            <a:r>
              <a:rPr lang="en-US" sz="4400" smtClean="0"/>
              <a:t>b.	Paint</a:t>
            </a:r>
          </a:p>
          <a:p>
            <a:pPr marL="0" indent="0">
              <a:buFont typeface="Wingdings" pitchFamily="2" charset="2"/>
              <a:buNone/>
            </a:pPr>
            <a:r>
              <a:rPr lang="en-US" sz="4400" smtClean="0"/>
              <a:t>c.	PowerPoint</a:t>
            </a:r>
          </a:p>
          <a:p>
            <a:pPr marL="0" indent="0">
              <a:buFont typeface="Wingdings" pitchFamily="2" charset="2"/>
              <a:buNone/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93575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7200" smtClean="0"/>
              <a:t>b.	Paint</a:t>
            </a:r>
          </a:p>
          <a:p>
            <a:pPr marL="0" indent="0">
              <a:buFont typeface="Wingdings" pitchFamily="2" charset="2"/>
              <a:buNone/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15339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75" y="2357438"/>
            <a:ext cx="7786688" cy="64293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Word</a:t>
            </a:r>
            <a:r>
              <a:rPr lang="ru-RU" sz="2000" dirty="0"/>
              <a:t> </a:t>
            </a:r>
          </a:p>
        </p:txBody>
      </p:sp>
      <p:sp>
        <p:nvSpPr>
          <p:cNvPr id="11" name="Кольцо 10"/>
          <p:cNvSpPr/>
          <p:nvPr/>
        </p:nvSpPr>
        <p:spPr>
          <a:xfrm>
            <a:off x="799917" y="2357430"/>
            <a:ext cx="684549" cy="642942"/>
          </a:xfrm>
          <a:prstGeom prst="donu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4375" y="3429000"/>
            <a:ext cx="7786688" cy="64293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Блокнот</a:t>
            </a:r>
          </a:p>
        </p:txBody>
      </p:sp>
      <p:sp>
        <p:nvSpPr>
          <p:cNvPr id="15" name="Кольцо 14"/>
          <p:cNvSpPr/>
          <p:nvPr/>
        </p:nvSpPr>
        <p:spPr>
          <a:xfrm>
            <a:off x="799917" y="3429000"/>
            <a:ext cx="684549" cy="642942"/>
          </a:xfrm>
          <a:prstGeom prst="donu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14375" y="4429125"/>
            <a:ext cx="7786688" cy="64293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Paint</a:t>
            </a:r>
            <a:endParaRPr lang="ru-RU" sz="2000" dirty="0"/>
          </a:p>
        </p:txBody>
      </p:sp>
      <p:sp>
        <p:nvSpPr>
          <p:cNvPr id="18" name="Кольцо 17"/>
          <p:cNvSpPr/>
          <p:nvPr/>
        </p:nvSpPr>
        <p:spPr>
          <a:xfrm>
            <a:off x="799917" y="4429132"/>
            <a:ext cx="684549" cy="642942"/>
          </a:xfrm>
          <a:prstGeom prst="donu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14375" y="5357813"/>
            <a:ext cx="7786688" cy="64293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Excel</a:t>
            </a:r>
            <a:endParaRPr lang="ru-RU" sz="2000" dirty="0"/>
          </a:p>
        </p:txBody>
      </p:sp>
      <p:sp>
        <p:nvSpPr>
          <p:cNvPr id="21" name="Кольцо 20"/>
          <p:cNvSpPr/>
          <p:nvPr/>
        </p:nvSpPr>
        <p:spPr>
          <a:xfrm>
            <a:off x="799917" y="5357826"/>
            <a:ext cx="684549" cy="642942"/>
          </a:xfrm>
          <a:prstGeom prst="donu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22" name="Управляющая кнопка: далее 21">
            <a:hlinkClick r:id="" action="ppaction://hlinkshowjump?jump=nextslide" highlightClick="1"/>
          </p:cNvPr>
          <p:cNvSpPr/>
          <p:nvPr/>
        </p:nvSpPr>
        <p:spPr>
          <a:xfrm>
            <a:off x="8215338" y="6357958"/>
            <a:ext cx="928662" cy="500042"/>
          </a:xfrm>
          <a:prstGeom prst="actionButtonForwardNex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25" name="Picture 2" descr="http://lenagold.ru/fon/clipart/s/smil/smail25.gif"/>
          <p:cNvPicPr>
            <a:picLocks noChangeAspect="1" noChangeArrowheads="1" noCrop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3143250"/>
            <a:ext cx="10477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http://lenagold.ru/fon/clipart/s/smil/smail59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2286000"/>
            <a:ext cx="7429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4" descr="http://lenagold.ru/fon/clipart/s/smil/smail59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4429125"/>
            <a:ext cx="7429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4" descr="http://lenagold.ru/fon/clipart/s/smil/smail59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357813"/>
            <a:ext cx="7429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Прямоугольник 22"/>
          <p:cNvSpPr/>
          <p:nvPr/>
        </p:nvSpPr>
        <p:spPr>
          <a:xfrm>
            <a:off x="4143372" y="1357298"/>
            <a:ext cx="1652764" cy="92333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txt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43000" y="571500"/>
            <a:ext cx="753666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+mn-lt"/>
              </a:rPr>
              <a:t>В каких приложениях создаются файлы со следующими расширениями</a:t>
            </a:r>
          </a:p>
        </p:txBody>
      </p:sp>
      <p:sp>
        <p:nvSpPr>
          <p:cNvPr id="4123" name="TextBox 25"/>
          <p:cNvSpPr txBox="1">
            <a:spLocks noChangeArrowheads="1"/>
          </p:cNvSpPr>
          <p:nvPr/>
        </p:nvSpPr>
        <p:spPr bwMode="auto">
          <a:xfrm>
            <a:off x="3714750" y="6215063"/>
            <a:ext cx="2349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i="1">
                <a:latin typeface="Constantia" pitchFamily="18" charset="0"/>
              </a:rPr>
              <a:t>Нажмите на кольцо</a:t>
            </a:r>
          </a:p>
        </p:txBody>
      </p:sp>
    </p:spTree>
    <p:extLst>
      <p:ext uri="{BB962C8B-B14F-4D97-AF65-F5344CB8AC3E}">
        <p14:creationId xmlns:p14="http://schemas.microsoft.com/office/powerpoint/2010/main" val="119969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7</a:t>
            </a:r>
            <a:r>
              <a:rPr lang="ru-RU" dirty="0" smtClean="0"/>
              <a:t>. Укажите правильное имя файла</a:t>
            </a:r>
          </a:p>
        </p:txBody>
      </p:sp>
      <p:sp>
        <p:nvSpPr>
          <p:cNvPr id="2048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smtClean="0"/>
              <a:t>	</a:t>
            </a:r>
          </a:p>
          <a:p>
            <a:pPr marL="0" indent="0">
              <a:buFont typeface="Wingdings" pitchFamily="2" charset="2"/>
              <a:buNone/>
            </a:pPr>
            <a:r>
              <a:rPr lang="ru-RU" sz="4800" smtClean="0"/>
              <a:t>a.	май?.doc</a:t>
            </a:r>
          </a:p>
          <a:p>
            <a:pPr marL="0" indent="0">
              <a:buFont typeface="Wingdings" pitchFamily="2" charset="2"/>
              <a:buNone/>
            </a:pPr>
            <a:r>
              <a:rPr lang="ru-RU" sz="4800" smtClean="0"/>
              <a:t>b.	май.doc</a:t>
            </a:r>
          </a:p>
          <a:p>
            <a:pPr marL="0" indent="0">
              <a:buFont typeface="Wingdings" pitchFamily="2" charset="2"/>
              <a:buNone/>
            </a:pPr>
            <a:r>
              <a:rPr lang="ru-RU" sz="4800" smtClean="0"/>
              <a:t>c.	май doc</a:t>
            </a:r>
          </a:p>
          <a:p>
            <a:pPr marL="0" indent="0">
              <a:buFont typeface="Wingdings" pitchFamily="2" charset="2"/>
              <a:buNone/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44809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8000" smtClean="0"/>
              <a:t>b.	</a:t>
            </a:r>
            <a:r>
              <a:rPr lang="ru-RU" sz="8000" smtClean="0"/>
              <a:t>май.</a:t>
            </a:r>
            <a:r>
              <a:rPr lang="en-US" sz="8000" smtClean="0"/>
              <a:t>doc</a:t>
            </a:r>
          </a:p>
          <a:p>
            <a:pPr marL="0" indent="0">
              <a:buFont typeface="Wingdings" pitchFamily="2" charset="2"/>
              <a:buNone/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6243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8</a:t>
            </a:r>
            <a:r>
              <a:rPr lang="ru-RU" dirty="0" smtClean="0"/>
              <a:t>. 1 Кбайт=…</a:t>
            </a:r>
          </a:p>
        </p:txBody>
      </p:sp>
      <p:sp>
        <p:nvSpPr>
          <p:cNvPr id="24579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ru-RU" sz="5400" smtClean="0"/>
              <a:t>a.	1 биту</a:t>
            </a:r>
          </a:p>
          <a:p>
            <a:pPr marL="0" indent="0">
              <a:buFont typeface="Wingdings" pitchFamily="2" charset="2"/>
              <a:buNone/>
            </a:pPr>
            <a:r>
              <a:rPr lang="ru-RU" sz="5400" smtClean="0"/>
              <a:t>b.	8 битам</a:t>
            </a:r>
          </a:p>
          <a:p>
            <a:pPr marL="0" indent="0">
              <a:buFont typeface="Wingdings" pitchFamily="2" charset="2"/>
              <a:buNone/>
            </a:pPr>
            <a:r>
              <a:rPr lang="ru-RU" sz="5400" smtClean="0"/>
              <a:t>c.	1024 байта</a:t>
            </a:r>
          </a:p>
          <a:p>
            <a:pPr marL="0" indent="0">
              <a:buFont typeface="Wingdings" pitchFamily="2" charset="2"/>
              <a:buNone/>
            </a:pPr>
            <a:r>
              <a:rPr lang="ru-RU" sz="5400" smtClean="0"/>
              <a:t>d.	8 байтам</a:t>
            </a:r>
          </a:p>
          <a:p>
            <a:pPr marL="0" indent="0">
              <a:buFont typeface="Wingdings" pitchFamily="2" charset="2"/>
              <a:buNone/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27767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560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8000" smtClean="0"/>
              <a:t>c.	1024 </a:t>
            </a:r>
            <a:r>
              <a:rPr lang="ru-RU" sz="8000" smtClean="0"/>
              <a:t>байта</a:t>
            </a:r>
          </a:p>
          <a:p>
            <a:pPr marL="0" indent="0">
              <a:buFont typeface="Wingdings" pitchFamily="2" charset="2"/>
              <a:buNone/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71942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38138"/>
            <a:ext cx="8229600" cy="1252537"/>
          </a:xfrm>
        </p:spPr>
        <p:txBody>
          <a:bodyPr anchor="t"/>
          <a:lstStyle/>
          <a:p>
            <a:pPr eaLnBrk="1" hangingPunct="1"/>
            <a:r>
              <a:rPr lang="ru-RU" sz="3100" smtClean="0"/>
              <a:t>Запишите полные имена всех файлов</a:t>
            </a:r>
          </a:p>
        </p:txBody>
      </p:sp>
      <p:pic>
        <p:nvPicPr>
          <p:cNvPr id="31747" name="Picture 3" descr="файловая-систем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773238"/>
            <a:ext cx="4824413" cy="295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250825" y="4941888"/>
            <a:ext cx="8642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ru-RU">
              <a:latin typeface="Times New Roman" pitchFamily="18" charset="0"/>
            </a:endParaRPr>
          </a:p>
        </p:txBody>
      </p:sp>
      <p:sp>
        <p:nvSpPr>
          <p:cNvPr id="31750" name="WordArt 6"/>
          <p:cNvSpPr>
            <a:spLocks noChangeArrowheads="1" noChangeShapeType="1" noTextEdit="1"/>
          </p:cNvSpPr>
          <p:nvPr/>
        </p:nvSpPr>
        <p:spPr bwMode="auto">
          <a:xfrm>
            <a:off x="6876256" y="2492897"/>
            <a:ext cx="2016919" cy="22315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409632"/>
                </a:solidFill>
                <a:latin typeface="Arial"/>
                <a:cs typeface="Arial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192041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38138"/>
            <a:ext cx="8229600" cy="1252537"/>
          </a:xfrm>
        </p:spPr>
        <p:txBody>
          <a:bodyPr anchor="t"/>
          <a:lstStyle/>
          <a:p>
            <a:pPr eaLnBrk="1" hangingPunct="1"/>
            <a:r>
              <a:rPr lang="ru-RU" sz="3100" smtClean="0"/>
              <a:t>Запишите полные имена всех файлов</a:t>
            </a:r>
          </a:p>
        </p:txBody>
      </p:sp>
      <p:pic>
        <p:nvPicPr>
          <p:cNvPr id="31747" name="Picture 3" descr="файловая-систем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773238"/>
            <a:ext cx="4824413" cy="295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250825" y="4941888"/>
            <a:ext cx="8642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ru-RU">
              <a:latin typeface="Times New Roman" pitchFamily="18" charset="0"/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533400" y="4876800"/>
            <a:ext cx="8207375" cy="1311275"/>
          </a:xfrm>
          <a:prstGeom prst="rect">
            <a:avLst/>
          </a:prstGeom>
          <a:solidFill>
            <a:srgbClr val="E2F3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ru-RU" sz="2000" b="1">
                <a:latin typeface="Times New Roman" pitchFamily="18" charset="0"/>
              </a:rPr>
              <a:t>C:\Мои документы\Иванов\</a:t>
            </a:r>
            <a:r>
              <a:rPr lang="en-US" sz="2000" b="1">
                <a:latin typeface="Times New Roman" pitchFamily="18" charset="0"/>
              </a:rPr>
              <a:t>QBasic</a:t>
            </a:r>
            <a:r>
              <a:rPr lang="ru-RU" sz="2000" b="1">
                <a:latin typeface="Times New Roman" pitchFamily="18" charset="0"/>
              </a:rPr>
              <a:t>.</a:t>
            </a:r>
            <a:r>
              <a:rPr lang="en-US" sz="2000" b="1">
                <a:latin typeface="Times New Roman" pitchFamily="18" charset="0"/>
              </a:rPr>
              <a:t>doc</a:t>
            </a:r>
          </a:p>
          <a:p>
            <a:pPr algn="l" eaLnBrk="1" hangingPunct="1"/>
            <a:r>
              <a:rPr lang="ru-RU" sz="2000" b="1">
                <a:latin typeface="Times New Roman" pitchFamily="18" charset="0"/>
              </a:rPr>
              <a:t>C:\Мои документы\Петров\Письмо.</a:t>
            </a:r>
            <a:r>
              <a:rPr lang="en-US" sz="2000" b="1">
                <a:latin typeface="Times New Roman" pitchFamily="18" charset="0"/>
              </a:rPr>
              <a:t>txt</a:t>
            </a:r>
          </a:p>
          <a:p>
            <a:pPr algn="l" eaLnBrk="1" hangingPunct="1"/>
            <a:r>
              <a:rPr lang="ru-RU" sz="2000" b="1">
                <a:latin typeface="Times New Roman" pitchFamily="18" charset="0"/>
              </a:rPr>
              <a:t>C:\Мои документы\Петров\Рисунки</a:t>
            </a:r>
            <a:r>
              <a:rPr lang="en-US" sz="2000" b="1">
                <a:latin typeface="Times New Roman" pitchFamily="18" charset="0"/>
              </a:rPr>
              <a:t>\</a:t>
            </a:r>
            <a:r>
              <a:rPr lang="ru-RU" sz="2000" b="1">
                <a:latin typeface="Times New Roman" pitchFamily="18" charset="0"/>
              </a:rPr>
              <a:t>Море.</a:t>
            </a:r>
            <a:r>
              <a:rPr lang="en-US" sz="2000" b="1">
                <a:latin typeface="Times New Roman" pitchFamily="18" charset="0"/>
              </a:rPr>
              <a:t>bmp</a:t>
            </a:r>
          </a:p>
          <a:p>
            <a:pPr algn="l" eaLnBrk="1" hangingPunct="1"/>
            <a:r>
              <a:rPr lang="ru-RU" sz="2000" b="1">
                <a:latin typeface="Times New Roman" pitchFamily="18" charset="0"/>
              </a:rPr>
              <a:t>C:\Фильмы\Интересный фильм.</a:t>
            </a:r>
            <a:r>
              <a:rPr lang="en-US" sz="2000" b="1">
                <a:latin typeface="Times New Roman" pitchFamily="18" charset="0"/>
              </a:rPr>
              <a:t>avi</a:t>
            </a:r>
            <a:endParaRPr lang="ru-RU" sz="2000">
              <a:latin typeface="Times New Roman" pitchFamily="18" charset="0"/>
            </a:endParaRPr>
          </a:p>
        </p:txBody>
      </p:sp>
      <p:sp>
        <p:nvSpPr>
          <p:cNvPr id="31750" name="WordArt 6"/>
          <p:cNvSpPr>
            <a:spLocks noChangeArrowheads="1" noChangeShapeType="1" noTextEdit="1"/>
          </p:cNvSpPr>
          <p:nvPr/>
        </p:nvSpPr>
        <p:spPr bwMode="auto">
          <a:xfrm>
            <a:off x="6876256" y="2492897"/>
            <a:ext cx="2016919" cy="22315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409632"/>
                </a:solidFill>
                <a:latin typeface="Arial"/>
                <a:cs typeface="Arial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12077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3200" dirty="0"/>
              <a:t>Ниже указаны имена файлов. Выбери из них имена текстовых файлов, графических файлов, программ.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32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200" dirty="0"/>
              <a:t>	</a:t>
            </a:r>
            <a:r>
              <a:rPr lang="en-US" sz="3200" dirty="0"/>
              <a:t>aaa.bmp, leto.doc, mama.jpg, ura.wav, dog.txt, cat.jpg, boy.exe, music.txt, book.mp3, box.exe, game.bmp, vopros.wav, otvet.txt.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2753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charset="0"/>
              </a:rPr>
              <a:t>Задание</a:t>
            </a:r>
            <a:r>
              <a:rPr lang="en-US" dirty="0">
                <a:latin typeface="Arial" charset="0"/>
              </a:rPr>
              <a:t> </a:t>
            </a:r>
            <a:endParaRPr lang="ru-RU" dirty="0">
              <a:latin typeface="Arial" charset="0"/>
            </a:endParaRPr>
          </a:p>
        </p:txBody>
      </p:sp>
      <p:sp>
        <p:nvSpPr>
          <p:cNvPr id="167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Отдели имена файлов от имен папок, неправильные имена пропускай.</a:t>
            </a:r>
          </a:p>
          <a:p>
            <a:pPr>
              <a:buFont typeface="Wingdings" pitchFamily="2" charset="2"/>
              <a:buNone/>
            </a:pPr>
            <a:r>
              <a:rPr lang="ru-RU" sz="3600" dirty="0"/>
              <a:t>	</a:t>
            </a:r>
          </a:p>
          <a:p>
            <a:pPr>
              <a:buFont typeface="Wingdings" pitchFamily="2" charset="2"/>
              <a:buNone/>
            </a:pPr>
            <a:r>
              <a:rPr lang="ru-RU" sz="3600" dirty="0"/>
              <a:t>	</a:t>
            </a:r>
            <a:r>
              <a:rPr lang="en-US" sz="3600" dirty="0"/>
              <a:t>Lettet.txt, Book, Name*2, </a:t>
            </a:r>
            <a:r>
              <a:rPr lang="en-US" sz="3600" dirty="0" err="1"/>
              <a:t>List:doc</a:t>
            </a:r>
            <a:r>
              <a:rPr lang="en-US" sz="3600" dirty="0"/>
              <a:t>, 2006 </a:t>
            </a:r>
            <a:r>
              <a:rPr lang="ru-RU" sz="3600" dirty="0"/>
              <a:t>год, </a:t>
            </a:r>
            <a:r>
              <a:rPr lang="en-US" sz="3600" dirty="0"/>
              <a:t>Windows.jpg, Windows, Dom.doc.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4385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/>
              <a:t>Работа с </a:t>
            </a:r>
            <a:br>
              <a:rPr lang="ru-RU" sz="6000" dirty="0" smtClean="0"/>
            </a:br>
            <a:r>
              <a:rPr lang="ru-RU" sz="6000" dirty="0" smtClean="0"/>
              <a:t>файлами и дисками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16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820688"/>
          </a:xfrm>
        </p:spPr>
        <p:txBody>
          <a:bodyPr/>
          <a:lstStyle/>
          <a:p>
            <a:r>
              <a:rPr lang="ru-RU" dirty="0" smtClean="0"/>
              <a:t>Ответить на вопросы: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556792"/>
            <a:ext cx="7992888" cy="4896544"/>
          </a:xfrm>
        </p:spPr>
        <p:txBody>
          <a:bodyPr>
            <a:normAutofit fontScale="62500" lnSpcReduction="2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ru-RU" sz="3400" dirty="0" smtClean="0"/>
              <a:t>Каков минимальный объём может занимать сохранённый файл?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3400" dirty="0" smtClean="0"/>
              <a:t>А максимальный?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3400" dirty="0" smtClean="0"/>
              <a:t>Как называются программы, с помощью которых выполняются операции над файлами?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3400" dirty="0" smtClean="0"/>
              <a:t>Перечислите операции над файлами.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3400" dirty="0" smtClean="0"/>
              <a:t>Для чего выполняют архивирование файлов?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3400" dirty="0" smtClean="0"/>
              <a:t>Что такое архиваторы?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3400" dirty="0" smtClean="0"/>
              <a:t>Какие файлы сжимаются лучше всего?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3400" dirty="0" smtClean="0"/>
              <a:t>Какие файлы практически не сжимаются?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3400" dirty="0" smtClean="0"/>
              <a:t>Что такое фрагментация файлов?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3400" dirty="0" smtClean="0"/>
              <a:t>В чем заключается дефрагментация файлов?</a:t>
            </a:r>
          </a:p>
          <a:p>
            <a:pPr marL="342900" indent="-342900" algn="l">
              <a:buFont typeface="Wingdings" pitchFamily="2" charset="2"/>
              <a:buChar char="q"/>
            </a:pPr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515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75" y="2357438"/>
            <a:ext cx="7786688" cy="64293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Power Point</a:t>
            </a:r>
            <a:endParaRPr lang="ru-RU" sz="2000" dirty="0"/>
          </a:p>
        </p:txBody>
      </p:sp>
      <p:sp>
        <p:nvSpPr>
          <p:cNvPr id="11" name="Кольцо 10"/>
          <p:cNvSpPr/>
          <p:nvPr/>
        </p:nvSpPr>
        <p:spPr>
          <a:xfrm>
            <a:off x="799917" y="2357430"/>
            <a:ext cx="684549" cy="642942"/>
          </a:xfrm>
          <a:prstGeom prst="donu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4375" y="3429000"/>
            <a:ext cx="7786688" cy="64293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Word</a:t>
            </a:r>
            <a:endParaRPr lang="ru-RU" sz="2000" dirty="0"/>
          </a:p>
        </p:txBody>
      </p:sp>
      <p:sp>
        <p:nvSpPr>
          <p:cNvPr id="15" name="Кольцо 14"/>
          <p:cNvSpPr/>
          <p:nvPr/>
        </p:nvSpPr>
        <p:spPr>
          <a:xfrm>
            <a:off x="799917" y="3429000"/>
            <a:ext cx="684549" cy="642942"/>
          </a:xfrm>
          <a:prstGeom prst="donu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14375" y="4429125"/>
            <a:ext cx="7786688" cy="64293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Excel</a:t>
            </a:r>
            <a:endParaRPr lang="ru-RU" sz="2000" dirty="0"/>
          </a:p>
        </p:txBody>
      </p:sp>
      <p:sp>
        <p:nvSpPr>
          <p:cNvPr id="18" name="Кольцо 17"/>
          <p:cNvSpPr/>
          <p:nvPr/>
        </p:nvSpPr>
        <p:spPr>
          <a:xfrm>
            <a:off x="799917" y="4429132"/>
            <a:ext cx="684549" cy="642942"/>
          </a:xfrm>
          <a:prstGeom prst="donu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14375" y="5357813"/>
            <a:ext cx="7786688" cy="64293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Paint</a:t>
            </a:r>
            <a:endParaRPr lang="ru-RU" sz="2000" dirty="0"/>
          </a:p>
        </p:txBody>
      </p:sp>
      <p:sp>
        <p:nvSpPr>
          <p:cNvPr id="21" name="Кольцо 20"/>
          <p:cNvSpPr/>
          <p:nvPr/>
        </p:nvSpPr>
        <p:spPr>
          <a:xfrm>
            <a:off x="799917" y="5357826"/>
            <a:ext cx="684549" cy="642942"/>
          </a:xfrm>
          <a:prstGeom prst="donu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22" name="Управляющая кнопка: далее 21">
            <a:hlinkClick r:id="" action="ppaction://hlinkshowjump?jump=nextslide" highlightClick="1"/>
          </p:cNvPr>
          <p:cNvSpPr/>
          <p:nvPr/>
        </p:nvSpPr>
        <p:spPr>
          <a:xfrm>
            <a:off x="8215338" y="6357958"/>
            <a:ext cx="928662" cy="500042"/>
          </a:xfrm>
          <a:prstGeom prst="actionButtonForwardNex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25" name="Picture 2" descr="http://lenagold.ru/fon/clipart/s/smil/smail25.gif"/>
          <p:cNvPicPr>
            <a:picLocks noChangeAspect="1" noChangeArrowheads="1" noCrop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2071688"/>
            <a:ext cx="10477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http://lenagold.ru/fon/clipart/s/smil/smail59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5357813"/>
            <a:ext cx="7429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4" descr="http://lenagold.ru/fon/clipart/s/smil/smail59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3429000"/>
            <a:ext cx="7429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4" descr="http://lenagold.ru/fon/clipart/s/smil/smail59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4429125"/>
            <a:ext cx="7429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Прямоугольник 23"/>
          <p:cNvSpPr/>
          <p:nvPr/>
        </p:nvSpPr>
        <p:spPr>
          <a:xfrm>
            <a:off x="3857620" y="1142984"/>
            <a:ext cx="1571636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ppt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024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2281808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ru-RU" dirty="0" smtClean="0"/>
              <a:t>Читать с 35-37 </a:t>
            </a:r>
          </a:p>
          <a:p>
            <a:pPr marL="514350" indent="-514350" algn="l">
              <a:buFontTx/>
              <a:buAutoNum type="arabicPeriod"/>
            </a:pPr>
            <a:r>
              <a:rPr lang="ru-RU" dirty="0" smtClean="0"/>
              <a:t>Кроссворд по теме «Работа с файлами и папками». (</a:t>
            </a:r>
            <a:r>
              <a:rPr lang="ru-RU" dirty="0"/>
              <a:t>созданный в </a:t>
            </a:r>
            <a:r>
              <a:rPr lang="en-US" dirty="0" smtClean="0"/>
              <a:t>PowerPoint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082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75" y="2357438"/>
            <a:ext cx="7786688" cy="64293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Блокнот</a:t>
            </a:r>
          </a:p>
        </p:txBody>
      </p:sp>
      <p:sp>
        <p:nvSpPr>
          <p:cNvPr id="11" name="Кольцо 10"/>
          <p:cNvSpPr/>
          <p:nvPr/>
        </p:nvSpPr>
        <p:spPr>
          <a:xfrm>
            <a:off x="799917" y="2357430"/>
            <a:ext cx="684549" cy="642942"/>
          </a:xfrm>
          <a:prstGeom prst="donu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4375" y="3429000"/>
            <a:ext cx="7786688" cy="64293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Power Point</a:t>
            </a:r>
            <a:endParaRPr lang="ru-RU" sz="2000" dirty="0"/>
          </a:p>
        </p:txBody>
      </p:sp>
      <p:sp>
        <p:nvSpPr>
          <p:cNvPr id="15" name="Кольцо 14"/>
          <p:cNvSpPr/>
          <p:nvPr/>
        </p:nvSpPr>
        <p:spPr>
          <a:xfrm>
            <a:off x="799917" y="3429000"/>
            <a:ext cx="684549" cy="642942"/>
          </a:xfrm>
          <a:prstGeom prst="donu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14375" y="4429125"/>
            <a:ext cx="7786688" cy="64293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Word</a:t>
            </a:r>
            <a:endParaRPr lang="ru-RU" sz="2000" dirty="0"/>
          </a:p>
        </p:txBody>
      </p:sp>
      <p:sp>
        <p:nvSpPr>
          <p:cNvPr id="18" name="Кольцо 17"/>
          <p:cNvSpPr/>
          <p:nvPr/>
        </p:nvSpPr>
        <p:spPr>
          <a:xfrm>
            <a:off x="799917" y="4429132"/>
            <a:ext cx="684549" cy="642942"/>
          </a:xfrm>
          <a:prstGeom prst="donu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14375" y="5357813"/>
            <a:ext cx="7786688" cy="64293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Excel</a:t>
            </a:r>
            <a:endParaRPr lang="ru-RU" sz="2000" dirty="0"/>
          </a:p>
        </p:txBody>
      </p:sp>
      <p:sp>
        <p:nvSpPr>
          <p:cNvPr id="21" name="Кольцо 20"/>
          <p:cNvSpPr/>
          <p:nvPr/>
        </p:nvSpPr>
        <p:spPr>
          <a:xfrm>
            <a:off x="799917" y="5357826"/>
            <a:ext cx="684549" cy="642942"/>
          </a:xfrm>
          <a:prstGeom prst="donu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22" name="Управляющая кнопка: далее 21">
            <a:hlinkClick r:id="" action="ppaction://hlinkshowjump?jump=nextslide" highlightClick="1"/>
          </p:cNvPr>
          <p:cNvSpPr/>
          <p:nvPr/>
        </p:nvSpPr>
        <p:spPr>
          <a:xfrm>
            <a:off x="8215338" y="6357958"/>
            <a:ext cx="928662" cy="500042"/>
          </a:xfrm>
          <a:prstGeom prst="actionButtonForwardNex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25" name="Picture 2" descr="http://lenagold.ru/fon/clipart/s/smil/smail25.gif"/>
          <p:cNvPicPr>
            <a:picLocks noChangeAspect="1" noChangeArrowheads="1" noCrop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4143375"/>
            <a:ext cx="10477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http://lenagold.ru/fon/clipart/s/smil/smail59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2286000"/>
            <a:ext cx="7429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4" descr="http://lenagold.ru/fon/clipart/s/smil/smail59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3429000"/>
            <a:ext cx="7429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4" descr="http://lenagold.ru/fon/clipart/s/smil/smail59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357813"/>
            <a:ext cx="7429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Прямоугольник 22"/>
          <p:cNvSpPr/>
          <p:nvPr/>
        </p:nvSpPr>
        <p:spPr>
          <a:xfrm>
            <a:off x="3929058" y="1214422"/>
            <a:ext cx="2299126" cy="92333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doc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4239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75" y="2357438"/>
            <a:ext cx="7786688" cy="64293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Word</a:t>
            </a:r>
            <a:endParaRPr lang="ru-RU" sz="2000" dirty="0"/>
          </a:p>
        </p:txBody>
      </p:sp>
      <p:sp>
        <p:nvSpPr>
          <p:cNvPr id="11" name="Кольцо 10"/>
          <p:cNvSpPr/>
          <p:nvPr/>
        </p:nvSpPr>
        <p:spPr>
          <a:xfrm>
            <a:off x="799917" y="2357430"/>
            <a:ext cx="684549" cy="642942"/>
          </a:xfrm>
          <a:prstGeom prst="donu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4375" y="3429000"/>
            <a:ext cx="7786688" cy="64293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Photoshop</a:t>
            </a:r>
            <a:endParaRPr lang="ru-RU" sz="2000" dirty="0"/>
          </a:p>
        </p:txBody>
      </p:sp>
      <p:sp>
        <p:nvSpPr>
          <p:cNvPr id="15" name="Кольцо 14"/>
          <p:cNvSpPr/>
          <p:nvPr/>
        </p:nvSpPr>
        <p:spPr>
          <a:xfrm>
            <a:off x="799917" y="3429000"/>
            <a:ext cx="684549" cy="642942"/>
          </a:xfrm>
          <a:prstGeom prst="donu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14375" y="4429125"/>
            <a:ext cx="7786688" cy="64293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Power Point</a:t>
            </a:r>
            <a:endParaRPr lang="ru-RU" sz="2000" dirty="0"/>
          </a:p>
        </p:txBody>
      </p:sp>
      <p:sp>
        <p:nvSpPr>
          <p:cNvPr id="18" name="Кольцо 17"/>
          <p:cNvSpPr/>
          <p:nvPr/>
        </p:nvSpPr>
        <p:spPr>
          <a:xfrm>
            <a:off x="799917" y="4429132"/>
            <a:ext cx="684549" cy="642942"/>
          </a:xfrm>
          <a:prstGeom prst="donu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14375" y="5357813"/>
            <a:ext cx="7786688" cy="64293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Paint</a:t>
            </a:r>
            <a:endParaRPr lang="ru-RU" sz="2000" dirty="0"/>
          </a:p>
        </p:txBody>
      </p:sp>
      <p:sp>
        <p:nvSpPr>
          <p:cNvPr id="21" name="Кольцо 20"/>
          <p:cNvSpPr/>
          <p:nvPr/>
        </p:nvSpPr>
        <p:spPr>
          <a:xfrm>
            <a:off x="799917" y="5357826"/>
            <a:ext cx="684549" cy="642942"/>
          </a:xfrm>
          <a:prstGeom prst="donu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22" name="Управляющая кнопка: далее 21">
            <a:hlinkClick r:id="" action="ppaction://hlinkshowjump?jump=nextslide" highlightClick="1"/>
          </p:cNvPr>
          <p:cNvSpPr/>
          <p:nvPr/>
        </p:nvSpPr>
        <p:spPr>
          <a:xfrm>
            <a:off x="8215338" y="6357958"/>
            <a:ext cx="928662" cy="500042"/>
          </a:xfrm>
          <a:prstGeom prst="actionButtonForwardNex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25" name="Picture 2" descr="http://lenagold.ru/fon/clipart/s/smil/smail25.gif"/>
          <p:cNvPicPr>
            <a:picLocks noChangeAspect="1" noChangeArrowheads="1" noCrop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5072063"/>
            <a:ext cx="10477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http://lenagold.ru/fon/clipart/s/smil/smail59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2286000"/>
            <a:ext cx="7429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4" descr="http://lenagold.ru/fon/clipart/s/smil/smail59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3429000"/>
            <a:ext cx="7429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4" descr="http://lenagold.ru/fon/clipart/s/smil/smail59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4429125"/>
            <a:ext cx="7429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Прямоугольник 28"/>
          <p:cNvSpPr/>
          <p:nvPr/>
        </p:nvSpPr>
        <p:spPr>
          <a:xfrm>
            <a:off x="3929058" y="1000108"/>
            <a:ext cx="1928826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bmp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538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75" y="2357438"/>
            <a:ext cx="7786688" cy="64293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Конкурс*</a:t>
            </a:r>
            <a:r>
              <a:rPr lang="en-US" sz="2000" dirty="0"/>
              <a:t>.doc</a:t>
            </a:r>
            <a:r>
              <a:rPr lang="ru-RU" sz="2000" dirty="0"/>
              <a:t> </a:t>
            </a:r>
          </a:p>
        </p:txBody>
      </p:sp>
      <p:sp>
        <p:nvSpPr>
          <p:cNvPr id="11" name="Кольцо 10"/>
          <p:cNvSpPr/>
          <p:nvPr/>
        </p:nvSpPr>
        <p:spPr>
          <a:xfrm>
            <a:off x="799917" y="2357430"/>
            <a:ext cx="684549" cy="642942"/>
          </a:xfrm>
          <a:prstGeom prst="donu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4375" y="3429000"/>
            <a:ext cx="7786688" cy="64293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err="1"/>
              <a:t>Утро_вечер</a:t>
            </a:r>
            <a:r>
              <a:rPr lang="en-US" sz="2000" dirty="0"/>
              <a:t>.txt</a:t>
            </a:r>
            <a:endParaRPr lang="ru-RU" sz="2000" dirty="0"/>
          </a:p>
        </p:txBody>
      </p:sp>
      <p:sp>
        <p:nvSpPr>
          <p:cNvPr id="15" name="Кольцо 14"/>
          <p:cNvSpPr/>
          <p:nvPr/>
        </p:nvSpPr>
        <p:spPr>
          <a:xfrm>
            <a:off x="799917" y="3429000"/>
            <a:ext cx="684549" cy="642942"/>
          </a:xfrm>
          <a:prstGeom prst="donu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14375" y="4429125"/>
            <a:ext cx="7786688" cy="64293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sport?.bmp</a:t>
            </a:r>
            <a:endParaRPr lang="ru-RU" sz="2000" dirty="0"/>
          </a:p>
        </p:txBody>
      </p:sp>
      <p:sp>
        <p:nvSpPr>
          <p:cNvPr id="18" name="Кольцо 17"/>
          <p:cNvSpPr/>
          <p:nvPr/>
        </p:nvSpPr>
        <p:spPr>
          <a:xfrm>
            <a:off x="799917" y="4429132"/>
            <a:ext cx="684549" cy="642942"/>
          </a:xfrm>
          <a:prstGeom prst="donu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14375" y="5357813"/>
            <a:ext cx="7786688" cy="64293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/>
              <a:t>Plan.complex</a:t>
            </a:r>
            <a:endParaRPr lang="ru-RU" sz="2000" dirty="0"/>
          </a:p>
        </p:txBody>
      </p:sp>
      <p:sp>
        <p:nvSpPr>
          <p:cNvPr id="21" name="Кольцо 20"/>
          <p:cNvSpPr/>
          <p:nvPr/>
        </p:nvSpPr>
        <p:spPr>
          <a:xfrm>
            <a:off x="799917" y="5357826"/>
            <a:ext cx="684549" cy="642942"/>
          </a:xfrm>
          <a:prstGeom prst="donu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22" name="Управляющая кнопка: далее 21">
            <a:hlinkClick r:id="" action="ppaction://hlinkshowjump?jump=nextslide" highlightClick="1"/>
          </p:cNvPr>
          <p:cNvSpPr/>
          <p:nvPr/>
        </p:nvSpPr>
        <p:spPr>
          <a:xfrm>
            <a:off x="8215338" y="6357958"/>
            <a:ext cx="928662" cy="500042"/>
          </a:xfrm>
          <a:prstGeom prst="actionButtonForwardNex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25" name="Picture 2" descr="http://lenagold.ru/fon/clipart/s/smil/smail25.gif"/>
          <p:cNvPicPr>
            <a:picLocks noChangeAspect="1" noChangeArrowheads="1" noCrop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3143250"/>
            <a:ext cx="10477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http://lenagold.ru/fon/clipart/s/smil/smail59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2286000"/>
            <a:ext cx="7429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4" descr="http://lenagold.ru/fon/clipart/s/smil/smail59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4429125"/>
            <a:ext cx="7429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4" descr="http://lenagold.ru/fon/clipart/s/smil/smail59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357813"/>
            <a:ext cx="7429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1214438" y="857250"/>
            <a:ext cx="7072312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+mn-lt"/>
              </a:rPr>
              <a:t>Выберите допустимые имена файлов из перечисленных ниже</a:t>
            </a:r>
          </a:p>
        </p:txBody>
      </p:sp>
    </p:spTree>
    <p:extLst>
      <p:ext uri="{BB962C8B-B14F-4D97-AF65-F5344CB8AC3E}">
        <p14:creationId xmlns:p14="http://schemas.microsoft.com/office/powerpoint/2010/main" val="159720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38" y="2357438"/>
            <a:ext cx="7786687" cy="64293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Robot\resume.doc</a:t>
            </a:r>
            <a:endParaRPr lang="ru-RU" dirty="0"/>
          </a:p>
        </p:txBody>
      </p:sp>
      <p:sp>
        <p:nvSpPr>
          <p:cNvPr id="11" name="Кольцо 10"/>
          <p:cNvSpPr/>
          <p:nvPr/>
        </p:nvSpPr>
        <p:spPr>
          <a:xfrm>
            <a:off x="799917" y="2357430"/>
            <a:ext cx="684549" cy="642942"/>
          </a:xfrm>
          <a:prstGeom prst="donu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4375" y="3429000"/>
            <a:ext cx="7786688" cy="64293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с:\Robot\resume.doc</a:t>
            </a:r>
          </a:p>
        </p:txBody>
      </p:sp>
      <p:sp>
        <p:nvSpPr>
          <p:cNvPr id="15" name="Кольцо 14"/>
          <p:cNvSpPr/>
          <p:nvPr/>
        </p:nvSpPr>
        <p:spPr>
          <a:xfrm>
            <a:off x="799917" y="3429000"/>
            <a:ext cx="684549" cy="642942"/>
          </a:xfrm>
          <a:prstGeom prst="donu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14375" y="4429125"/>
            <a:ext cx="7786688" cy="64293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c:\resume.doc</a:t>
            </a:r>
          </a:p>
        </p:txBody>
      </p:sp>
      <p:sp>
        <p:nvSpPr>
          <p:cNvPr id="18" name="Кольцо 17"/>
          <p:cNvSpPr/>
          <p:nvPr/>
        </p:nvSpPr>
        <p:spPr>
          <a:xfrm>
            <a:off x="799917" y="4429132"/>
            <a:ext cx="684549" cy="642942"/>
          </a:xfrm>
          <a:prstGeom prst="donu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14375" y="5357813"/>
            <a:ext cx="7786688" cy="64293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c:\...\resume.doc</a:t>
            </a:r>
          </a:p>
        </p:txBody>
      </p:sp>
      <p:sp>
        <p:nvSpPr>
          <p:cNvPr id="21" name="Кольцо 20"/>
          <p:cNvSpPr/>
          <p:nvPr/>
        </p:nvSpPr>
        <p:spPr>
          <a:xfrm>
            <a:off x="799917" y="5357826"/>
            <a:ext cx="684549" cy="642942"/>
          </a:xfrm>
          <a:prstGeom prst="donu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22" name="Управляющая кнопка: далее 21">
            <a:hlinkClick r:id="" action="ppaction://hlinkshowjump?jump=nextslide" highlightClick="1"/>
          </p:cNvPr>
          <p:cNvSpPr/>
          <p:nvPr/>
        </p:nvSpPr>
        <p:spPr>
          <a:xfrm>
            <a:off x="8215338" y="6357958"/>
            <a:ext cx="928662" cy="500042"/>
          </a:xfrm>
          <a:prstGeom prst="actionButtonForwardNex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25" name="Picture 2" descr="http://lenagold.ru/fon/clipart/s/smil/smail25.gif"/>
          <p:cNvPicPr>
            <a:picLocks noChangeAspect="1" noChangeArrowheads="1" noCrop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3143250"/>
            <a:ext cx="10477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http://lenagold.ru/fon/clipart/s/smil/smail59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2286000"/>
            <a:ext cx="7429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4" descr="http://lenagold.ru/fon/clipart/s/smil/smail59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4429125"/>
            <a:ext cx="7429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4" descr="http://lenagold.ru/fon/clipart/s/smil/smail59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357813"/>
            <a:ext cx="7429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1143000" y="642938"/>
            <a:ext cx="7072313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</a:rPr>
              <a:t>На жестком диске C:   в каталоге "</a:t>
            </a:r>
            <a:r>
              <a:rPr lang="ru-RU" sz="2000" b="1" dirty="0" err="1">
                <a:latin typeface="+mn-lt"/>
              </a:rPr>
              <a:t>Robot</a:t>
            </a:r>
            <a:r>
              <a:rPr lang="ru-RU" sz="2000" b="1" dirty="0">
                <a:latin typeface="+mn-lt"/>
              </a:rPr>
              <a:t>" хранится документ "</a:t>
            </a:r>
            <a:r>
              <a:rPr lang="ru-RU" sz="2000" b="1" dirty="0" err="1">
                <a:latin typeface="+mn-lt"/>
              </a:rPr>
              <a:t>resume.doc</a:t>
            </a:r>
            <a:r>
              <a:rPr lang="ru-RU" sz="2000" b="1" dirty="0">
                <a:latin typeface="+mn-lt"/>
              </a:rPr>
              <a:t>". Каков полный путь к файлу?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3427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1. Имя файла состоит из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smtClean="0"/>
              <a:t>a.	</a:t>
            </a:r>
            <a:r>
              <a:rPr lang="ru-RU" sz="4400" smtClean="0"/>
              <a:t>Символов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4400" smtClean="0"/>
              <a:t>b.	Собственно имени и расширения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4400" smtClean="0"/>
              <a:t>c.	Собственного имени и расширения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03961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sz="6000" smtClean="0"/>
              <a:t>b.	Собственно имени и расширения</a:t>
            </a:r>
          </a:p>
          <a:p>
            <a:pPr marL="0" indent="0">
              <a:buFont typeface="Wingdings" pitchFamily="2" charset="2"/>
              <a:buNone/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44703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069046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ема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ШАБ.ШКОЛЬНЫЙ</Template>
  <TotalTime>40</TotalTime>
  <Words>339</Words>
  <Application>Microsoft Office PowerPoint</Application>
  <PresentationFormat>Экран (4:3)</PresentationFormat>
  <Paragraphs>139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10069046</vt:lpstr>
      <vt:lpstr>Файлы и  файловая система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1. Имя файла состоит из </vt:lpstr>
      <vt:lpstr>Презентация PowerPoint</vt:lpstr>
      <vt:lpstr>2. Укажите правильное имя файла</vt:lpstr>
      <vt:lpstr>Презентация PowerPoint</vt:lpstr>
      <vt:lpstr>3. Файл проба.doc создан в приложении</vt:lpstr>
      <vt:lpstr>Презентация PowerPoint</vt:lpstr>
      <vt:lpstr>4. 1 байт=… </vt:lpstr>
      <vt:lpstr>Презентация PowerPoint</vt:lpstr>
      <vt:lpstr>5. текстовые файлы имеют расширение</vt:lpstr>
      <vt:lpstr>Презентация PowerPoint</vt:lpstr>
      <vt:lpstr>6. Файл проба.jpg создан в приложении</vt:lpstr>
      <vt:lpstr>Презентация PowerPoint</vt:lpstr>
      <vt:lpstr>7. Укажите правильное имя файла</vt:lpstr>
      <vt:lpstr>Презентация PowerPoint</vt:lpstr>
      <vt:lpstr>8. 1 Кбайт=…</vt:lpstr>
      <vt:lpstr>Презентация PowerPoint</vt:lpstr>
      <vt:lpstr>Запишите полные имена всех файлов</vt:lpstr>
      <vt:lpstr>Запишите полные имена всех файлов</vt:lpstr>
      <vt:lpstr>Задание </vt:lpstr>
      <vt:lpstr>Задание </vt:lpstr>
      <vt:lpstr>Работа с  файлами и дисками</vt:lpstr>
      <vt:lpstr>Ответить на вопросы:</vt:lpstr>
      <vt:lpstr>Домашнее задание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</dc:creator>
  <cp:lastModifiedBy>я</cp:lastModifiedBy>
  <cp:revision>11</cp:revision>
  <dcterms:created xsi:type="dcterms:W3CDTF">2013-10-15T09:05:21Z</dcterms:created>
  <dcterms:modified xsi:type="dcterms:W3CDTF">2013-10-15T09:54:34Z</dcterms:modified>
</cp:coreProperties>
</file>