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60" r:id="rId7"/>
    <p:sldId id="259" r:id="rId8"/>
    <p:sldId id="268" r:id="rId9"/>
    <p:sldId id="267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ru-RU" sz="5400" u="sng" dirty="0" smtClean="0"/>
              <a:t>Тема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u="sng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Феодальная раздробленность Западной Европы в </a:t>
            </a:r>
            <a:r>
              <a:rPr lang="en-US" sz="5400" b="1" u="sng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IX­XI</a:t>
            </a:r>
            <a:r>
              <a:rPr lang="ru-RU" sz="5400" b="1" u="sng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веках</a:t>
            </a:r>
            <a:endParaRPr lang="ru-RU" sz="5400" b="1" u="sng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92211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Европа в </a:t>
            </a:r>
            <a:r>
              <a:rPr lang="en-US" sz="3200" b="1" dirty="0" smtClean="0"/>
              <a:t>VIII</a:t>
            </a:r>
            <a:r>
              <a:rPr lang="ru-RU" sz="3200" b="1" dirty="0" smtClean="0"/>
              <a:t>- </a:t>
            </a:r>
            <a:r>
              <a:rPr lang="ru-RU" sz="3200" b="1" dirty="0" err="1" smtClean="0"/>
              <a:t>нач</a:t>
            </a:r>
            <a:r>
              <a:rPr lang="ru-RU" sz="3200" b="1" dirty="0" smtClean="0"/>
              <a:t>. </a:t>
            </a:r>
            <a:r>
              <a:rPr lang="en-US" sz="3200" b="1" dirty="0" smtClean="0"/>
              <a:t>IX</a:t>
            </a:r>
            <a:r>
              <a:rPr lang="ru-RU" sz="3200" b="1" dirty="0" smtClean="0"/>
              <a:t> веках</a:t>
            </a:r>
            <a:endParaRPr lang="ru-RU" sz="3200" b="1" dirty="0"/>
          </a:p>
        </p:txBody>
      </p:sp>
      <p:pic>
        <p:nvPicPr>
          <p:cNvPr id="4" name="Содержимое 3" descr="map-frankish-stat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196752"/>
            <a:ext cx="7704856" cy="547260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r>
              <a:rPr lang="ru-RU" b="1" dirty="0" smtClean="0"/>
              <a:t>Европа в конце </a:t>
            </a:r>
            <a:r>
              <a:rPr lang="en-US" b="1" dirty="0" smtClean="0"/>
              <a:t>IX</a:t>
            </a:r>
            <a:r>
              <a:rPr lang="ru-RU" b="1" dirty="0" smtClean="0"/>
              <a:t> века</a:t>
            </a:r>
            <a:endParaRPr lang="ru-RU" b="1" dirty="0"/>
          </a:p>
        </p:txBody>
      </p:sp>
      <p:pic>
        <p:nvPicPr>
          <p:cNvPr id="4" name="Содержимое 3" descr="europe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268760"/>
            <a:ext cx="7992888" cy="547260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23488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Войны между феодалами одного государства назывались 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МЕЖДОУСОБНЫМИ</a:t>
            </a:r>
            <a:endParaRPr lang="ru-RU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060848"/>
            <a:ext cx="6696744" cy="479715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320"/>
            <a:ext cx="861016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            </a:t>
            </a:r>
            <a:r>
              <a:rPr lang="ru-RU" sz="4400" b="1" dirty="0" smtClean="0"/>
              <a:t>Сеньор (старший)           </a:t>
            </a:r>
            <a:br>
              <a:rPr lang="ru-RU" sz="4400" b="1" dirty="0" smtClean="0"/>
            </a:br>
            <a:r>
              <a:rPr lang="ru-RU" sz="4400" b="1" dirty="0" smtClean="0"/>
              <a:t>        Вассал (подчиненный)</a:t>
            </a:r>
            <a:endParaRPr lang="ru-RU" sz="4400" b="1" dirty="0"/>
          </a:p>
        </p:txBody>
      </p:sp>
      <p:pic>
        <p:nvPicPr>
          <p:cNvPr id="5" name="Содержимое 4" descr="загруженное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3816424" cy="5229200"/>
          </a:xfrm>
        </p:spPr>
      </p:pic>
      <p:pic>
        <p:nvPicPr>
          <p:cNvPr id="6" name="Содержимое 5" descr="загруженное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11960" y="1772816"/>
            <a:ext cx="4752528" cy="331236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850424"/>
          </a:xfrm>
        </p:spPr>
        <p:txBody>
          <a:bodyPr/>
          <a:lstStyle/>
          <a:p>
            <a:r>
              <a:rPr lang="ru-RU" dirty="0" smtClean="0"/>
              <a:t>Феодальная лестница</a:t>
            </a:r>
            <a:r>
              <a:rPr lang="ru-RU" sz="1800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(ст. 63 учебник)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загруженное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7" y="1124744"/>
            <a:ext cx="4320480" cy="540059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3501008"/>
            <a:ext cx="3657600" cy="2686432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C00000"/>
                </a:solidFill>
              </a:rPr>
              <a:t>«Вассал моего вассала - не мой вассал»</a:t>
            </a:r>
            <a:endParaRPr lang="ru-RU" sz="4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веке феодалы Франции избрали королем богатого графа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Гуго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Капета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(династия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Капетингов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загруженное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84784"/>
            <a:ext cx="3888432" cy="496855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Королю принадлежало владение (домен):</a:t>
            </a:r>
          </a:p>
          <a:p>
            <a:r>
              <a:rPr lang="ru-RU" dirty="0" smtClean="0"/>
              <a:t>Париж, Орлеан. Остальные владения принадлежали непокорным вассалам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1143000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Германский король </a:t>
            </a:r>
            <a:r>
              <a:rPr lang="ru-RU" sz="4400" b="1" dirty="0" err="1" smtClean="0"/>
              <a:t>Оттон</a:t>
            </a:r>
            <a:r>
              <a:rPr lang="ru-RU" sz="4400" b="1" dirty="0" smtClean="0"/>
              <a:t> </a:t>
            </a:r>
            <a:r>
              <a:rPr lang="en-US" sz="4400" b="1" dirty="0" smtClean="0"/>
              <a:t>I</a:t>
            </a:r>
            <a:endParaRPr lang="ru-RU" sz="4400" b="1" dirty="0"/>
          </a:p>
        </p:txBody>
      </p:sp>
      <p:pic>
        <p:nvPicPr>
          <p:cNvPr id="5" name="Содержимое 4" descr="загруженное (5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772816"/>
            <a:ext cx="3672408" cy="460851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040" y="1524000"/>
            <a:ext cx="4001648" cy="4929336"/>
          </a:xfrm>
        </p:spPr>
        <p:txBody>
          <a:bodyPr/>
          <a:lstStyle/>
          <a:p>
            <a:r>
              <a:rPr lang="ru-RU" sz="3200" dirty="0" smtClean="0"/>
              <a:t>Разгромил венгров;</a:t>
            </a:r>
          </a:p>
          <a:p>
            <a:r>
              <a:rPr lang="ru-RU" sz="3200" dirty="0" smtClean="0"/>
              <a:t>В  962 году завоевал часть Италии;</a:t>
            </a:r>
          </a:p>
          <a:p>
            <a:r>
              <a:rPr lang="ru-RU" sz="3200" dirty="0" smtClean="0"/>
              <a:t>Стал императором Священной Римской империей германской нации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323032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Домашнее задание: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параграф </a:t>
            </a:r>
            <a:r>
              <a:rPr lang="ru-RU" b="1" smtClean="0"/>
              <a:t>4,</a:t>
            </a:r>
            <a:br>
              <a:rPr lang="ru-RU" b="1" smtClean="0"/>
            </a:br>
            <a:r>
              <a:rPr lang="ru-RU" b="1" smtClean="0"/>
              <a:t> </a:t>
            </a:r>
            <a:r>
              <a:rPr lang="ru-RU" b="1" dirty="0" smtClean="0"/>
              <a:t>вопросы после параграфа 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35000"/>
          </a:xfrm>
        </p:spPr>
        <p:txBody>
          <a:bodyPr>
            <a:noAutofit/>
          </a:bodyPr>
          <a:lstStyle/>
          <a:p>
            <a:r>
              <a:rPr lang="ru-RU" sz="4400" b="1" u="sng" dirty="0" smtClean="0">
                <a:solidFill>
                  <a:schemeClr val="accent3">
                    <a:lumMod val="50000"/>
                  </a:schemeClr>
                </a:solidFill>
              </a:rPr>
              <a:t>План изучения новой темы:</a:t>
            </a:r>
            <a:br>
              <a:rPr lang="ru-RU" sz="4400" b="1" u="sng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400" b="1" u="sng" dirty="0" smtClean="0">
                <a:solidFill>
                  <a:schemeClr val="tx1"/>
                </a:solidFill>
              </a:rPr>
              <a:t/>
            </a:r>
            <a:br>
              <a:rPr lang="ru-RU" sz="4400" b="1" u="sng" dirty="0" smtClean="0">
                <a:solidFill>
                  <a:schemeClr val="tx1"/>
                </a:solidFill>
              </a:rPr>
            </a:br>
            <a:r>
              <a:rPr lang="ru-RU" sz="4400" b="1" i="1" dirty="0" smtClean="0">
                <a:solidFill>
                  <a:srgbClr val="C00000"/>
                </a:solidFill>
              </a:rPr>
              <a:t>1. </a:t>
            </a:r>
            <a:r>
              <a:rPr lang="ru-RU" sz="4400" b="1" i="1" dirty="0" smtClean="0">
                <a:solidFill>
                  <a:schemeClr val="tx1"/>
                </a:solidFill>
              </a:rPr>
              <a:t>Феодальная раздробленность Западной Европы и междоусобные войны;</a:t>
            </a:r>
            <a:br>
              <a:rPr lang="ru-RU" sz="4400" b="1" i="1" dirty="0" smtClean="0">
                <a:solidFill>
                  <a:schemeClr val="tx1"/>
                </a:solidFill>
              </a:rPr>
            </a:br>
            <a:r>
              <a:rPr lang="ru-RU" sz="4400" b="1" i="1" dirty="0" smtClean="0">
                <a:solidFill>
                  <a:srgbClr val="C00000"/>
                </a:solidFill>
              </a:rPr>
              <a:t>2. </a:t>
            </a:r>
            <a:r>
              <a:rPr lang="ru-RU" sz="4400" b="1" i="1" dirty="0" smtClean="0">
                <a:solidFill>
                  <a:schemeClr val="tx1"/>
                </a:solidFill>
              </a:rPr>
              <a:t>Феодальная лестница;</a:t>
            </a:r>
            <a:br>
              <a:rPr lang="ru-RU" sz="4400" b="1" i="1" dirty="0" smtClean="0">
                <a:solidFill>
                  <a:schemeClr val="tx1"/>
                </a:solidFill>
              </a:rPr>
            </a:br>
            <a:r>
              <a:rPr lang="ru-RU" sz="4400" b="1" i="1" dirty="0" smtClean="0">
                <a:solidFill>
                  <a:srgbClr val="C00000"/>
                </a:solidFill>
              </a:rPr>
              <a:t>3.</a:t>
            </a:r>
            <a:r>
              <a:rPr lang="ru-RU" sz="4400" b="1" i="1" dirty="0" smtClean="0">
                <a:solidFill>
                  <a:schemeClr val="tx1"/>
                </a:solidFill>
              </a:rPr>
              <a:t>Образование Священной Римской империи</a:t>
            </a:r>
            <a:endParaRPr lang="ru-RU" sz="4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583680"/>
          </a:xfrm>
        </p:spPr>
        <p:txBody>
          <a:bodyPr>
            <a:normAutofit/>
          </a:bodyPr>
          <a:lstStyle/>
          <a:p>
            <a:r>
              <a:rPr lang="ru-RU" sz="6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Вспомните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что изменила во франкском обществе военная реформа Карла </a:t>
            </a:r>
            <a:r>
              <a:rPr lang="ru-RU" sz="6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Мартелла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2002552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Феоды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земельные владения, которые жаловались конным воинам за службу и могли передаваться по наследству.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Феодал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владелец земельного владения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348880"/>
            <a:ext cx="3384375" cy="4248472"/>
          </a:xfrm>
        </p:spPr>
      </p:pic>
      <p:pic>
        <p:nvPicPr>
          <p:cNvPr id="6" name="Содержимое 5" descr="images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636912"/>
            <a:ext cx="4392487" cy="381642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962088" cy="69269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843 году в Вердене внуки Карла Великого поделили империю на 3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8baca1e0_2e6a_0131_cfb8_12313d221ea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692696"/>
            <a:ext cx="8172400" cy="616530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0"/>
            <a:ext cx="81724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5818976"/>
          </a:xfrm>
        </p:spPr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Феодальная раздробленность 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 ослабления центральной власти в 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феодальном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государстве,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обусловленный усилением крупных феодалов , где новые  более мелкие территориальные образования ведут практически независимое существование.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251024"/>
          </a:xfrm>
        </p:spPr>
        <p:txBody>
          <a:bodyPr>
            <a:normAutofit/>
          </a:bodyPr>
          <a:lstStyle/>
          <a:p>
            <a:r>
              <a:rPr lang="ru-RU" sz="6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вы думаете, в чем причины феодальной раздробленности?</a:t>
            </a:r>
            <a:endParaRPr lang="ru-RU" sz="66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74696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Причины феодальной раздробленности: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u="sng" dirty="0" smtClean="0">
                <a:solidFill>
                  <a:srgbClr val="C00000"/>
                </a:solidFill>
              </a:rPr>
              <a:t>1) Слабость королевской власти;</a:t>
            </a:r>
            <a:br>
              <a:rPr lang="ru-RU" sz="4800" u="sng" dirty="0" smtClean="0">
                <a:solidFill>
                  <a:srgbClr val="C00000"/>
                </a:solidFill>
              </a:rPr>
            </a:br>
            <a:r>
              <a:rPr lang="ru-RU" sz="4800" u="sng" dirty="0" smtClean="0">
                <a:solidFill>
                  <a:srgbClr val="C00000"/>
                </a:solidFill>
              </a:rPr>
              <a:t/>
            </a:r>
            <a:br>
              <a:rPr lang="ru-RU" sz="4800" u="sng" dirty="0" smtClean="0">
                <a:solidFill>
                  <a:srgbClr val="C00000"/>
                </a:solidFill>
              </a:rPr>
            </a:br>
            <a:r>
              <a:rPr lang="ru-RU" sz="4800" u="sng" dirty="0" smtClean="0">
                <a:solidFill>
                  <a:srgbClr val="C00000"/>
                </a:solidFill>
              </a:rPr>
              <a:t>2) Независимость феодалов</a:t>
            </a:r>
            <a:endParaRPr lang="ru-RU" sz="48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</TotalTime>
  <Words>162</Words>
  <Application>Microsoft Office PowerPoint</Application>
  <PresentationFormat>Экран (4:3)</PresentationFormat>
  <Paragraphs>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Тема урока: Феодальная раздробленность Западной Европы в IX­XI веках</vt:lpstr>
      <vt:lpstr>План изучения новой темы:  1. Феодальная раздробленность Западной Европы и междоусобные войны; 2. Феодальная лестница; 3.Образование Священной Римской империи</vt:lpstr>
      <vt:lpstr>Вспомните, что изменила во франкском обществе военная реформа Карла Мартелла?</vt:lpstr>
      <vt:lpstr>Феоды – земельные владения, которые жаловались конным воинам за службу и могли передаваться по наследству.  Феодал – владелец земельного владения</vt:lpstr>
      <vt:lpstr>В 843 году в Вердене внуки Карла Великого поделили империю на 3 части</vt:lpstr>
      <vt:lpstr>Слайд 6</vt:lpstr>
      <vt:lpstr>Феодальная раздробленность —   период ослабления центральной власти в феодальном государстве, обусловленный усилением крупных феодалов , где новые  более мелкие территориальные образования ведут практически независимое существование.</vt:lpstr>
      <vt:lpstr>Как вы думаете, в чем причины феодальной раздробленности?</vt:lpstr>
      <vt:lpstr>Причины феодальной раздробленности:    1) Слабость королевской власти;  2) Независимость феодалов</vt:lpstr>
      <vt:lpstr>Европа в VIII- нач. IX веках</vt:lpstr>
      <vt:lpstr>Европа в конце IX века</vt:lpstr>
      <vt:lpstr>Войны между феодалами одного государства назывались МЕЖДОУСОБНЫМИ</vt:lpstr>
      <vt:lpstr>             Сеньор (старший)                    Вассал (подчиненный)</vt:lpstr>
      <vt:lpstr>Феодальная лестница (ст. 63 учебник)</vt:lpstr>
      <vt:lpstr>В X веке феодалы Франции избрали королем богатого графа Гуго Капета (династия Капетингов)</vt:lpstr>
      <vt:lpstr>Германский король Оттон I</vt:lpstr>
      <vt:lpstr>Домашнее задание:  параграф 4,  вопросы после параграфа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Феодальная раздробленность Западной Европы в IX­XI веках</dc:title>
  <dc:creator>павел</dc:creator>
  <cp:lastModifiedBy>павел</cp:lastModifiedBy>
  <cp:revision>16</cp:revision>
  <dcterms:created xsi:type="dcterms:W3CDTF">2014-09-12T15:57:31Z</dcterms:created>
  <dcterms:modified xsi:type="dcterms:W3CDTF">2014-09-14T14:29:32Z</dcterms:modified>
</cp:coreProperties>
</file>