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300" r:id="rId3"/>
    <p:sldId id="265" r:id="rId4"/>
    <p:sldId id="266" r:id="rId5"/>
    <p:sldId id="257" r:id="rId6"/>
    <p:sldId id="267" r:id="rId7"/>
    <p:sldId id="268" r:id="rId8"/>
    <p:sldId id="258" r:id="rId9"/>
    <p:sldId id="259" r:id="rId10"/>
    <p:sldId id="269" r:id="rId11"/>
    <p:sldId id="260" r:id="rId12"/>
    <p:sldId id="270" r:id="rId13"/>
    <p:sldId id="271" r:id="rId14"/>
    <p:sldId id="263" r:id="rId15"/>
    <p:sldId id="264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8" r:id="rId35"/>
    <p:sldId id="29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57" autoAdjust="0"/>
    <p:restoredTop sz="94660"/>
  </p:normalViewPr>
  <p:slideViewPr>
    <p:cSldViewPr>
      <p:cViewPr varScale="1">
        <p:scale>
          <a:sx n="110" d="100"/>
          <a:sy n="110" d="100"/>
        </p:scale>
        <p:origin x="-17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ADBF1F-42E4-4C21-A178-EAB0FFEF249A}" type="datetimeFigureOut">
              <a:rPr lang="ru-RU" smtClean="0"/>
              <a:pPr/>
              <a:t>20.08.2013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E22A0B-10E8-4587-AE71-0AAC6C3075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ADBF1F-42E4-4C21-A178-EAB0FFEF249A}" type="datetimeFigureOut">
              <a:rPr lang="ru-RU" smtClean="0"/>
              <a:pPr/>
              <a:t>20.08.2013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22A0B-10E8-4587-AE71-0AAC6C3075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ADBF1F-42E4-4C21-A178-EAB0FFEF249A}" type="datetimeFigureOut">
              <a:rPr lang="ru-RU" smtClean="0"/>
              <a:pPr/>
              <a:t>20.08.2013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22A0B-10E8-4587-AE71-0AAC6C3075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ADBF1F-42E4-4C21-A178-EAB0FFEF249A}" type="datetimeFigureOut">
              <a:rPr lang="ru-RU" smtClean="0"/>
              <a:pPr/>
              <a:t>20.08.2013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22A0B-10E8-4587-AE71-0AAC6C3075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ADBF1F-42E4-4C21-A178-EAB0FFEF249A}" type="datetimeFigureOut">
              <a:rPr lang="ru-RU" smtClean="0"/>
              <a:pPr/>
              <a:t>20.08.2013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22A0B-10E8-4587-AE71-0AAC6C3075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ADBF1F-42E4-4C21-A178-EAB0FFEF249A}" type="datetimeFigureOut">
              <a:rPr lang="ru-RU" smtClean="0"/>
              <a:pPr/>
              <a:t>20.08.2013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22A0B-10E8-4587-AE71-0AAC6C3075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ADBF1F-42E4-4C21-A178-EAB0FFEF249A}" type="datetimeFigureOut">
              <a:rPr lang="ru-RU" smtClean="0"/>
              <a:pPr/>
              <a:t>20.08.2013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22A0B-10E8-4587-AE71-0AAC6C3075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ADBF1F-42E4-4C21-A178-EAB0FFEF249A}" type="datetimeFigureOut">
              <a:rPr lang="ru-RU" smtClean="0"/>
              <a:pPr/>
              <a:t>20.08.2013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22A0B-10E8-4587-AE71-0AAC6C3075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ADBF1F-42E4-4C21-A178-EAB0FFEF249A}" type="datetimeFigureOut">
              <a:rPr lang="ru-RU" smtClean="0"/>
              <a:pPr/>
              <a:t>20.08.2013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22A0B-10E8-4587-AE71-0AAC6C3075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AADBF1F-42E4-4C21-A178-EAB0FFEF249A}" type="datetimeFigureOut">
              <a:rPr lang="ru-RU" smtClean="0"/>
              <a:pPr/>
              <a:t>20.08.2013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22A0B-10E8-4587-AE71-0AAC6C3075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ADBF1F-42E4-4C21-A178-EAB0FFEF249A}" type="datetimeFigureOut">
              <a:rPr lang="ru-RU" smtClean="0"/>
              <a:pPr/>
              <a:t>20.08.2013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E22A0B-10E8-4587-AE71-0AAC6C3075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AADBF1F-42E4-4C21-A178-EAB0FFEF249A}" type="datetimeFigureOut">
              <a:rPr lang="ru-RU" smtClean="0"/>
              <a:pPr/>
              <a:t>20.08.2013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9E22A0B-10E8-4587-AE71-0AAC6C3075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" Type="http://schemas.openxmlformats.org/officeDocument/2006/relationships/image" Target="../media/image11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0688" y="1124744"/>
            <a:ext cx="7702624" cy="254984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b="1" dirty="0" smtClean="0"/>
              <a:t>Урок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по технологии развития </a:t>
            </a:r>
            <a:br>
              <a:rPr lang="ru-RU" sz="4000" b="1" dirty="0" smtClean="0"/>
            </a:br>
            <a:r>
              <a:rPr lang="ru-RU" sz="4000" b="1" dirty="0" smtClean="0"/>
              <a:t>критического мышления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через </a:t>
            </a:r>
            <a:r>
              <a:rPr lang="ru-RU" sz="4000" b="1" dirty="0" smtClean="0"/>
              <a:t>чтение и письмо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140968"/>
            <a:ext cx="8640960" cy="4077072"/>
          </a:xfrm>
        </p:spPr>
        <p:txBody>
          <a:bodyPr>
            <a:normAutofit/>
          </a:bodyPr>
          <a:lstStyle/>
          <a:p>
            <a:r>
              <a:rPr lang="ru-RU" dirty="0" smtClean="0"/>
              <a:t> </a:t>
            </a:r>
          </a:p>
          <a:p>
            <a:pPr algn="ctr"/>
            <a:endParaRPr lang="ru-RU" i="1" dirty="0" smtClean="0"/>
          </a:p>
          <a:p>
            <a:pPr algn="ctr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Проверь себя:</a:t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1 – Г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2 – З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3– Ж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4 – И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5 – Д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6 - В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47864" y="2708920"/>
            <a:ext cx="2520280" cy="187220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Критерии оценивания:</a:t>
            </a:r>
          </a:p>
          <a:p>
            <a:pPr algn="ctr"/>
            <a:endParaRPr lang="ru-RU" dirty="0" smtClean="0"/>
          </a:p>
          <a:p>
            <a:pPr algn="ctr">
              <a:buNone/>
            </a:pPr>
            <a:r>
              <a:rPr lang="ru-RU" dirty="0" smtClean="0"/>
              <a:t>6+     </a:t>
            </a:r>
            <a:r>
              <a:rPr lang="en-US" dirty="0" smtClean="0"/>
              <a:t>“5”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5+     </a:t>
            </a:r>
            <a:r>
              <a:rPr lang="en-US" dirty="0" smtClean="0"/>
              <a:t>“4”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4+     </a:t>
            </a:r>
            <a:r>
              <a:rPr lang="en-US" dirty="0" smtClean="0"/>
              <a:t>“3”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2352" y="274638"/>
            <a:ext cx="8579296" cy="121014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400" b="1" dirty="0" smtClean="0"/>
              <a:t>7).</a:t>
            </a:r>
            <a:r>
              <a:rPr lang="ru-RU" sz="4400" dirty="0" smtClean="0"/>
              <a:t> </a:t>
            </a:r>
            <a:r>
              <a:rPr lang="ru-RU" sz="4400" b="1" dirty="0" smtClean="0"/>
              <a:t>Оценивание работ учащихся.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98884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8). Коррекция.</a:t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547664" y="2332037"/>
            <a:ext cx="8229600" cy="4525963"/>
          </a:xfrm>
        </p:spPr>
        <p:txBody>
          <a:bodyPr/>
          <a:lstStyle/>
          <a:p>
            <a:pPr marL="578358" indent="-514350" algn="ctr">
              <a:buNone/>
            </a:pPr>
            <a:r>
              <a:rPr lang="ru-RU" sz="2400" dirty="0" smtClean="0"/>
              <a:t>Высота дачного домика (до крыши) 4 м.</a:t>
            </a:r>
            <a:br>
              <a:rPr lang="ru-RU" sz="2400" dirty="0" smtClean="0"/>
            </a:br>
            <a:r>
              <a:rPr lang="ru-RU" sz="2400" dirty="0" smtClean="0"/>
              <a:t>Какой длины нужно взять лестницу</a:t>
            </a:r>
          </a:p>
          <a:p>
            <a:pPr algn="ctr">
              <a:buNone/>
            </a:pPr>
            <a:r>
              <a:rPr lang="ru-RU" sz="2400" dirty="0" smtClean="0"/>
              <a:t> (чтобы забраться на чердак или чтобы отремонтировать крышу),</a:t>
            </a:r>
          </a:p>
          <a:p>
            <a:pPr algn="ctr">
              <a:buNone/>
            </a:pPr>
            <a:r>
              <a:rPr lang="ru-RU" sz="2400" dirty="0" smtClean="0"/>
              <a:t> если лестница отстоит </a:t>
            </a:r>
          </a:p>
          <a:p>
            <a:pPr algn="ctr">
              <a:buNone/>
            </a:pPr>
            <a:r>
              <a:rPr lang="ru-RU" sz="2400" dirty="0" smtClean="0"/>
              <a:t>от домика на расстоянии 3 м?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>9). Создание проблемной ситуации </a:t>
            </a:r>
            <a:r>
              <a:rPr lang="ru-RU" sz="4400" i="1" dirty="0" smtClean="0"/>
              <a:t>(мотивация)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3356992"/>
            <a:ext cx="1368152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179512" y="2132856"/>
            <a:ext cx="1800200" cy="1224136"/>
          </a:xfrm>
          <a:prstGeom prst="triangl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3717032"/>
            <a:ext cx="576064" cy="7200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827584" y="4005064"/>
            <a:ext cx="57606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115616" y="4005064"/>
            <a:ext cx="0" cy="4320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/>
          <p:nvPr/>
        </p:nvCxnSpPr>
        <p:spPr>
          <a:xfrm>
            <a:off x="1763688" y="3356992"/>
            <a:ext cx="504056" cy="216024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Соединительная линия уступом 18"/>
          <p:cNvCxnSpPr/>
          <p:nvPr/>
        </p:nvCxnSpPr>
        <p:spPr>
          <a:xfrm rot="16200000" flipH="1">
            <a:off x="2159732" y="3681028"/>
            <a:ext cx="504056" cy="288032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Соединительная линия уступом 20"/>
          <p:cNvCxnSpPr/>
          <p:nvPr/>
        </p:nvCxnSpPr>
        <p:spPr>
          <a:xfrm>
            <a:off x="2555776" y="4077072"/>
            <a:ext cx="504056" cy="288032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Соединительная линия уступом 22"/>
          <p:cNvCxnSpPr/>
          <p:nvPr/>
        </p:nvCxnSpPr>
        <p:spPr>
          <a:xfrm rot="16200000" flipH="1">
            <a:off x="2879812" y="4545124"/>
            <a:ext cx="576064" cy="216024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ый треугольник 24"/>
          <p:cNvSpPr/>
          <p:nvPr/>
        </p:nvSpPr>
        <p:spPr>
          <a:xfrm>
            <a:off x="1763688" y="3356992"/>
            <a:ext cx="1512168" cy="1584176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000"/>
                            </p:stCondLst>
                            <p:childTnLst>
                              <p:par>
                                <p:cTn id="4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000"/>
                            </p:stCondLst>
                            <p:childTnLst>
                              <p:par>
                                <p:cTn id="5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1). Выполнение учащимися </a:t>
            </a:r>
          </a:p>
          <a:p>
            <a:pPr algn="ctr">
              <a:buNone/>
            </a:pPr>
            <a:r>
              <a:rPr lang="ru-RU" dirty="0" smtClean="0"/>
              <a:t>работы в группах, </a:t>
            </a:r>
          </a:p>
          <a:p>
            <a:pPr algn="ctr">
              <a:buNone/>
            </a:pPr>
            <a:r>
              <a:rPr lang="ru-RU" dirty="0" smtClean="0"/>
              <a:t>приводящей к формулированию </a:t>
            </a:r>
          </a:p>
          <a:p>
            <a:pPr algn="ctr">
              <a:buNone/>
            </a:pPr>
            <a:r>
              <a:rPr lang="ru-RU" dirty="0" smtClean="0"/>
              <a:t>теоремы Пифагора.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Стадия осмысления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260350"/>
            <a:ext cx="8229600" cy="139858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Заполните таблицу: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11560" y="1412776"/>
          <a:ext cx="7920881" cy="4320482"/>
        </p:xfrm>
        <a:graphic>
          <a:graphicData uri="http://schemas.openxmlformats.org/drawingml/2006/table">
            <a:tbl>
              <a:tblPr/>
              <a:tblGrid>
                <a:gridCol w="936102"/>
                <a:gridCol w="366356"/>
                <a:gridCol w="400703"/>
                <a:gridCol w="400016"/>
                <a:gridCol w="490740"/>
                <a:gridCol w="491429"/>
                <a:gridCol w="397956"/>
                <a:gridCol w="397956"/>
                <a:gridCol w="594528"/>
                <a:gridCol w="595213"/>
                <a:gridCol w="318226"/>
                <a:gridCol w="305167"/>
                <a:gridCol w="406889"/>
                <a:gridCol w="608272"/>
                <a:gridCol w="676316"/>
                <a:gridCol w="535012"/>
              </a:tblGrid>
              <a:tr h="4691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en-US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en-US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en-US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83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I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группа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67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II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группа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83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III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группа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7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IV</a:t>
                      </a:r>
                      <a:r>
                        <a:rPr lang="en-US" sz="1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группа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7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11" marR="582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17776" name="Picture 1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76200" cy="171450"/>
          </a:xfrm>
          <a:prstGeom prst="rect">
            <a:avLst/>
          </a:prstGeom>
          <a:noFill/>
        </p:spPr>
      </p:pic>
      <p:pic>
        <p:nvPicPr>
          <p:cNvPr id="117775" name="Picture 1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784" y="1556792"/>
            <a:ext cx="295275" cy="171450"/>
          </a:xfrm>
          <a:prstGeom prst="rect">
            <a:avLst/>
          </a:prstGeom>
          <a:noFill/>
        </p:spPr>
      </p:pic>
      <p:pic>
        <p:nvPicPr>
          <p:cNvPr id="117774" name="Picture 1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9832" y="1556792"/>
            <a:ext cx="295275" cy="171450"/>
          </a:xfrm>
          <a:prstGeom prst="rect">
            <a:avLst/>
          </a:prstGeom>
          <a:noFill/>
        </p:spPr>
      </p:pic>
      <p:pic>
        <p:nvPicPr>
          <p:cNvPr id="117773" name="Picture 1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5" y="1556792"/>
            <a:ext cx="168019" cy="216024"/>
          </a:xfrm>
          <a:prstGeom prst="rect">
            <a:avLst/>
          </a:prstGeom>
          <a:noFill/>
        </p:spPr>
      </p:pic>
      <p:pic>
        <p:nvPicPr>
          <p:cNvPr id="117772" name="Picture 1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935" y="1556792"/>
            <a:ext cx="168019" cy="216024"/>
          </a:xfrm>
          <a:prstGeom prst="rect">
            <a:avLst/>
          </a:prstGeom>
          <a:noFill/>
        </p:spPr>
      </p:pic>
      <p:pic>
        <p:nvPicPr>
          <p:cNvPr id="117771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1556792"/>
            <a:ext cx="516057" cy="216024"/>
          </a:xfrm>
          <a:prstGeom prst="rect">
            <a:avLst/>
          </a:prstGeom>
          <a:noFill/>
        </p:spPr>
      </p:pic>
      <p:pic>
        <p:nvPicPr>
          <p:cNvPr id="117770" name="Picture 10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1556792"/>
            <a:ext cx="481583" cy="201593"/>
          </a:xfrm>
          <a:prstGeom prst="rect">
            <a:avLst/>
          </a:prstGeom>
          <a:noFill/>
        </p:spPr>
      </p:pic>
      <p:pic>
        <p:nvPicPr>
          <p:cNvPr id="117769" name="Picture 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1556792"/>
            <a:ext cx="144016" cy="216024"/>
          </a:xfrm>
          <a:prstGeom prst="rect">
            <a:avLst/>
          </a:prstGeom>
          <a:noFill/>
        </p:spPr>
      </p:pic>
      <p:pic>
        <p:nvPicPr>
          <p:cNvPr id="117768" name="Picture 8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8143" y="1556792"/>
            <a:ext cx="168019" cy="216024"/>
          </a:xfrm>
          <a:prstGeom prst="rect">
            <a:avLst/>
          </a:prstGeom>
          <a:noFill/>
        </p:spPr>
      </p:pic>
      <p:pic>
        <p:nvPicPr>
          <p:cNvPr id="117767" name="Picture 7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28184" y="1556793"/>
            <a:ext cx="168019" cy="216024"/>
          </a:xfrm>
          <a:prstGeom prst="rect">
            <a:avLst/>
          </a:prstGeom>
          <a:noFill/>
        </p:spPr>
      </p:pic>
      <p:pic>
        <p:nvPicPr>
          <p:cNvPr id="117766" name="Picture 6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88224" y="1556792"/>
            <a:ext cx="516057" cy="216024"/>
          </a:xfrm>
          <a:prstGeom prst="rect">
            <a:avLst/>
          </a:prstGeom>
          <a:noFill/>
        </p:spPr>
      </p:pic>
      <p:pic>
        <p:nvPicPr>
          <p:cNvPr id="117765" name="Picture 5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6296" y="1556792"/>
            <a:ext cx="481583" cy="201593"/>
          </a:xfrm>
          <a:prstGeom prst="rect">
            <a:avLst/>
          </a:prstGeom>
          <a:noFill/>
        </p:spPr>
      </p:pic>
      <p:pic>
        <p:nvPicPr>
          <p:cNvPr id="117764" name="Picture 4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56376" y="1556792"/>
            <a:ext cx="144016" cy="216024"/>
          </a:xfrm>
          <a:prstGeom prst="rect">
            <a:avLst/>
          </a:prstGeom>
          <a:noFill/>
        </p:spPr>
      </p:pic>
      <p:pic>
        <p:nvPicPr>
          <p:cNvPr id="117763" name="Picture 3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4005064"/>
            <a:ext cx="85725" cy="371475"/>
          </a:xfrm>
          <a:prstGeom prst="rect">
            <a:avLst/>
          </a:prstGeom>
          <a:noFill/>
        </p:spPr>
      </p:pic>
      <p:pic>
        <p:nvPicPr>
          <p:cNvPr id="117762" name="Picture 2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696" y="4077072"/>
            <a:ext cx="85725" cy="371475"/>
          </a:xfrm>
          <a:prstGeom prst="rect">
            <a:avLst/>
          </a:prstGeom>
          <a:noFill/>
        </p:spPr>
      </p:pic>
      <p:pic>
        <p:nvPicPr>
          <p:cNvPr id="117761" name="Picture 1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736" y="5157192"/>
            <a:ext cx="180975" cy="238125"/>
          </a:xfrm>
          <a:prstGeom prst="rect">
            <a:avLst/>
          </a:prstGeom>
          <a:noFill/>
        </p:spPr>
      </p:pic>
      <p:sp>
        <p:nvSpPr>
          <p:cNvPr id="117777" name="Rectangle 17"/>
          <p:cNvSpPr>
            <a:spLocks noChangeArrowheads="1"/>
          </p:cNvSpPr>
          <p:nvPr/>
        </p:nvSpPr>
        <p:spPr bwMode="auto">
          <a:xfrm>
            <a:off x="1115616" y="18864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6084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2). Обсуждение учащимися результатов работы;</a:t>
            </a:r>
            <a:br>
              <a:rPr lang="ru-RU" sz="4000" dirty="0" smtClean="0"/>
            </a:br>
            <a:r>
              <a:rPr lang="ru-RU" sz="4000" dirty="0" smtClean="0"/>
              <a:t> выдвижение гипотезы.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13285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3). Уточнение учителем формулировки</a:t>
            </a:r>
            <a:br>
              <a:rPr lang="ru-RU" sz="4000" dirty="0" smtClean="0"/>
            </a:br>
            <a:r>
              <a:rPr lang="ru-RU" sz="4000" dirty="0" smtClean="0"/>
              <a:t> теоремы Пифагора, </a:t>
            </a:r>
            <a:br>
              <a:rPr lang="ru-RU" sz="4000" dirty="0" smtClean="0"/>
            </a:br>
            <a:r>
              <a:rPr lang="ru-RU" sz="4000" dirty="0" smtClean="0"/>
              <a:t>данной учащимися.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13285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>4). Выполнение учащимися заданий, </a:t>
            </a:r>
            <a:br>
              <a:rPr lang="ru-RU" sz="4400" dirty="0" smtClean="0"/>
            </a:br>
            <a:r>
              <a:rPr lang="ru-RU" sz="4400" dirty="0" smtClean="0"/>
              <a:t>направленных на усвоение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5600" i="1" dirty="0" smtClean="0"/>
              <a:t>формулировки теоремы:</a:t>
            </a:r>
            <a:endParaRPr lang="ru-RU" sz="5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420888"/>
            <a:ext cx="8229600" cy="1143000"/>
          </a:xfrm>
        </p:spPr>
        <p:txBody>
          <a:bodyPr>
            <a:normAutofit fontScale="90000"/>
          </a:bodyPr>
          <a:lstStyle/>
          <a:p>
            <a:pPr lvl="0" algn="ctr">
              <a:buFont typeface="Wingdings" pitchFamily="2" charset="2"/>
              <a:buChar char="Ø"/>
            </a:pPr>
            <a:r>
              <a:rPr lang="ru-RU" dirty="0" smtClean="0"/>
              <a:t>чтение формулировки </a:t>
            </a:r>
            <a:br>
              <a:rPr lang="ru-RU" dirty="0" smtClean="0"/>
            </a:br>
            <a:r>
              <a:rPr lang="ru-RU" dirty="0" smtClean="0"/>
              <a:t>по учебнику </a:t>
            </a:r>
            <a:br>
              <a:rPr lang="ru-RU" dirty="0" smtClean="0"/>
            </a:br>
            <a:r>
              <a:rPr lang="ru-RU" dirty="0" smtClean="0"/>
              <a:t>и сравнение её с утверждением, данным  учащимися </a:t>
            </a:r>
            <a:br>
              <a:rPr lang="ru-RU" dirty="0" smtClean="0"/>
            </a:br>
            <a:r>
              <a:rPr lang="ru-RU" dirty="0" smtClean="0"/>
              <a:t>на предыдущем этапе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628800"/>
            <a:ext cx="8352928" cy="144016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Тема урока: </a:t>
            </a:r>
            <a:br>
              <a:rPr lang="ru-RU" sz="4000" dirty="0" smtClean="0"/>
            </a:br>
            <a:r>
              <a:rPr lang="ru-RU" sz="4000" dirty="0" smtClean="0"/>
              <a:t>“Теорема Пифагора” </a:t>
            </a:r>
            <a:br>
              <a:rPr lang="ru-RU" sz="4000" dirty="0" smtClean="0"/>
            </a:br>
            <a:r>
              <a:rPr lang="ru-RU" sz="3600" dirty="0" smtClean="0"/>
              <a:t>(геометрия 8 класс) 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3429000"/>
            <a:ext cx="7344816" cy="2200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 </a:t>
            </a:r>
            <a:endParaRPr lang="ru-RU" b="1" i="1" dirty="0" smtClean="0"/>
          </a:p>
          <a:p>
            <a:pPr algn="ctr"/>
            <a:endParaRPr lang="ru-RU" i="1" dirty="0" smtClean="0"/>
          </a:p>
          <a:p>
            <a:pPr algn="ctr"/>
            <a:endParaRPr lang="ru-RU" i="1" dirty="0" smtClean="0"/>
          </a:p>
          <a:p>
            <a:pPr algn="ctr"/>
            <a:endParaRPr lang="ru-RU" i="1" dirty="0" smtClean="0"/>
          </a:p>
          <a:p>
            <a:pPr algn="ctr"/>
            <a:endParaRPr lang="ru-RU" i="1" dirty="0" smtClean="0"/>
          </a:p>
          <a:p>
            <a:pPr algn="ctr"/>
            <a:r>
              <a:rPr lang="ru-RU" sz="2700" b="1" i="1" dirty="0" smtClean="0"/>
              <a:t>Автор: учитель математики </a:t>
            </a:r>
            <a:r>
              <a:rPr lang="ru-RU" sz="2700" b="1" i="1" dirty="0" err="1" smtClean="0"/>
              <a:t>Краузе</a:t>
            </a:r>
            <a:r>
              <a:rPr lang="ru-RU" sz="2700" b="1" i="1" dirty="0" smtClean="0"/>
              <a:t> Т. В. </a:t>
            </a:r>
          </a:p>
          <a:p>
            <a:pPr algn="ctr"/>
            <a:r>
              <a:rPr lang="ru-RU" sz="2000" b="1" i="1" dirty="0" smtClean="0"/>
              <a:t>Учебник: Геометрия. 7-9 классы / Л. С. </a:t>
            </a:r>
            <a:r>
              <a:rPr lang="ru-RU" sz="2000" b="1" i="1" dirty="0" err="1" smtClean="0"/>
              <a:t>Атанасян</a:t>
            </a:r>
            <a:r>
              <a:rPr lang="ru-RU" sz="2000" b="1" i="1" dirty="0" smtClean="0"/>
              <a:t> и др.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204864"/>
            <a:ext cx="8229600" cy="1143000"/>
          </a:xfrm>
        </p:spPr>
        <p:txBody>
          <a:bodyPr>
            <a:normAutofit fontScale="90000"/>
          </a:bodyPr>
          <a:lstStyle/>
          <a:p>
            <a:pPr lvl="0" algn="ctr">
              <a:buFont typeface="Wingdings" pitchFamily="2" charset="2"/>
              <a:buChar char="Ø"/>
            </a:pPr>
            <a:r>
              <a:rPr lang="ru-RU" dirty="0" smtClean="0"/>
              <a:t>хоровая декламация учащимися формулировки теоремы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i="1" dirty="0" smtClean="0"/>
              <a:t>(этап формирования действия </a:t>
            </a:r>
            <a:br>
              <a:rPr lang="ru-RU" sz="3600" i="1" dirty="0" smtClean="0"/>
            </a:br>
            <a:r>
              <a:rPr lang="ru-RU" sz="3600" i="1" dirty="0" smtClean="0"/>
              <a:t>в громкой речи)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564904"/>
            <a:ext cx="8229600" cy="1143000"/>
          </a:xfrm>
        </p:spPr>
        <p:txBody>
          <a:bodyPr>
            <a:normAutofit fontScale="90000"/>
          </a:bodyPr>
          <a:lstStyle/>
          <a:p>
            <a:pPr lvl="0" algn="ctr">
              <a:buFont typeface="Wingdings" pitchFamily="2" charset="2"/>
              <a:buChar char="Ø"/>
            </a:pPr>
            <a:r>
              <a:rPr lang="ru-RU" dirty="0" smtClean="0"/>
              <a:t>составление «цепочки»,</a:t>
            </a:r>
            <a:br>
              <a:rPr lang="ru-RU" dirty="0" smtClean="0"/>
            </a:br>
            <a:r>
              <a:rPr lang="ru-RU" dirty="0" smtClean="0"/>
              <a:t> с помощью которой выстраивается </a:t>
            </a:r>
            <a:br>
              <a:rPr lang="ru-RU" dirty="0" smtClean="0"/>
            </a:br>
            <a:r>
              <a:rPr lang="ru-RU" dirty="0" smtClean="0"/>
              <a:t>верная формулировка теоремы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i="1" dirty="0" smtClean="0"/>
              <a:t>(этап формирования действия </a:t>
            </a:r>
            <a:br>
              <a:rPr lang="ru-RU" sz="3600" i="1" dirty="0" smtClean="0"/>
            </a:br>
            <a:r>
              <a:rPr lang="ru-RU" sz="3600" i="1" dirty="0" smtClean="0"/>
              <a:t>во внешней речи «про себя»)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752" y="620688"/>
            <a:ext cx="9036496" cy="525658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2800" dirty="0" smtClean="0"/>
              <a:t>1)</a:t>
            </a:r>
            <a:r>
              <a:rPr lang="en-US" sz="2800" dirty="0" smtClean="0"/>
              <a:t> </a:t>
            </a:r>
            <a:r>
              <a:rPr lang="ru-RU" sz="2800" dirty="0" smtClean="0"/>
              <a:t>в    2)</a:t>
            </a:r>
            <a:r>
              <a:rPr lang="en-US" sz="2800" dirty="0" smtClean="0"/>
              <a:t> </a:t>
            </a:r>
            <a:r>
              <a:rPr lang="ru-RU" sz="2800" dirty="0" smtClean="0"/>
              <a:t>равнобедренном  3)</a:t>
            </a:r>
            <a:r>
              <a:rPr lang="en-US" sz="2800" dirty="0" smtClean="0"/>
              <a:t> </a:t>
            </a:r>
            <a:r>
              <a:rPr lang="ru-RU" sz="2800" dirty="0" smtClean="0"/>
              <a:t>прямоугольнике </a:t>
            </a:r>
          </a:p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r>
              <a:rPr lang="ru-RU" sz="2800" dirty="0" smtClean="0"/>
              <a:t> 4) квадратов   5)</a:t>
            </a:r>
            <a:r>
              <a:rPr lang="en-US" sz="2800" dirty="0" smtClean="0"/>
              <a:t> </a:t>
            </a:r>
            <a:r>
              <a:rPr lang="ru-RU" sz="2800" dirty="0" smtClean="0"/>
              <a:t>треугольном  6) куб </a:t>
            </a:r>
          </a:p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r>
              <a:rPr lang="ru-RU" sz="2800" dirty="0" smtClean="0"/>
              <a:t> 7)</a:t>
            </a:r>
            <a:r>
              <a:rPr lang="en-US" sz="2800" dirty="0" smtClean="0"/>
              <a:t> </a:t>
            </a:r>
            <a:r>
              <a:rPr lang="ru-RU" sz="2800" dirty="0" smtClean="0"/>
              <a:t>равен 8) любой   9)</a:t>
            </a:r>
            <a:r>
              <a:rPr lang="en-US" sz="2800" dirty="0" smtClean="0"/>
              <a:t> </a:t>
            </a:r>
            <a:r>
              <a:rPr lang="ru-RU" sz="2800" dirty="0" smtClean="0"/>
              <a:t>стороны  10)</a:t>
            </a:r>
            <a:r>
              <a:rPr lang="en-US" sz="2800" dirty="0" smtClean="0"/>
              <a:t> </a:t>
            </a:r>
            <a:r>
              <a:rPr lang="ru-RU" sz="2800" dirty="0" smtClean="0"/>
              <a:t>меньше </a:t>
            </a:r>
          </a:p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r>
              <a:rPr lang="ru-RU" sz="2800" dirty="0" smtClean="0"/>
              <a:t>11)</a:t>
            </a:r>
            <a:r>
              <a:rPr lang="en-US" sz="2800" dirty="0" smtClean="0"/>
              <a:t> </a:t>
            </a:r>
            <a:r>
              <a:rPr lang="ru-RU" sz="2800" dirty="0" smtClean="0"/>
              <a:t>катетов 12) правильном  13) треугольнике </a:t>
            </a:r>
          </a:p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r>
              <a:rPr lang="ru-RU" sz="2800" dirty="0" smtClean="0"/>
              <a:t> 14)</a:t>
            </a:r>
            <a:r>
              <a:rPr lang="en-US" sz="2800" dirty="0" smtClean="0"/>
              <a:t> </a:t>
            </a:r>
            <a:r>
              <a:rPr lang="ru-RU" sz="2800" dirty="0" smtClean="0"/>
              <a:t>квадрат  15)</a:t>
            </a:r>
            <a:r>
              <a:rPr lang="en-US" sz="2800" dirty="0" smtClean="0"/>
              <a:t> </a:t>
            </a:r>
            <a:r>
              <a:rPr lang="ru-RU" sz="2800" dirty="0" smtClean="0"/>
              <a:t>прямоугольном   16)</a:t>
            </a:r>
            <a:r>
              <a:rPr lang="en-US" sz="2800" dirty="0" smtClean="0"/>
              <a:t> </a:t>
            </a:r>
            <a:r>
              <a:rPr lang="ru-RU" sz="2800" dirty="0" smtClean="0"/>
              <a:t>равна </a:t>
            </a:r>
          </a:p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r>
              <a:rPr lang="ru-RU" sz="2800" dirty="0" smtClean="0"/>
              <a:t>  17)</a:t>
            </a:r>
            <a:r>
              <a:rPr lang="en-US" sz="2800" dirty="0" smtClean="0"/>
              <a:t> </a:t>
            </a:r>
            <a:r>
              <a:rPr lang="ru-RU" sz="2800" dirty="0" smtClean="0"/>
              <a:t>сумме   18)</a:t>
            </a:r>
            <a:r>
              <a:rPr lang="en-US" sz="2800" dirty="0" smtClean="0"/>
              <a:t> </a:t>
            </a:r>
            <a:r>
              <a:rPr lang="ru-RU" sz="2800" dirty="0" smtClean="0"/>
              <a:t>гипотенузы    19) разности </a:t>
            </a:r>
          </a:p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r>
              <a:rPr lang="ru-RU" sz="2800" dirty="0" smtClean="0"/>
              <a:t>  20)</a:t>
            </a:r>
            <a:r>
              <a:rPr lang="en-US" sz="2800" dirty="0" smtClean="0"/>
              <a:t> </a:t>
            </a:r>
            <a:r>
              <a:rPr lang="ru-RU" sz="2800" dirty="0" smtClean="0"/>
              <a:t>катета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13792" y="3140968"/>
            <a:ext cx="8316416" cy="345638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b="1" i="1" dirty="0" smtClean="0"/>
              <a:t>1→ 15→ 13 →14→18 →7 →17 →4→11.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Самопроверка </a:t>
            </a:r>
            <a:br>
              <a:rPr lang="ru-RU" sz="4000" dirty="0" smtClean="0"/>
            </a:br>
            <a:r>
              <a:rPr lang="ru-RU" sz="4000" dirty="0" smtClean="0"/>
              <a:t>с помощью образца:</a:t>
            </a:r>
            <a:r>
              <a:rPr lang="ru-RU" sz="4000" i="1" dirty="0" smtClean="0"/>
              <a:t> 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08920"/>
            <a:ext cx="8229600" cy="1143000"/>
          </a:xfrm>
        </p:spPr>
        <p:txBody>
          <a:bodyPr>
            <a:normAutofit fontScale="90000"/>
          </a:bodyPr>
          <a:lstStyle/>
          <a:p>
            <a:pPr lvl="0" algn="ctr">
              <a:buFont typeface="Wingdings" pitchFamily="2" charset="2"/>
              <a:buChar char="Ø"/>
            </a:pPr>
            <a:r>
              <a:rPr lang="ru-RU" dirty="0" smtClean="0"/>
              <a:t>запись формулировки теоремы в тетради учащихся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(</a:t>
            </a:r>
            <a:r>
              <a:rPr lang="ru-RU" sz="3600" i="1" dirty="0" smtClean="0"/>
              <a:t>этап формирования действия </a:t>
            </a:r>
            <a:br>
              <a:rPr lang="ru-RU" sz="3600" i="1" dirty="0" smtClean="0"/>
            </a:br>
            <a:r>
              <a:rPr lang="ru-RU" sz="3600" i="1" dirty="0" smtClean="0"/>
              <a:t>во внутренней речи)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79812" y="2852936"/>
            <a:ext cx="3384376" cy="25202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3068960"/>
            <a:ext cx="8147248" cy="3658411"/>
          </a:xfrm>
        </p:spPr>
        <p:txBody>
          <a:bodyPr/>
          <a:lstStyle/>
          <a:p>
            <a:pPr algn="ctr">
              <a:buNone/>
            </a:pPr>
            <a:r>
              <a:rPr lang="ru-RU" b="1" i="1" dirty="0" smtClean="0"/>
              <a:t>˅   уже знал</a:t>
            </a:r>
            <a:endParaRPr lang="ru-RU" dirty="0" smtClean="0"/>
          </a:p>
          <a:p>
            <a:pPr algn="ctr">
              <a:buNone/>
            </a:pPr>
            <a:r>
              <a:rPr lang="ru-RU" b="1" i="1" dirty="0" smtClean="0"/>
              <a:t>+  понятно</a:t>
            </a:r>
            <a:endParaRPr lang="ru-RU" dirty="0" smtClean="0"/>
          </a:p>
          <a:p>
            <a:pPr algn="ctr">
              <a:buNone/>
            </a:pPr>
            <a:r>
              <a:rPr lang="ru-RU" b="1" i="1" dirty="0" smtClean="0"/>
              <a:t>-  думал иначе</a:t>
            </a:r>
            <a:endParaRPr lang="ru-RU" dirty="0" smtClean="0"/>
          </a:p>
          <a:p>
            <a:pPr algn="ctr">
              <a:buNone/>
            </a:pPr>
            <a:r>
              <a:rPr lang="ru-RU" b="1" i="1" dirty="0" smtClean="0"/>
              <a:t>?  непонятно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5). Работа учащихся с текстом учебника  (п.54, стр.129-131) </a:t>
            </a:r>
            <a:br>
              <a:rPr lang="ru-RU" sz="4000" dirty="0" smtClean="0"/>
            </a:br>
            <a:r>
              <a:rPr lang="ru-RU" sz="4000" dirty="0" smtClean="0"/>
              <a:t>с использованием меток: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>6). Запись доказательства теоремы в тетради учащихся (самостоятельно)</a:t>
            </a:r>
            <a:br>
              <a:rPr lang="ru-RU" sz="44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3600" i="1" dirty="0" smtClean="0"/>
              <a:t>(составление схемы </a:t>
            </a:r>
            <a:br>
              <a:rPr lang="ru-RU" sz="3600" i="1" dirty="0" smtClean="0"/>
            </a:br>
            <a:r>
              <a:rPr lang="ru-RU" sz="3600" i="1" dirty="0" smtClean="0"/>
              <a:t>ориентировочной основы действия)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u="sng" dirty="0" smtClean="0"/>
              <a:t>Дано: </a:t>
            </a:r>
            <a:r>
              <a:rPr lang="ru-RU" dirty="0" smtClean="0"/>
              <a:t>∆</a:t>
            </a:r>
            <a:r>
              <a:rPr lang="en-US" dirty="0" smtClean="0"/>
              <a:t>ABC</a:t>
            </a:r>
            <a:r>
              <a:rPr lang="ru-RU" dirty="0" smtClean="0"/>
              <a:t> – прямоугольный (угол </a:t>
            </a:r>
            <a:r>
              <a:rPr lang="en-US" dirty="0" smtClean="0"/>
              <a:t>C </a:t>
            </a:r>
            <a:r>
              <a:rPr lang="ru-RU" dirty="0" smtClean="0"/>
              <a:t>=90̊)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u="sng" dirty="0" smtClean="0"/>
              <a:t>Доказать</a:t>
            </a:r>
            <a:r>
              <a:rPr lang="ru-RU" dirty="0" smtClean="0"/>
              <a:t>: с</a:t>
            </a:r>
            <a:r>
              <a:rPr lang="ru-RU" baseline="30000" dirty="0" smtClean="0"/>
              <a:t>2</a:t>
            </a:r>
            <a:r>
              <a:rPr lang="ru-RU" dirty="0" smtClean="0"/>
              <a:t>=а</a:t>
            </a:r>
            <a:r>
              <a:rPr lang="en-US" baseline="30000" dirty="0" smtClean="0"/>
              <a:t>2</a:t>
            </a:r>
            <a:r>
              <a:rPr lang="ru-RU" dirty="0" smtClean="0"/>
              <a:t>+</a:t>
            </a:r>
            <a:r>
              <a:rPr lang="en-US" dirty="0" smtClean="0"/>
              <a:t>b</a:t>
            </a:r>
            <a:r>
              <a:rPr lang="en-US" baseline="30000" dirty="0" smtClean="0"/>
              <a:t>2</a:t>
            </a:r>
            <a:r>
              <a:rPr lang="ru-RU" dirty="0" smtClean="0"/>
              <a:t>        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С                       В</a:t>
            </a:r>
            <a:r>
              <a:rPr lang="ru-RU" u="sng" dirty="0" smtClean="0"/>
              <a:t>   </a:t>
            </a:r>
            <a:endParaRPr lang="ru-RU" dirty="0"/>
          </a:p>
        </p:txBody>
      </p:sp>
      <p:sp>
        <p:nvSpPr>
          <p:cNvPr id="4" name="Прямоугольный треугольник 3"/>
          <p:cNvSpPr/>
          <p:nvPr/>
        </p:nvSpPr>
        <p:spPr>
          <a:xfrm>
            <a:off x="5148064" y="2636912"/>
            <a:ext cx="2232248" cy="1080120"/>
          </a:xfrm>
          <a:prstGeom prst="rtTriangl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340768"/>
            <a:ext cx="8964488" cy="511256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1). Достроим ∆</a:t>
            </a:r>
            <a:r>
              <a:rPr lang="en-US" dirty="0" smtClean="0"/>
              <a:t>ABC </a:t>
            </a:r>
            <a:r>
              <a:rPr lang="ru-RU" dirty="0" smtClean="0"/>
              <a:t>до квадрата </a:t>
            </a:r>
            <a:r>
              <a:rPr lang="en-US" dirty="0" smtClean="0"/>
              <a:t>DEFC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со стороной </a:t>
            </a:r>
            <a:r>
              <a:rPr lang="en-US" dirty="0" smtClean="0"/>
              <a:t>        </a:t>
            </a:r>
            <a:r>
              <a:rPr lang="ru-RU" dirty="0" smtClean="0"/>
              <a:t>(рис.2).</a:t>
            </a:r>
            <a:r>
              <a:rPr lang="en-US" dirty="0" smtClean="0"/>
              <a:t> 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2).                                                     D             N                         E                         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3).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4).                                                                                                                        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5).                                                                                                                           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6).                                                                                                M      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7). Из  пунктов </a:t>
            </a:r>
            <a:r>
              <a:rPr lang="ru-RU" b="1" dirty="0" smtClean="0"/>
              <a:t>2</a:t>
            </a:r>
            <a:r>
              <a:rPr lang="ru-RU" dirty="0" smtClean="0"/>
              <a:t> и </a:t>
            </a:r>
            <a:r>
              <a:rPr lang="ru-RU" b="1" dirty="0" smtClean="0"/>
              <a:t>6</a:t>
            </a:r>
            <a:r>
              <a:rPr lang="ru-RU" dirty="0" smtClean="0"/>
              <a:t> получаем: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      </a:t>
            </a:r>
          </a:p>
          <a:p>
            <a:pPr>
              <a:buNone/>
            </a:pPr>
            <a:r>
              <a:rPr lang="ru-RU" dirty="0" smtClean="0"/>
              <a:t>                         </a:t>
            </a:r>
            <a:r>
              <a:rPr lang="en-US" dirty="0" smtClean="0"/>
              <a:t>                                A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Откуда следует: </a:t>
            </a:r>
            <a:r>
              <a:rPr lang="ru-RU" sz="3900" b="1" dirty="0" smtClean="0"/>
              <a:t>а</a:t>
            </a:r>
            <a:r>
              <a:rPr lang="en-US" sz="3900" b="1" baseline="30000" dirty="0" smtClean="0"/>
              <a:t>2</a:t>
            </a:r>
            <a:r>
              <a:rPr lang="ru-RU" sz="3900" b="1" dirty="0" smtClean="0"/>
              <a:t>+</a:t>
            </a:r>
            <a:r>
              <a:rPr lang="en-US" sz="3900" b="1" dirty="0" smtClean="0"/>
              <a:t>b</a:t>
            </a:r>
            <a:r>
              <a:rPr lang="en-US" sz="3900" b="1" baseline="30000" dirty="0" smtClean="0"/>
              <a:t>2</a:t>
            </a:r>
            <a:r>
              <a:rPr lang="en-US" sz="3900" b="1" dirty="0" smtClean="0"/>
              <a:t>=</a:t>
            </a:r>
            <a:r>
              <a:rPr lang="ru-RU" sz="3900" b="1" dirty="0" smtClean="0"/>
              <a:t>с</a:t>
            </a:r>
            <a:r>
              <a:rPr lang="ru-RU" sz="3900" b="1" baseline="30000" dirty="0" smtClean="0"/>
              <a:t>2</a:t>
            </a:r>
            <a:endParaRPr lang="en-US" sz="3900" b="1" baseline="30000" dirty="0" smtClean="0"/>
          </a:p>
          <a:p>
            <a:pPr>
              <a:buNone/>
            </a:pPr>
            <a:endParaRPr lang="en-US" sz="3900" b="1" baseline="30000" dirty="0" smtClean="0"/>
          </a:p>
          <a:p>
            <a:pPr>
              <a:buNone/>
            </a:pPr>
            <a:r>
              <a:rPr lang="ru-RU" b="1" i="1" dirty="0" smtClean="0"/>
              <a:t>                                                    </a:t>
            </a:r>
            <a:r>
              <a:rPr lang="en-US" b="1" i="1" dirty="0" smtClean="0"/>
              <a:t>     </a:t>
            </a:r>
            <a:r>
              <a:rPr lang="en-US" dirty="0" smtClean="0"/>
              <a:t>C                           B            F</a:t>
            </a:r>
            <a:r>
              <a:rPr lang="ru-RU" dirty="0" smtClean="0"/>
              <a:t> </a:t>
            </a:r>
            <a:r>
              <a:rPr lang="ru-RU" b="1" i="1" dirty="0" smtClean="0"/>
              <a:t>  </a:t>
            </a:r>
            <a:r>
              <a:rPr lang="en-US" dirty="0" smtClean="0"/>
              <a:t>                                                       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                             Рис.2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2372" y="260648"/>
            <a:ext cx="8219256" cy="1138138"/>
          </a:xfrm>
        </p:spPr>
        <p:txBody>
          <a:bodyPr>
            <a:normAutofit/>
          </a:bodyPr>
          <a:lstStyle/>
          <a:p>
            <a:pPr algn="ctr"/>
            <a:r>
              <a:rPr lang="ru-RU" sz="4000" u="sng" dirty="0" smtClean="0"/>
              <a:t>Доказательство.</a:t>
            </a:r>
            <a:r>
              <a:rPr lang="en-US" sz="4000" u="sng" dirty="0" smtClean="0"/>
              <a:t> </a:t>
            </a:r>
            <a:endParaRPr lang="ru-RU" sz="4000" dirty="0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3728" y="1628800"/>
            <a:ext cx="648072" cy="347746"/>
          </a:xfrm>
          <a:prstGeom prst="rect">
            <a:avLst/>
          </a:prstGeom>
          <a:noFill/>
        </p:spPr>
      </p:pic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1916832"/>
            <a:ext cx="1531807" cy="288032"/>
          </a:xfrm>
          <a:prstGeom prst="rect">
            <a:avLst/>
          </a:prstGeom>
          <a:noFill/>
        </p:spPr>
      </p:pic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2276872"/>
            <a:ext cx="1911486" cy="292032"/>
          </a:xfrm>
          <a:prstGeom prst="rect">
            <a:avLst/>
          </a:prstGeom>
          <a:noFill/>
        </p:spPr>
      </p:pic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32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2492896"/>
            <a:ext cx="1137358" cy="504056"/>
          </a:xfrm>
          <a:prstGeom prst="rect">
            <a:avLst/>
          </a:prstGeom>
          <a:noFill/>
        </p:spPr>
      </p:pic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34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2924944"/>
            <a:ext cx="1021204" cy="288032"/>
          </a:xfrm>
          <a:prstGeom prst="rect">
            <a:avLst/>
          </a:prstGeom>
          <a:noFill/>
        </p:spPr>
      </p:pic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36" name="Picture 1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3068960"/>
            <a:ext cx="2908016" cy="504056"/>
          </a:xfrm>
          <a:prstGeom prst="rect">
            <a:avLst/>
          </a:prstGeom>
          <a:noFill/>
        </p:spPr>
      </p:pic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38" name="Picture 1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3861048"/>
            <a:ext cx="2291164" cy="360040"/>
          </a:xfrm>
          <a:prstGeom prst="rect">
            <a:avLst/>
          </a:prstGeom>
          <a:noFill/>
        </p:spPr>
      </p:pic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40" name="Picture 1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4365104"/>
            <a:ext cx="3518573" cy="360040"/>
          </a:xfrm>
          <a:prstGeom prst="rect">
            <a:avLst/>
          </a:prstGeom>
          <a:noFill/>
        </p:spPr>
      </p:pic>
      <p:sp>
        <p:nvSpPr>
          <p:cNvPr id="23" name="Прямоугольный треугольник 22"/>
          <p:cNvSpPr/>
          <p:nvPr/>
        </p:nvSpPr>
        <p:spPr>
          <a:xfrm>
            <a:off x="5436096" y="4437112"/>
            <a:ext cx="2232248" cy="1080120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ый треугольник 23"/>
          <p:cNvSpPr/>
          <p:nvPr/>
        </p:nvSpPr>
        <p:spPr>
          <a:xfrm rot="16200000">
            <a:off x="7092280" y="3861048"/>
            <a:ext cx="2232248" cy="1080120"/>
          </a:xfrm>
          <a:prstGeom prst="rtTriangl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ый треугольник 24"/>
          <p:cNvSpPr/>
          <p:nvPr/>
        </p:nvSpPr>
        <p:spPr>
          <a:xfrm rot="10800000">
            <a:off x="6516216" y="2204864"/>
            <a:ext cx="2232248" cy="1080120"/>
          </a:xfrm>
          <a:prstGeom prst="rtTriangl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ый треугольник 25"/>
          <p:cNvSpPr/>
          <p:nvPr/>
        </p:nvSpPr>
        <p:spPr>
          <a:xfrm rot="5400000">
            <a:off x="4860032" y="2780928"/>
            <a:ext cx="2232248" cy="1080120"/>
          </a:xfrm>
          <a:prstGeom prst="rtTriangl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 rot="1542653">
            <a:off x="5857091" y="2613242"/>
            <a:ext cx="2448593" cy="2479831"/>
          </a:xfrm>
          <a:prstGeom prst="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27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2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2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2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20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20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20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20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3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20486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>7).Сравнение, </a:t>
            </a:r>
            <a:br>
              <a:rPr lang="ru-RU" sz="4400" dirty="0" smtClean="0"/>
            </a:br>
            <a:r>
              <a:rPr lang="ru-RU" sz="4400" dirty="0" smtClean="0"/>
              <a:t>анализ выполнения</a:t>
            </a:r>
            <a:br>
              <a:rPr lang="ru-RU" sz="4400" dirty="0" smtClean="0"/>
            </a:br>
            <a:r>
              <a:rPr lang="ru-RU" sz="4400" dirty="0" smtClean="0"/>
              <a:t> работ учащихся в парах,</a:t>
            </a:r>
            <a:br>
              <a:rPr lang="ru-RU" sz="4400" dirty="0" smtClean="0"/>
            </a:br>
            <a:r>
              <a:rPr lang="ru-RU" sz="4400" dirty="0" smtClean="0"/>
              <a:t> затем в группах.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dirty="0" smtClean="0">
                <a:solidFill>
                  <a:schemeClr val="tx2"/>
                </a:solidFill>
                <a:latin typeface="Lucida Sans Unicode" pitchFamily="34" charset="0"/>
                <a:cs typeface="Lucida Sans Unicode" pitchFamily="34" charset="0"/>
              </a:rPr>
              <a:t>Образовательные: </a:t>
            </a:r>
          </a:p>
          <a:p>
            <a:pPr>
              <a:buNone/>
            </a:pPr>
            <a:endParaRPr lang="ru-RU" sz="1600" dirty="0" smtClean="0">
              <a:solidFill>
                <a:schemeClr val="tx2"/>
              </a:solidFill>
              <a:latin typeface="Lucida Sans Unicode" pitchFamily="34" charset="0"/>
              <a:cs typeface="Lucida Sans Unicode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  <a:latin typeface="Lucida Sans Unicode" pitchFamily="34" charset="0"/>
                <a:cs typeface="Lucida Sans Unicode" pitchFamily="34" charset="0"/>
              </a:rPr>
              <a:t>изучить теорему Пифагора;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  <a:latin typeface="Lucida Sans Unicode" pitchFamily="34" charset="0"/>
                <a:cs typeface="Lucida Sans Unicode" pitchFamily="34" charset="0"/>
              </a:rPr>
              <a:t>добиться усвоения её формулировки и сути доказательства всеми учащимися класса.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2"/>
                </a:solidFill>
                <a:latin typeface="Lucida Sans Unicode" pitchFamily="34" charset="0"/>
                <a:cs typeface="Lucida Sans Unicode" pitchFamily="34" charset="0"/>
              </a:rPr>
              <a:t> 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tx2"/>
                </a:solidFill>
                <a:latin typeface="Lucida Sans Unicode" pitchFamily="34" charset="0"/>
                <a:cs typeface="Lucida Sans Unicode" pitchFamily="34" charset="0"/>
              </a:rPr>
              <a:t>Воспитательные:</a:t>
            </a:r>
          </a:p>
          <a:p>
            <a:pPr>
              <a:buNone/>
            </a:pPr>
            <a:endParaRPr lang="ru-RU" sz="1600" dirty="0" smtClean="0">
              <a:solidFill>
                <a:schemeClr val="tx2"/>
              </a:solidFill>
              <a:latin typeface="Lucida Sans Unicode" pitchFamily="34" charset="0"/>
              <a:cs typeface="Lucida Sans Unicode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  <a:latin typeface="Lucida Sans Unicode" pitchFamily="34" charset="0"/>
                <a:cs typeface="Lucida Sans Unicode" pitchFamily="34" charset="0"/>
              </a:rPr>
              <a:t>воспитание культуры общения, взаимопомощи.</a:t>
            </a:r>
          </a:p>
          <a:p>
            <a:pPr>
              <a:buNone/>
            </a:pPr>
            <a:endParaRPr lang="ru-RU" sz="1600" dirty="0" smtClean="0">
              <a:solidFill>
                <a:schemeClr val="tx2"/>
              </a:solidFill>
              <a:latin typeface="Lucida Sans Unicode" pitchFamily="34" charset="0"/>
              <a:cs typeface="Lucida Sans Unicode" pitchFamily="34" charset="0"/>
            </a:endParaRPr>
          </a:p>
          <a:p>
            <a:pPr>
              <a:buNone/>
            </a:pPr>
            <a:r>
              <a:rPr lang="ru-RU" sz="1600" b="1" dirty="0" smtClean="0">
                <a:solidFill>
                  <a:schemeClr val="tx2"/>
                </a:solidFill>
                <a:latin typeface="Lucida Sans Unicode" pitchFamily="34" charset="0"/>
                <a:cs typeface="Lucida Sans Unicode" pitchFamily="34" charset="0"/>
              </a:rPr>
              <a:t>Развивающи</a:t>
            </a:r>
            <a:r>
              <a:rPr lang="ru-RU" sz="1600" dirty="0" smtClean="0">
                <a:solidFill>
                  <a:schemeClr val="tx2"/>
                </a:solidFill>
                <a:latin typeface="Lucida Sans Unicode" pitchFamily="34" charset="0"/>
                <a:cs typeface="Lucida Sans Unicode" pitchFamily="34" charset="0"/>
              </a:rPr>
              <a:t>е:</a:t>
            </a:r>
          </a:p>
          <a:p>
            <a:pPr>
              <a:buNone/>
            </a:pPr>
            <a:endParaRPr lang="ru-RU" sz="1600" dirty="0" smtClean="0">
              <a:solidFill>
                <a:schemeClr val="tx2"/>
              </a:solidFill>
              <a:latin typeface="Lucida Sans Unicode" pitchFamily="34" charset="0"/>
              <a:cs typeface="Lucida Sans Unicode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  <a:latin typeface="Lucida Sans Unicode" pitchFamily="34" charset="0"/>
                <a:cs typeface="Lucida Sans Unicode" pitchFamily="34" charset="0"/>
              </a:rPr>
              <a:t>развитие логического и критического мышления;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  <a:latin typeface="Lucida Sans Unicode" pitchFamily="34" charset="0"/>
                <a:cs typeface="Lucida Sans Unicode" pitchFamily="34" charset="0"/>
              </a:rPr>
              <a:t>развитие внимания и памяти учащихся;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  <a:latin typeface="Lucida Sans Unicode" pitchFamily="34" charset="0"/>
                <a:cs typeface="Lucida Sans Unicode" pitchFamily="34" charset="0"/>
              </a:rPr>
              <a:t>развитие навыков взаимоконтроля и самоконтроля;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  <a:latin typeface="Lucida Sans Unicode" pitchFamily="34" charset="0"/>
                <a:cs typeface="Lucida Sans Unicode" pitchFamily="34" charset="0"/>
              </a:rPr>
              <a:t>развитие познавательного интереса учащихся к математике.</a:t>
            </a:r>
            <a:endParaRPr lang="ru-RU" sz="1600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Цели урока: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>8).Сравнение работ учащихся </a:t>
            </a:r>
            <a:br>
              <a:rPr lang="ru-RU" sz="4400" dirty="0" smtClean="0"/>
            </a:br>
            <a:r>
              <a:rPr lang="ru-RU" sz="4400" dirty="0" smtClean="0"/>
              <a:t>с образцом (эталоном); коррекция.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b="1" dirty="0" smtClean="0"/>
              <a:t>1)</a:t>
            </a:r>
            <a:r>
              <a:rPr lang="ru-RU" sz="3200" b="1" i="1" dirty="0" smtClean="0"/>
              <a:t>.</a:t>
            </a:r>
            <a:r>
              <a:rPr lang="ru-RU" sz="3200" dirty="0" smtClean="0"/>
              <a:t> </a:t>
            </a:r>
            <a:r>
              <a:rPr lang="ru-RU" sz="3200" b="1" dirty="0" smtClean="0"/>
              <a:t>Этап формирования действия        в материализованном виде:</a:t>
            </a:r>
          </a:p>
          <a:p>
            <a:pPr algn="ctr">
              <a:buNone/>
            </a:pPr>
            <a:endParaRPr lang="ru-RU" sz="3200" b="1" dirty="0" smtClean="0"/>
          </a:p>
          <a:p>
            <a:pPr algn="ctr">
              <a:buNone/>
            </a:pPr>
            <a:r>
              <a:rPr lang="ru-RU" sz="2800" dirty="0" smtClean="0"/>
              <a:t>выкладывание карточек </a:t>
            </a:r>
          </a:p>
          <a:p>
            <a:pPr algn="ctr">
              <a:buNone/>
            </a:pPr>
            <a:r>
              <a:rPr lang="ru-RU" sz="2800" dirty="0" smtClean="0"/>
              <a:t>с элементами доказательства.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Рефлексия</a:t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sz="3200" b="1" dirty="0" smtClean="0"/>
              <a:t>2).</a:t>
            </a:r>
            <a:r>
              <a:rPr lang="ru-RU" sz="3200" dirty="0" smtClean="0"/>
              <a:t> </a:t>
            </a:r>
            <a:r>
              <a:rPr lang="ru-RU" sz="3200" b="1" dirty="0" smtClean="0"/>
              <a:t>Этап формирования действия</a:t>
            </a:r>
          </a:p>
          <a:p>
            <a:pPr algn="ctr">
              <a:buNone/>
            </a:pPr>
            <a:r>
              <a:rPr lang="ru-RU" sz="3200" b="1" dirty="0" smtClean="0"/>
              <a:t> в громкой речи:</a:t>
            </a:r>
            <a:r>
              <a:rPr lang="ru-RU" sz="3200" dirty="0" smtClean="0"/>
              <a:t> </a:t>
            </a:r>
          </a:p>
          <a:p>
            <a:pPr algn="ctr">
              <a:buNone/>
            </a:pPr>
            <a:endParaRPr lang="ru-RU" sz="3200" dirty="0" smtClean="0"/>
          </a:p>
          <a:p>
            <a:pPr algn="ctr">
              <a:buNone/>
            </a:pPr>
            <a:r>
              <a:rPr lang="ru-RU" sz="2800" dirty="0" smtClean="0"/>
              <a:t>проговаривание доказательства теоремы только по рисунку </a:t>
            </a:r>
          </a:p>
          <a:p>
            <a:pPr algn="ctr">
              <a:buNone/>
            </a:pPr>
            <a:r>
              <a:rPr lang="ru-RU" sz="2800" dirty="0" smtClean="0"/>
              <a:t>(в парах).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sz="3200" b="1" dirty="0" smtClean="0"/>
              <a:t>3).</a:t>
            </a:r>
            <a:r>
              <a:rPr lang="ru-RU" sz="3200" dirty="0" smtClean="0"/>
              <a:t> </a:t>
            </a:r>
            <a:r>
              <a:rPr lang="ru-RU" sz="3200" b="1" dirty="0" smtClean="0"/>
              <a:t>Этап формирования действия </a:t>
            </a:r>
          </a:p>
          <a:p>
            <a:pPr algn="ctr">
              <a:buNone/>
            </a:pPr>
            <a:r>
              <a:rPr lang="ru-RU" sz="3200" b="1" dirty="0" smtClean="0"/>
              <a:t>во внешней речи “про</a:t>
            </a:r>
            <a:r>
              <a:rPr lang="ru-RU" sz="3200" b="1" i="1" dirty="0" smtClean="0"/>
              <a:t> </a:t>
            </a:r>
            <a:r>
              <a:rPr lang="ru-RU" sz="3200" b="1" dirty="0" smtClean="0"/>
              <a:t>себя”:</a:t>
            </a:r>
          </a:p>
          <a:p>
            <a:pPr algn="ctr">
              <a:buNone/>
            </a:pPr>
            <a:endParaRPr lang="ru-RU" sz="3200" b="1" dirty="0" smtClean="0"/>
          </a:p>
          <a:p>
            <a:pPr algn="ctr">
              <a:buNone/>
            </a:pPr>
            <a:r>
              <a:rPr lang="ru-RU" sz="3200" dirty="0" smtClean="0"/>
              <a:t> </a:t>
            </a:r>
            <a:r>
              <a:rPr lang="ru-RU" sz="2800" dirty="0" smtClean="0"/>
              <a:t>выполнение задания </a:t>
            </a:r>
          </a:p>
          <a:p>
            <a:pPr algn="ctr">
              <a:buNone/>
            </a:pPr>
            <a:r>
              <a:rPr lang="ru-RU" sz="2800" dirty="0" smtClean="0"/>
              <a:t>по заполнению пропусков.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0364" y="1481328"/>
            <a:ext cx="8363272" cy="4539960"/>
          </a:xfrm>
        </p:spPr>
        <p:txBody>
          <a:bodyPr/>
          <a:lstStyle/>
          <a:p>
            <a:pPr>
              <a:buNone/>
            </a:pPr>
            <a:r>
              <a:rPr lang="ru-RU" u="sng" dirty="0" smtClean="0"/>
              <a:t>Дано: </a:t>
            </a:r>
            <a:r>
              <a:rPr lang="ru-RU" dirty="0" smtClean="0"/>
              <a:t>∆</a:t>
            </a:r>
            <a:r>
              <a:rPr lang="en-US" dirty="0" smtClean="0"/>
              <a:t>ABC</a:t>
            </a:r>
            <a:r>
              <a:rPr lang="ru-RU" dirty="0" smtClean="0"/>
              <a:t> – ________________ (угол ___</a:t>
            </a:r>
            <a:r>
              <a:rPr lang="en-US" dirty="0" smtClean="0"/>
              <a:t> </a:t>
            </a:r>
            <a:r>
              <a:rPr lang="ru-RU" dirty="0" smtClean="0"/>
              <a:t>=90˚)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u="sng" dirty="0" smtClean="0"/>
              <a:t>Доказать</a:t>
            </a:r>
            <a:r>
              <a:rPr lang="ru-RU" dirty="0" smtClean="0"/>
              <a:t>: _________.       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С                      В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«Заполни пропуски»</a:t>
            </a:r>
            <a:endParaRPr lang="ru-RU" dirty="0"/>
          </a:p>
        </p:txBody>
      </p:sp>
      <p:sp>
        <p:nvSpPr>
          <p:cNvPr id="4" name="Прямоугольный треугольник 3"/>
          <p:cNvSpPr/>
          <p:nvPr/>
        </p:nvSpPr>
        <p:spPr>
          <a:xfrm>
            <a:off x="5148064" y="2564904"/>
            <a:ext cx="2232248" cy="1080120"/>
          </a:xfrm>
          <a:prstGeom prst="rtTriangl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196752"/>
            <a:ext cx="8892480" cy="525658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1). Достроим ______ до ________________ со стороной  ______ (рис.2).</a:t>
            </a:r>
            <a:r>
              <a:rPr lang="en-US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2).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                      </a:t>
            </a:r>
            <a:r>
              <a:rPr lang="ru-RU" dirty="0" smtClean="0"/>
              <a:t>                                                        </a:t>
            </a:r>
            <a:r>
              <a:rPr lang="en-US" dirty="0" smtClean="0"/>
              <a:t>D            </a:t>
            </a:r>
            <a:r>
              <a:rPr lang="ru-RU" dirty="0" smtClean="0"/>
              <a:t>    </a:t>
            </a:r>
            <a:r>
              <a:rPr lang="en-US" dirty="0" smtClean="0"/>
              <a:t> N                    </a:t>
            </a:r>
            <a:r>
              <a:rPr lang="ru-RU" dirty="0" smtClean="0"/>
              <a:t>          </a:t>
            </a:r>
            <a:r>
              <a:rPr lang="en-US" dirty="0" smtClean="0"/>
              <a:t>     E                         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3).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4).                                                                                                   </a:t>
            </a:r>
            <a:r>
              <a:rPr lang="ru-RU" dirty="0" smtClean="0"/>
              <a:t>                                                               </a:t>
            </a:r>
            <a:r>
              <a:rPr lang="en-US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                                                                                           М         </a:t>
            </a:r>
            <a:r>
              <a:rPr lang="en-US" dirty="0" smtClean="0"/>
              <a:t>         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5). </a:t>
            </a: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6).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                                                 </a:t>
            </a:r>
            <a:r>
              <a:rPr lang="en-US" dirty="0" smtClean="0"/>
              <a:t>M      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7). Из  пунктов </a:t>
            </a:r>
            <a:r>
              <a:rPr lang="ru-RU" b="1" dirty="0" smtClean="0"/>
              <a:t>2</a:t>
            </a:r>
            <a:r>
              <a:rPr lang="ru-RU" dirty="0" smtClean="0"/>
              <a:t> и </a:t>
            </a:r>
            <a:r>
              <a:rPr lang="ru-RU" b="1" dirty="0" smtClean="0"/>
              <a:t>6</a:t>
            </a:r>
            <a:r>
              <a:rPr lang="ru-RU" dirty="0" smtClean="0"/>
              <a:t> получаем: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    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en-US" dirty="0" smtClean="0"/>
              <a:t>                           </a:t>
            </a:r>
            <a:r>
              <a:rPr lang="ru-RU" dirty="0" smtClean="0"/>
              <a:t>                                                   </a:t>
            </a:r>
            <a:r>
              <a:rPr lang="en-US" dirty="0" smtClean="0"/>
              <a:t>A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Откуда следует: </a:t>
            </a:r>
            <a:r>
              <a:rPr lang="ru-RU" sz="3900" b="1" dirty="0" smtClean="0"/>
              <a:t>__________ _</a:t>
            </a:r>
            <a:endParaRPr lang="en-US" sz="3900" b="1" baseline="30000" dirty="0" smtClean="0"/>
          </a:p>
          <a:p>
            <a:pPr>
              <a:buNone/>
            </a:pPr>
            <a:r>
              <a:rPr lang="ru-RU" b="1" i="1" dirty="0" smtClean="0"/>
              <a:t>                                                    </a:t>
            </a:r>
            <a:r>
              <a:rPr lang="en-US" b="1" i="1" dirty="0" smtClean="0"/>
              <a:t>     </a:t>
            </a:r>
            <a:r>
              <a:rPr lang="ru-RU" b="1" i="1" dirty="0" smtClean="0"/>
              <a:t>                   </a:t>
            </a:r>
          </a:p>
          <a:p>
            <a:pPr>
              <a:buNone/>
            </a:pPr>
            <a:r>
              <a:rPr lang="ru-RU" b="1" i="1" dirty="0" smtClean="0"/>
              <a:t>                                                                                </a:t>
            </a:r>
            <a:r>
              <a:rPr lang="en-US" dirty="0" smtClean="0"/>
              <a:t>C            </a:t>
            </a:r>
            <a:r>
              <a:rPr lang="ru-RU" dirty="0" smtClean="0"/>
              <a:t>РИС. 2</a:t>
            </a:r>
            <a:r>
              <a:rPr lang="en-US" dirty="0" smtClean="0"/>
              <a:t>     </a:t>
            </a:r>
            <a:r>
              <a:rPr lang="ru-RU" dirty="0" smtClean="0"/>
              <a:t>         </a:t>
            </a:r>
            <a:r>
              <a:rPr lang="en-US" dirty="0" smtClean="0"/>
              <a:t> B          </a:t>
            </a:r>
            <a:r>
              <a:rPr lang="ru-RU" dirty="0" smtClean="0"/>
              <a:t>     </a:t>
            </a:r>
            <a:r>
              <a:rPr lang="en-US" dirty="0" smtClean="0"/>
              <a:t>  F</a:t>
            </a: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u="sng" dirty="0" smtClean="0"/>
              <a:t>Доказательство.</a:t>
            </a:r>
            <a:br>
              <a:rPr lang="ru-RU" sz="4400" u="sng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 rot="1542653">
            <a:off x="5857091" y="2613242"/>
            <a:ext cx="2448593" cy="2479831"/>
          </a:xfrm>
          <a:prstGeom prst="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27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           </a:t>
            </a:r>
            <a:endParaRPr lang="ru-RU" dirty="0"/>
          </a:p>
        </p:txBody>
      </p:sp>
      <p:sp>
        <p:nvSpPr>
          <p:cNvPr id="5" name="Прямоугольный треугольник 4"/>
          <p:cNvSpPr/>
          <p:nvPr/>
        </p:nvSpPr>
        <p:spPr>
          <a:xfrm rot="5400000">
            <a:off x="4860032" y="2780928"/>
            <a:ext cx="2232248" cy="1080120"/>
          </a:xfrm>
          <a:prstGeom prst="rtTriangl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ый треугольник 5"/>
          <p:cNvSpPr/>
          <p:nvPr/>
        </p:nvSpPr>
        <p:spPr>
          <a:xfrm rot="10800000">
            <a:off x="6516216" y="2204864"/>
            <a:ext cx="2232248" cy="1080120"/>
          </a:xfrm>
          <a:prstGeom prst="rtTriangl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/>
          <p:nvPr/>
        </p:nvSpPr>
        <p:spPr>
          <a:xfrm rot="16200000">
            <a:off x="7092280" y="3861048"/>
            <a:ext cx="2232248" cy="1080120"/>
          </a:xfrm>
          <a:prstGeom prst="rtTriangl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ый треугольник 7"/>
          <p:cNvSpPr/>
          <p:nvPr/>
        </p:nvSpPr>
        <p:spPr>
          <a:xfrm>
            <a:off x="5436096" y="4437112"/>
            <a:ext cx="2232248" cy="1080120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1628800"/>
            <a:ext cx="1948991" cy="291083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2060848"/>
            <a:ext cx="3096344" cy="332785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5" y="2564905"/>
            <a:ext cx="2088231" cy="337802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3068960"/>
            <a:ext cx="1668715" cy="330866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3501008"/>
            <a:ext cx="3966987" cy="288032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4437112"/>
            <a:ext cx="2073291" cy="281558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4797152"/>
            <a:ext cx="2808312" cy="273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9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900"/>
                            </p:stCondLst>
                            <p:childTnLst>
                              <p:par>
                                <p:cTn id="1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9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sz="3200" b="1" dirty="0" smtClean="0"/>
              <a:t>4).</a:t>
            </a:r>
            <a:r>
              <a:rPr lang="ru-RU" sz="3200" dirty="0" smtClean="0"/>
              <a:t> </a:t>
            </a:r>
            <a:r>
              <a:rPr lang="ru-RU" sz="3200" b="1" dirty="0" smtClean="0"/>
              <a:t>Этап формирования действия </a:t>
            </a:r>
          </a:p>
          <a:p>
            <a:pPr algn="ctr">
              <a:buNone/>
            </a:pPr>
            <a:r>
              <a:rPr lang="ru-RU" sz="3200" b="1" dirty="0" smtClean="0"/>
              <a:t>во внутренней речи: </a:t>
            </a:r>
          </a:p>
          <a:p>
            <a:pPr algn="ctr">
              <a:buNone/>
            </a:pPr>
            <a:endParaRPr lang="ru-RU" sz="3200" b="1" dirty="0" smtClean="0"/>
          </a:p>
          <a:p>
            <a:pPr algn="ctr">
              <a:buNone/>
            </a:pPr>
            <a:r>
              <a:rPr lang="ru-RU" sz="2800" dirty="0" smtClean="0"/>
              <a:t>доказательство теоремы  </a:t>
            </a:r>
          </a:p>
          <a:p>
            <a:pPr algn="ctr">
              <a:buNone/>
            </a:pPr>
            <a:r>
              <a:rPr lang="ru-RU" sz="2800" dirty="0" smtClean="0"/>
              <a:t>в новых буквенных обозначениях</a:t>
            </a:r>
          </a:p>
          <a:p>
            <a:pPr algn="ctr">
              <a:buNone/>
            </a:pPr>
            <a:r>
              <a:rPr lang="ru-RU" sz="2800" dirty="0" smtClean="0"/>
              <a:t> (по вариантам, на листочках).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>5). Оценивание учащихся </a:t>
            </a:r>
            <a:br>
              <a:rPr lang="ru-RU" sz="4400" dirty="0" smtClean="0"/>
            </a:br>
            <a:r>
              <a:rPr lang="ru-RU" sz="4400" dirty="0" smtClean="0"/>
              <a:t>по данному этапу урока.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c</a:t>
            </a:r>
            <a:r>
              <a:rPr lang="en-US" baseline="30000" dirty="0" smtClean="0"/>
              <a:t>2</a:t>
            </a:r>
            <a:r>
              <a:rPr lang="ru-RU" b="1" dirty="0" smtClean="0"/>
              <a:t>=</a:t>
            </a:r>
            <a:r>
              <a:rPr lang="en-US" dirty="0" smtClean="0"/>
              <a:t>a</a:t>
            </a:r>
            <a:r>
              <a:rPr lang="en-US" baseline="30000" dirty="0" smtClean="0"/>
              <a:t>2</a:t>
            </a:r>
            <a:r>
              <a:rPr lang="ru-RU" b="1" dirty="0" smtClean="0"/>
              <a:t>+</a:t>
            </a:r>
            <a:r>
              <a:rPr lang="en-US" dirty="0" smtClean="0"/>
              <a:t>b</a:t>
            </a:r>
            <a:r>
              <a:rPr lang="en-US" baseline="30000" dirty="0" smtClean="0"/>
              <a:t>2</a:t>
            </a:r>
            <a:endParaRPr lang="ru-RU" baseline="30000" dirty="0" smtClean="0"/>
          </a:p>
          <a:p>
            <a:pPr algn="ctr">
              <a:buNone/>
            </a:pPr>
            <a:r>
              <a:rPr lang="en-US" dirty="0" smtClean="0"/>
              <a:t>c</a:t>
            </a:r>
            <a:r>
              <a:rPr lang="en-US" baseline="30000" dirty="0" smtClean="0"/>
              <a:t>2</a:t>
            </a:r>
            <a:r>
              <a:rPr lang="ru-RU" dirty="0" smtClean="0"/>
              <a:t>=</a:t>
            </a:r>
            <a:r>
              <a:rPr lang="en-US" dirty="0" smtClean="0"/>
              <a:t>3</a:t>
            </a:r>
            <a:r>
              <a:rPr lang="en-US" baseline="30000" dirty="0" smtClean="0"/>
              <a:t>2</a:t>
            </a:r>
            <a:r>
              <a:rPr lang="ru-RU" dirty="0" smtClean="0"/>
              <a:t>+</a:t>
            </a:r>
            <a:r>
              <a:rPr lang="en-US" dirty="0" smtClean="0"/>
              <a:t>4</a:t>
            </a:r>
            <a:r>
              <a:rPr lang="en-US" baseline="30000" dirty="0" smtClean="0"/>
              <a:t>2</a:t>
            </a:r>
            <a:endParaRPr lang="ru-RU" baseline="30000" dirty="0" smtClean="0"/>
          </a:p>
          <a:p>
            <a:pPr algn="ctr">
              <a:buNone/>
            </a:pPr>
            <a:r>
              <a:rPr lang="en-US" dirty="0" smtClean="0"/>
              <a:t>c</a:t>
            </a:r>
            <a:r>
              <a:rPr lang="en-US" baseline="30000" dirty="0" smtClean="0"/>
              <a:t>2</a:t>
            </a:r>
            <a:r>
              <a:rPr lang="ru-RU" dirty="0" smtClean="0"/>
              <a:t>=9+16</a:t>
            </a:r>
          </a:p>
          <a:p>
            <a:pPr algn="ctr">
              <a:buNone/>
            </a:pPr>
            <a:r>
              <a:rPr lang="en-US" dirty="0" smtClean="0"/>
              <a:t>c</a:t>
            </a:r>
            <a:r>
              <a:rPr lang="en-US" baseline="30000" dirty="0" smtClean="0"/>
              <a:t>2</a:t>
            </a:r>
            <a:r>
              <a:rPr lang="ru-RU" dirty="0" smtClean="0"/>
              <a:t>=25</a:t>
            </a:r>
          </a:p>
          <a:p>
            <a:pPr algn="ctr">
              <a:buNone/>
            </a:pPr>
            <a:r>
              <a:rPr lang="en-US" dirty="0" smtClean="0"/>
              <a:t>c</a:t>
            </a:r>
            <a:r>
              <a:rPr lang="ru-RU" dirty="0" smtClean="0"/>
              <a:t>=5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Ответ: 5м.</a:t>
            </a:r>
            <a:endParaRPr lang="ru-RU" b="1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>6). Возвращение к проблемной ситуации и её решение.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06084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7). Историческая справка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ru-RU" sz="4000" dirty="0" smtClean="0"/>
              <a:t>о Пифагоре и его теореме.</a:t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1). Мобилизующее начало урока.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2). Проверка домашнего задания</a:t>
            </a:r>
            <a:r>
              <a:rPr lang="ru-RU" dirty="0" smtClean="0"/>
              <a:t> </a:t>
            </a:r>
          </a:p>
          <a:p>
            <a:pPr algn="ctr">
              <a:buNone/>
            </a:pPr>
            <a:r>
              <a:rPr lang="ru-RU" dirty="0" smtClean="0"/>
              <a:t>(самопроверка с помощью образца).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Стадия вызова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pPr algn="ctr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2"/>
                </a:solidFill>
                <a:latin typeface="Lucida Sans Unicode" pitchFamily="34" charset="0"/>
                <a:cs typeface="Lucida Sans Unicode" pitchFamily="34" charset="0"/>
              </a:rPr>
              <a:t>Чему научились на уроке?</a:t>
            </a:r>
          </a:p>
          <a:p>
            <a:pPr algn="ctr">
              <a:buFont typeface="Wingdings" pitchFamily="2" charset="2"/>
              <a:buChar char="Ø"/>
            </a:pPr>
            <a:endParaRPr lang="ru-RU" sz="2800" dirty="0" smtClean="0">
              <a:solidFill>
                <a:schemeClr val="tx2"/>
              </a:solidFill>
              <a:latin typeface="Lucida Sans Unicode" pitchFamily="34" charset="0"/>
              <a:cs typeface="Lucida Sans Unicode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2"/>
                </a:solidFill>
                <a:latin typeface="Lucida Sans Unicode" pitchFamily="34" charset="0"/>
                <a:cs typeface="Lucida Sans Unicode" pitchFamily="34" charset="0"/>
              </a:rPr>
              <a:t>Что показалось лёгким?</a:t>
            </a:r>
          </a:p>
          <a:p>
            <a:pPr algn="ctr">
              <a:buFont typeface="Wingdings" pitchFamily="2" charset="2"/>
              <a:buChar char="Ø"/>
            </a:pPr>
            <a:endParaRPr lang="ru-RU" sz="2800" dirty="0" smtClean="0">
              <a:solidFill>
                <a:schemeClr val="tx2"/>
              </a:solidFill>
              <a:latin typeface="Lucida Sans Unicode" pitchFamily="34" charset="0"/>
              <a:cs typeface="Lucida Sans Unicode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2"/>
                </a:solidFill>
                <a:latin typeface="Lucida Sans Unicode" pitchFamily="34" charset="0"/>
                <a:cs typeface="Lucida Sans Unicode" pitchFamily="34" charset="0"/>
              </a:rPr>
              <a:t>В чём испытывали затруднения?</a:t>
            </a:r>
          </a:p>
          <a:p>
            <a:pPr algn="ctr">
              <a:buFont typeface="Wingdings" pitchFamily="2" charset="2"/>
              <a:buChar char="Ø"/>
            </a:pPr>
            <a:endParaRPr lang="ru-RU" sz="2800" dirty="0" smtClean="0">
              <a:solidFill>
                <a:schemeClr val="tx2"/>
              </a:solidFill>
              <a:latin typeface="Lucida Sans Unicode" pitchFamily="34" charset="0"/>
              <a:cs typeface="Lucida Sans Unicode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2"/>
                </a:solidFill>
                <a:latin typeface="Lucida Sans Unicode" pitchFamily="34" charset="0"/>
                <a:cs typeface="Lucida Sans Unicode" pitchFamily="34" charset="0"/>
              </a:rPr>
              <a:t>Над чем ещё нужно поработать?</a:t>
            </a:r>
          </a:p>
          <a:p>
            <a:pPr algn="ctr">
              <a:buFont typeface="Wingdings" pitchFamily="2" charset="2"/>
              <a:buChar char="Ø"/>
            </a:pPr>
            <a:endParaRPr lang="ru-RU" sz="2800" dirty="0" smtClean="0">
              <a:solidFill>
                <a:schemeClr val="tx2"/>
              </a:solidFill>
              <a:latin typeface="Lucida Sans Unicode" pitchFamily="34" charset="0"/>
              <a:cs typeface="Lucida Sans Unicode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2"/>
                </a:solidFill>
                <a:latin typeface="Lucida Sans Unicode" pitchFamily="34" charset="0"/>
                <a:cs typeface="Lucida Sans Unicode" pitchFamily="34" charset="0"/>
              </a:rPr>
              <a:t>Как оцениваете свою работу?</a:t>
            </a:r>
          </a:p>
          <a:p>
            <a:pPr algn="ctr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8). Итог урока.</a:t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20486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9). Оценивание работы учащихся, заполнение оценочных листов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ru-RU" dirty="0" smtClean="0"/>
              <a:t>диагностических карт).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4360" y="1481329"/>
            <a:ext cx="8435280" cy="44679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п.54, вопрос 8 (стр.132) +</a:t>
            </a:r>
          </a:p>
          <a:p>
            <a:pPr algn="ctr">
              <a:buNone/>
            </a:pPr>
            <a:r>
              <a:rPr lang="ru-RU" dirty="0" smtClean="0"/>
              <a:t>+ творческое задание (на выбор):</a:t>
            </a:r>
          </a:p>
          <a:p>
            <a:pPr algn="ctr">
              <a:buFont typeface="Wingdings" pitchFamily="2" charset="2"/>
              <a:buChar char="Ø"/>
            </a:pPr>
            <a:r>
              <a:rPr lang="ru-RU" dirty="0" smtClean="0"/>
              <a:t>найти в дополнительной литературе, </a:t>
            </a:r>
            <a:r>
              <a:rPr lang="en-US" dirty="0" smtClean="0"/>
              <a:t>Internet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другие (альтернативные) доказательства теоремы Пифагора; 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Font typeface="Wingdings" pitchFamily="2" charset="2"/>
              <a:buChar char="Ø"/>
            </a:pPr>
            <a:r>
              <a:rPr lang="ru-RU" dirty="0" smtClean="0"/>
              <a:t>оформить доклад (презентацию) о Пифагоре и его школе, истории теоремы Пифагора.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10). Домашнее задание: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12776"/>
          <a:ext cx="8229600" cy="486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5655"/>
                <a:gridCol w="2664296"/>
                <a:gridCol w="174964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Этапы урока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Вид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Оценка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Проверка домашнего задания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самопроверка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2).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Теоретическая разминка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взаимоопрос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3). Контроль знания формул площадей многоугольников.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самопроверка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4).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Заполнение таблицы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работа в группе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5). Оформление доказательства теоремы.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самостоятельная работа с учебником</a:t>
                      </a:r>
                    </a:p>
                    <a:p>
                      <a:pPr algn="ctr"/>
                      <a:r>
                        <a:rPr lang="ru-RU" dirty="0" smtClean="0"/>
                        <a:t>с (последующей взаимопроверкой)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6). Контроль усвоения формулировки теоремы Пифагора и ее доказательства.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взаимопроверка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Оценка за урок</a:t>
                      </a:r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Примерный образец оценочного листа</a:t>
            </a:r>
            <a:br>
              <a:rPr lang="ru-RU" sz="3600" dirty="0" smtClean="0"/>
            </a:br>
            <a:r>
              <a:rPr lang="ru-RU" sz="3600" i="1" dirty="0" smtClean="0"/>
              <a:t>(диагностической карты)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b="1" i="1" dirty="0" smtClean="0"/>
              <a:t>Вопросы и задания:</a:t>
            </a:r>
          </a:p>
          <a:p>
            <a:pPr algn="ctr">
              <a:buNone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дайте определение площади многоугольника;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сформулируйте основные свойства площади многоугольников;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дайте определение прямоугольного треугольника и его элементов.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/>
              <a:t>3). Теоретическая разминка</a:t>
            </a:r>
            <a:r>
              <a:rPr lang="ru-RU" sz="4000" dirty="0" smtClean="0"/>
              <a:t> (</a:t>
            </a:r>
            <a:r>
              <a:rPr lang="ru-RU" sz="4000" dirty="0" err="1" smtClean="0"/>
              <a:t>взаимоопрос</a:t>
            </a:r>
            <a:r>
              <a:rPr lang="ru-RU" sz="4000" dirty="0" smtClean="0"/>
              <a:t> учащихся).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13285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>4). Оценивание </a:t>
            </a:r>
            <a:br>
              <a:rPr lang="ru-RU" sz="4400" dirty="0" smtClean="0"/>
            </a:br>
            <a:r>
              <a:rPr lang="ru-RU" sz="4400" dirty="0" smtClean="0"/>
              <a:t>ответов учащихся.                                    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91683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5). Выполнение учащимися задания, направленного </a:t>
            </a:r>
            <a:br>
              <a:rPr lang="ru-RU" sz="4400" dirty="0" smtClean="0"/>
            </a:br>
            <a:r>
              <a:rPr lang="ru-RU" sz="4400" dirty="0" smtClean="0"/>
              <a:t>на проверку усвоения формул </a:t>
            </a:r>
            <a:br>
              <a:rPr lang="ru-RU" sz="4400" dirty="0" smtClean="0"/>
            </a:br>
            <a:r>
              <a:rPr lang="ru-RU" sz="4400" dirty="0" smtClean="0"/>
              <a:t>для вычисления площадей многоугольников </a:t>
            </a:r>
            <a:br>
              <a:rPr lang="ru-RU" sz="4400" dirty="0" smtClean="0"/>
            </a:br>
            <a:r>
              <a:rPr lang="ru-RU" sz="3100" dirty="0" smtClean="0"/>
              <a:t>( «Установи соответствие»).</a:t>
            </a:r>
            <a:endParaRPr lang="ru-RU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548680"/>
            <a:ext cx="8229600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   1). </a:t>
            </a:r>
            <a:r>
              <a:rPr lang="en-US" dirty="0" smtClean="0"/>
              <a:t>S</a:t>
            </a:r>
            <a:r>
              <a:rPr lang="ru-RU" dirty="0" smtClean="0"/>
              <a:t> прямоугольника	                         А. 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2).  </a:t>
            </a:r>
            <a:r>
              <a:rPr lang="en-US" dirty="0" smtClean="0"/>
              <a:t>S </a:t>
            </a:r>
            <a:r>
              <a:rPr lang="ru-RU" dirty="0" smtClean="0"/>
              <a:t>параллелограмма                           Б.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3).  </a:t>
            </a:r>
            <a:r>
              <a:rPr lang="en-US" dirty="0" smtClean="0"/>
              <a:t>S </a:t>
            </a:r>
            <a:r>
              <a:rPr lang="ru-RU" dirty="0" smtClean="0"/>
              <a:t>прямоугольного 3уг-ка                  В.  </a:t>
            </a:r>
          </a:p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    4).  </a:t>
            </a:r>
            <a:r>
              <a:rPr lang="en-US" dirty="0" smtClean="0"/>
              <a:t>S </a:t>
            </a:r>
            <a:r>
              <a:rPr lang="ru-RU" dirty="0" smtClean="0"/>
              <a:t>ромба                                              Г.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5).  </a:t>
            </a:r>
            <a:r>
              <a:rPr lang="en-US" dirty="0" smtClean="0"/>
              <a:t>S </a:t>
            </a:r>
            <a:r>
              <a:rPr lang="ru-RU" dirty="0" smtClean="0"/>
              <a:t>квадрата                                         Д.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    6).  </a:t>
            </a:r>
            <a:r>
              <a:rPr lang="en-US" dirty="0" smtClean="0"/>
              <a:t>S </a:t>
            </a:r>
            <a:r>
              <a:rPr lang="ru-RU" dirty="0" smtClean="0"/>
              <a:t>трапеции                                         Е.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                     Ж</a:t>
            </a:r>
            <a:r>
              <a:rPr lang="en-US" dirty="0" smtClean="0"/>
              <a:t>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                                                                    </a:t>
            </a:r>
            <a:r>
              <a:rPr lang="ru-RU" dirty="0" smtClean="0"/>
              <a:t>З</a:t>
            </a:r>
            <a:r>
              <a:rPr lang="en-US" dirty="0" smtClean="0"/>
              <a:t>.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		                                                       </a:t>
            </a:r>
            <a:r>
              <a:rPr lang="ru-RU" dirty="0" smtClean="0"/>
              <a:t>И</a:t>
            </a:r>
            <a:r>
              <a:rPr lang="en-US" dirty="0" smtClean="0"/>
              <a:t>.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" y="620688"/>
            <a:ext cx="8517632" cy="54006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404664"/>
            <a:ext cx="504056" cy="531302"/>
          </a:xfrm>
          <a:prstGeom prst="rect">
            <a:avLst/>
          </a:prstGeom>
          <a:noFill/>
        </p:spPr>
      </p:pic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8064" y="1196752"/>
            <a:ext cx="755087" cy="281558"/>
          </a:xfrm>
          <a:prstGeom prst="rect">
            <a:avLst/>
          </a:prstGeom>
          <a:noFill/>
        </p:spPr>
      </p:pic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6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1660100"/>
            <a:ext cx="720080" cy="484192"/>
          </a:xfrm>
          <a:prstGeom prst="rect">
            <a:avLst/>
          </a:prstGeom>
          <a:noFill/>
        </p:spPr>
      </p:pic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9" name="Picture 1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088" y="2348879"/>
            <a:ext cx="235664" cy="288033"/>
          </a:xfrm>
          <a:prstGeom prst="rect">
            <a:avLst/>
          </a:prstGeom>
          <a:noFill/>
        </p:spPr>
      </p:pic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42" name="Picture 1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080" y="2780927"/>
            <a:ext cx="288032" cy="264029"/>
          </a:xfrm>
          <a:prstGeom prst="rect">
            <a:avLst/>
          </a:prstGeom>
          <a:noFill/>
        </p:spPr>
      </p:pic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44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079" y="3212976"/>
            <a:ext cx="314217" cy="288032"/>
          </a:xfrm>
          <a:prstGeom prst="rect">
            <a:avLst/>
          </a:prstGeom>
          <a:noFill/>
        </p:spPr>
      </p:pic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47" name="Picture 1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080" y="3645024"/>
            <a:ext cx="348233" cy="468313"/>
          </a:xfrm>
          <a:prstGeom prst="rect">
            <a:avLst/>
          </a:prstGeom>
          <a:noFill/>
        </p:spPr>
      </p:pic>
      <p:sp>
        <p:nvSpPr>
          <p:cNvPr id="2255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49" name="Picture 2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088" y="4149080"/>
            <a:ext cx="230366" cy="281558"/>
          </a:xfrm>
          <a:prstGeom prst="rect">
            <a:avLst/>
          </a:prstGeom>
          <a:noFill/>
        </p:spPr>
      </p:pic>
      <p:sp>
        <p:nvSpPr>
          <p:cNvPr id="22552" name="Rectangle 24"/>
          <p:cNvSpPr>
            <a:spLocks noChangeArrowheads="1"/>
          </p:cNvSpPr>
          <p:nvPr/>
        </p:nvSpPr>
        <p:spPr bwMode="auto">
          <a:xfrm>
            <a:off x="467544" y="206084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51" name="Picture 23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4581128"/>
            <a:ext cx="710848" cy="504056"/>
          </a:xfrm>
          <a:prstGeom prst="rect">
            <a:avLst/>
          </a:prstGeom>
          <a:noFill/>
        </p:spPr>
      </p:pic>
      <p:sp>
        <p:nvSpPr>
          <p:cNvPr id="22553" name="Rectangle 25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3875" algn="l"/>
                <a:tab pos="542925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2756" y="476672"/>
            <a:ext cx="8218488" cy="46736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000" b="1" dirty="0" smtClean="0"/>
              <a:t>6).</a:t>
            </a:r>
            <a:r>
              <a:rPr lang="ru-RU" sz="4000" dirty="0" smtClean="0"/>
              <a:t> </a:t>
            </a:r>
            <a:r>
              <a:rPr lang="ru-RU" sz="4000" b="1" dirty="0" smtClean="0"/>
              <a:t>Проверка учащимися выполнения задания</a:t>
            </a:r>
            <a:r>
              <a:rPr lang="ru-RU" sz="4000" dirty="0" smtClean="0"/>
              <a:t> </a:t>
            </a:r>
            <a:br>
              <a:rPr lang="ru-RU" sz="4000" dirty="0" smtClean="0"/>
            </a:br>
            <a:r>
              <a:rPr lang="ru-RU" sz="4000" dirty="0" smtClean="0"/>
              <a:t>с помощью образца </a:t>
            </a:r>
            <a:r>
              <a:rPr lang="ru-RU" sz="2800" dirty="0" smtClean="0"/>
              <a:t>(самопроверка).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1092</TotalTime>
  <Words>843</Words>
  <Application>Microsoft Office PowerPoint</Application>
  <PresentationFormat>Экран (4:3)</PresentationFormat>
  <Paragraphs>247</Paragraphs>
  <Slides>43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4" baseType="lpstr">
      <vt:lpstr>Открытая</vt:lpstr>
      <vt:lpstr>Урок  по технологии развития  критического мышления  через чтение и письмо</vt:lpstr>
      <vt:lpstr>Тема урока:  “Теорема Пифагора”  (геометрия 8 класс)  </vt:lpstr>
      <vt:lpstr>Цели урока:</vt:lpstr>
      <vt:lpstr>Стадия вызова</vt:lpstr>
      <vt:lpstr>3). Теоретическая разминка (взаимоопрос учащихся).</vt:lpstr>
      <vt:lpstr>4). Оценивание  ответов учащихся.                                       </vt:lpstr>
      <vt:lpstr> 5). Выполнение учащимися задания, направленного  на проверку усвоения формул  для вычисления площадей многоугольников  ( «Установи соответствие»).</vt:lpstr>
      <vt:lpstr>  </vt:lpstr>
      <vt:lpstr> 6). Проверка учащимися выполнения задания  с помощью образца (самопроверка).</vt:lpstr>
      <vt:lpstr>Проверь себя: </vt:lpstr>
      <vt:lpstr>   7). Оценивание работ учащихся.  </vt:lpstr>
      <vt:lpstr>8). Коррекция. </vt:lpstr>
      <vt:lpstr>9). Создание проблемной ситуации (мотивация) </vt:lpstr>
      <vt:lpstr>Стадия осмысления</vt:lpstr>
      <vt:lpstr>Заполните таблицу: </vt:lpstr>
      <vt:lpstr>2). Обсуждение учащимися результатов работы;  выдвижение гипотезы.</vt:lpstr>
      <vt:lpstr>3). Уточнение учителем формулировки  теоремы Пифагора,  данной учащимися.</vt:lpstr>
      <vt:lpstr>4). Выполнение учащимися заданий,  направленных на усвоение   формулировки теоремы:</vt:lpstr>
      <vt:lpstr>чтение формулировки  по учебнику  и сравнение её с утверждением, данным  учащимися  на предыдущем этапе </vt:lpstr>
      <vt:lpstr>хоровая декламация учащимися формулировки теоремы   (этап формирования действия  в громкой речи)</vt:lpstr>
      <vt:lpstr>составление «цепочки»,  с помощью которой выстраивается  верная формулировка теоремы   (этап формирования действия  во внешней речи «про себя») </vt:lpstr>
      <vt:lpstr>Слайд 22</vt:lpstr>
      <vt:lpstr>Самопроверка  с помощью образца:  </vt:lpstr>
      <vt:lpstr>запись формулировки теоремы в тетради учащихся   (этап формирования действия  во внутренней речи)   </vt:lpstr>
      <vt:lpstr>5). Работа учащихся с текстом учебника  (п.54, стр.129-131)  с использованием меток:</vt:lpstr>
      <vt:lpstr>6). Запись доказательства теоремы в тетради учащихся (самостоятельно)   (составление схемы  ориентировочной основы действия)</vt:lpstr>
      <vt:lpstr>Слайд 27</vt:lpstr>
      <vt:lpstr>Доказательство. </vt:lpstr>
      <vt:lpstr>7).Сравнение,  анализ выполнения  работ учащихся в парах,  затем в группах. </vt:lpstr>
      <vt:lpstr>8).Сравнение работ учащихся  с образцом (эталоном); коррекция. </vt:lpstr>
      <vt:lpstr>Рефлексия </vt:lpstr>
      <vt:lpstr>Слайд 32</vt:lpstr>
      <vt:lpstr>Слайд 33</vt:lpstr>
      <vt:lpstr>«Заполни пропуски»</vt:lpstr>
      <vt:lpstr>Доказательство. </vt:lpstr>
      <vt:lpstr>Слайд 36</vt:lpstr>
      <vt:lpstr>5). Оценивание учащихся  по данному этапу урока. </vt:lpstr>
      <vt:lpstr>6). Возвращение к проблемной ситуации и её решение.   </vt:lpstr>
      <vt:lpstr>7). Историческая справка  о Пифагоре и его теореме. </vt:lpstr>
      <vt:lpstr>8). Итог урока. </vt:lpstr>
      <vt:lpstr>9). Оценивание работы учащихся, заполнение оценочных листов (диагностических карт). </vt:lpstr>
      <vt:lpstr>10). Домашнее задание:</vt:lpstr>
      <vt:lpstr>Примерный образец оценочного листа (диагностической карты)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по технологии ТРКМЧП</dc:title>
  <dc:creator>P</dc:creator>
  <cp:lastModifiedBy>P</cp:lastModifiedBy>
  <cp:revision>40</cp:revision>
  <dcterms:created xsi:type="dcterms:W3CDTF">2012-06-14T18:37:14Z</dcterms:created>
  <dcterms:modified xsi:type="dcterms:W3CDTF">2013-08-20T06:36:19Z</dcterms:modified>
</cp:coreProperties>
</file>