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FB614-A9AD-4EAA-A85D-AE2C59D41617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8DC54-FE3D-4F0B-A812-BD9A0415D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DC54-FE3D-4F0B-A812-BD9A0415DB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DC54-FE3D-4F0B-A812-BD9A0415DB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38846-9533-4C4D-8629-7FEAEF37DFD2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60E0C-E73C-40E0-8F16-98082F064D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Пирамида. Решение задач.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Выходцев Денис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689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DAB </a:t>
            </a:r>
            <a:r>
              <a:rPr lang="ru-RU" dirty="0" smtClean="0"/>
              <a:t>и   </a:t>
            </a:r>
            <a:r>
              <a:rPr lang="en-US" dirty="0" smtClean="0"/>
              <a:t>DAC – </a:t>
            </a:r>
            <a:r>
              <a:rPr lang="ru-RU" dirty="0" smtClean="0"/>
              <a:t>прямоугольники;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baseline="-25000" dirty="0"/>
              <a:t>BDA </a:t>
            </a:r>
            <a:r>
              <a:rPr lang="en-US" dirty="0"/>
              <a:t>= ½ DA * BA = ½ * 9 * 15 (</a:t>
            </a:r>
            <a:r>
              <a:rPr lang="ru-RU" dirty="0"/>
              <a:t>см</a:t>
            </a:r>
            <a:r>
              <a:rPr lang="en-US" baseline="30000" dirty="0"/>
              <a:t>2</a:t>
            </a:r>
            <a:r>
              <a:rPr lang="en-US" dirty="0"/>
              <a:t>), S</a:t>
            </a:r>
            <a:r>
              <a:rPr lang="en-US" baseline="-25000" dirty="0"/>
              <a:t>CDA</a:t>
            </a:r>
            <a:r>
              <a:rPr lang="en-US" dirty="0"/>
              <a:t>= ½ DA * CA = ½ * 9 * 13 (</a:t>
            </a:r>
            <a:r>
              <a:rPr lang="ru-RU" dirty="0"/>
              <a:t>см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формуле Герона имеем: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baseline="-25000" dirty="0"/>
              <a:t>ABC </a:t>
            </a:r>
            <a:r>
              <a:rPr lang="en-US" dirty="0"/>
              <a:t>= √p(p-a) (p-b) (p-c) , </a:t>
            </a:r>
            <a:r>
              <a:rPr lang="ru-RU" dirty="0"/>
              <a:t>где </a:t>
            </a:r>
            <a:r>
              <a:rPr lang="en-US" dirty="0"/>
              <a:t>a = 14, b = 15, c = 13, </a:t>
            </a:r>
            <a:r>
              <a:rPr lang="ru-RU" dirty="0"/>
              <a:t>а </a:t>
            </a:r>
            <a:r>
              <a:rPr lang="en-US" dirty="0"/>
              <a:t>p = (AB + AC +CB) /2 = (13 + 14 + 15) /2= 21 (</a:t>
            </a:r>
            <a:r>
              <a:rPr lang="ru-RU" dirty="0"/>
              <a:t>см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0034" y="1071546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43042" y="1071546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71604" y="2857496"/>
            <a:ext cx="278608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Построим АК    ВС и отрезок </a:t>
            </a:r>
            <a:r>
              <a:rPr lang="en-US" dirty="0" smtClean="0"/>
              <a:t>DK. </a:t>
            </a:r>
            <a:r>
              <a:rPr lang="ru-RU" dirty="0" smtClean="0"/>
              <a:t>По теореме о 3-х перпендикулярах имеем </a:t>
            </a:r>
            <a:r>
              <a:rPr lang="en-US" dirty="0" smtClean="0"/>
              <a:t>DK    BC</a:t>
            </a:r>
            <a:r>
              <a:rPr lang="ru-RU" dirty="0" smtClean="0"/>
              <a:t>. Проведем в плоскости </a:t>
            </a:r>
            <a:r>
              <a:rPr lang="en-US" dirty="0" smtClean="0"/>
              <a:t>ADK </a:t>
            </a:r>
            <a:r>
              <a:rPr lang="ru-RU" dirty="0" smtClean="0"/>
              <a:t>отрезок </a:t>
            </a:r>
            <a:r>
              <a:rPr lang="en-US" dirty="0" smtClean="0"/>
              <a:t>AH    DK</a:t>
            </a:r>
          </a:p>
          <a:p>
            <a:pPr>
              <a:buNone/>
            </a:pPr>
            <a:r>
              <a:rPr lang="en-US" dirty="0" smtClean="0"/>
              <a:t>AH   DK – </a:t>
            </a:r>
            <a:r>
              <a:rPr lang="ru-RU" dirty="0" smtClean="0"/>
              <a:t>по построению, и </a:t>
            </a:r>
            <a:r>
              <a:rPr lang="en-US" dirty="0" smtClean="0"/>
              <a:t>AH    BC</a:t>
            </a:r>
            <a:r>
              <a:rPr lang="ru-RU" dirty="0" smtClean="0"/>
              <a:t>, т.к </a:t>
            </a:r>
            <a:r>
              <a:rPr lang="en-US" dirty="0" smtClean="0"/>
              <a:t>AH </a:t>
            </a:r>
            <a:r>
              <a:rPr lang="ru-RU" dirty="0" smtClean="0"/>
              <a:t>принадлежит пл.</a:t>
            </a:r>
            <a:r>
              <a:rPr lang="en-US" dirty="0" smtClean="0"/>
              <a:t>ADK </a:t>
            </a:r>
            <a:r>
              <a:rPr lang="ru-RU" dirty="0" smtClean="0"/>
              <a:t>то пл.</a:t>
            </a:r>
            <a:r>
              <a:rPr lang="en-US" dirty="0" smtClean="0"/>
              <a:t>ADK     BC.</a:t>
            </a:r>
          </a:p>
          <a:p>
            <a:pPr>
              <a:buNone/>
            </a:pPr>
            <a:r>
              <a:rPr lang="en-US" dirty="0" smtClean="0"/>
              <a:t>AH </a:t>
            </a:r>
            <a:r>
              <a:rPr lang="ru-RU" dirty="0" smtClean="0"/>
              <a:t>перпендикулярна двум пересекающимся прямым плоскости </a:t>
            </a:r>
            <a:r>
              <a:rPr lang="en-US" dirty="0" smtClean="0"/>
              <a:t>BCD, </a:t>
            </a:r>
            <a:r>
              <a:rPr lang="ru-RU" dirty="0" smtClean="0"/>
              <a:t>а значит </a:t>
            </a:r>
            <a:r>
              <a:rPr lang="en-US" dirty="0" smtClean="0"/>
              <a:t>AH    </a:t>
            </a:r>
            <a:r>
              <a:rPr lang="ru-RU" dirty="0" smtClean="0"/>
              <a:t>пл.</a:t>
            </a:r>
            <a:r>
              <a:rPr lang="en-US" dirty="0" smtClean="0"/>
              <a:t>BCD.</a:t>
            </a:r>
            <a:endParaRPr lang="en-US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643968" y="185657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5072860" y="214232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643174" y="2000240"/>
            <a:ext cx="357190" cy="19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5072066" y="228599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5000628" y="271462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01422" y="25709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072332" y="307101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071538" y="321468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787240" y="342820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786446" y="357187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287174" y="307101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286380" y="321468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144298" y="435690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5143504" y="450057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Итак, точка </a:t>
            </a:r>
            <a:r>
              <a:rPr lang="en-US" sz="2800" dirty="0" smtClean="0"/>
              <a:t>H </a:t>
            </a:r>
            <a:r>
              <a:rPr lang="ru-RU" sz="2800" dirty="0" smtClean="0"/>
              <a:t>принадлежит, а </a:t>
            </a:r>
            <a:r>
              <a:rPr lang="en-US" sz="2800" dirty="0" smtClean="0"/>
              <a:t>DK - </a:t>
            </a:r>
            <a:r>
              <a:rPr lang="ru-RU" sz="2800" dirty="0" smtClean="0"/>
              <a:t>высота</a:t>
            </a:r>
            <a:r>
              <a:rPr lang="en-US" sz="2800" dirty="0" smtClean="0"/>
              <a:t> </a:t>
            </a:r>
            <a:r>
              <a:rPr lang="ru-RU" sz="2800" dirty="0" smtClean="0"/>
              <a:t>грани</a:t>
            </a:r>
            <a:r>
              <a:rPr lang="en-US" sz="2800" dirty="0" smtClean="0"/>
              <a:t> DBC. </a:t>
            </a:r>
          </a:p>
          <a:p>
            <a:pPr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DBC </a:t>
            </a:r>
            <a:r>
              <a:rPr lang="en-US" sz="2800" dirty="0"/>
              <a:t>= ½ BS * DK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Из </a:t>
            </a:r>
            <a:r>
              <a:rPr lang="en-US" sz="2800" dirty="0" smtClean="0"/>
              <a:t>   ADK </a:t>
            </a:r>
            <a:r>
              <a:rPr lang="ru-RU" sz="2800" dirty="0" smtClean="0"/>
              <a:t>по т. Пифагора имеем</a:t>
            </a:r>
            <a:r>
              <a:rPr lang="en-US" sz="2800" dirty="0"/>
              <a:t> DK = √DA</a:t>
            </a:r>
            <a:r>
              <a:rPr lang="en-US" sz="2800" baseline="30000" dirty="0"/>
              <a:t>2 </a:t>
            </a:r>
            <a:r>
              <a:rPr lang="en-US" sz="2800" dirty="0"/>
              <a:t>+ AK</a:t>
            </a:r>
            <a:r>
              <a:rPr lang="en-US" sz="2800" baseline="30000" dirty="0"/>
              <a:t>2 </a:t>
            </a:r>
            <a:r>
              <a:rPr lang="en-US" sz="2800" dirty="0"/>
              <a:t>= √ 81 + </a:t>
            </a:r>
            <a:r>
              <a:rPr lang="en-US" sz="2800" dirty="0" smtClean="0"/>
              <a:t>AK</a:t>
            </a:r>
            <a:r>
              <a:rPr lang="en-US" sz="2800" baseline="30000" dirty="0" smtClean="0"/>
              <a:t>2</a:t>
            </a:r>
          </a:p>
          <a:p>
            <a:pPr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ABC</a:t>
            </a:r>
            <a:r>
              <a:rPr lang="en-US" sz="2800" dirty="0"/>
              <a:t>= ½ AK *BC = ½ AK * 14, </a:t>
            </a:r>
            <a:r>
              <a:rPr lang="ru-RU" sz="2800" dirty="0"/>
              <a:t>следовательно</a:t>
            </a:r>
            <a:r>
              <a:rPr lang="en-US" sz="2800" dirty="0"/>
              <a:t>, ½ AK * 14 = 84, AK = 12 (</a:t>
            </a:r>
            <a:r>
              <a:rPr lang="ru-RU" sz="2800" dirty="0"/>
              <a:t>см</a:t>
            </a:r>
            <a:r>
              <a:rPr lang="en-US" sz="2800" dirty="0"/>
              <a:t>), </a:t>
            </a:r>
            <a:r>
              <a:rPr lang="ru-RU" sz="2800" dirty="0"/>
              <a:t>тогда </a:t>
            </a:r>
            <a:r>
              <a:rPr lang="en-US" sz="2800" dirty="0"/>
              <a:t>DK = √81 + 144 = √225 = 15(</a:t>
            </a:r>
            <a:r>
              <a:rPr lang="ru-RU" sz="2800" dirty="0"/>
              <a:t>см</a:t>
            </a:r>
            <a:r>
              <a:rPr lang="en-US" sz="2800" dirty="0"/>
              <a:t>),</a:t>
            </a:r>
            <a:endParaRPr lang="ru-RU" sz="2800" dirty="0"/>
          </a:p>
          <a:p>
            <a:pPr>
              <a:buNone/>
            </a:pPr>
            <a:r>
              <a:rPr lang="en-US" sz="2800" dirty="0"/>
              <a:t>S</a:t>
            </a:r>
            <a:r>
              <a:rPr lang="en-US" sz="2800" baseline="-25000" dirty="0"/>
              <a:t>DBC </a:t>
            </a:r>
            <a:r>
              <a:rPr lang="en-US" sz="2800" dirty="0"/>
              <a:t>= ½  * 14 * 15 = 7 * 15 = 105 (</a:t>
            </a:r>
            <a:r>
              <a:rPr lang="ru-RU" sz="2800" dirty="0"/>
              <a:t>см</a:t>
            </a:r>
            <a:r>
              <a:rPr lang="ru-RU" sz="2800" baseline="30000" dirty="0"/>
              <a:t>2</a:t>
            </a:r>
            <a:r>
              <a:rPr lang="ru-RU" sz="2800" dirty="0"/>
              <a:t>). </a:t>
            </a:r>
          </a:p>
          <a:p>
            <a:pPr>
              <a:buNone/>
            </a:pPr>
            <a:r>
              <a:rPr lang="ru-RU" sz="2800" dirty="0"/>
              <a:t>Итак,  </a:t>
            </a:r>
            <a:r>
              <a:rPr lang="en-US" sz="2800" dirty="0"/>
              <a:t>S</a:t>
            </a:r>
            <a:r>
              <a:rPr lang="ru-RU" sz="2800" baseline="-25000" dirty="0"/>
              <a:t>п.п. </a:t>
            </a:r>
            <a:r>
              <a:rPr lang="ru-RU" sz="2800" dirty="0"/>
              <a:t>= 9 * 15 /2 + 9 * 13 /2 + 84 + 105 = 9 * 28/ 2 </a:t>
            </a:r>
            <a:r>
              <a:rPr lang="en-US" sz="2800" dirty="0"/>
              <a:t>+ 189 = 315 (</a:t>
            </a:r>
            <a:r>
              <a:rPr lang="ru-RU" sz="2800" dirty="0"/>
              <a:t>см</a:t>
            </a:r>
            <a:r>
              <a:rPr lang="ru-RU" sz="2800" baseline="30000" dirty="0"/>
              <a:t>2</a:t>
            </a:r>
            <a:r>
              <a:rPr lang="ru-RU" sz="2800" dirty="0"/>
              <a:t>).</a:t>
            </a:r>
          </a:p>
          <a:p>
            <a:pPr>
              <a:buNone/>
            </a:pPr>
            <a:r>
              <a:rPr lang="en-US" sz="2800" dirty="0"/>
              <a:t> </a:t>
            </a:r>
            <a:endParaRPr lang="ru-RU" sz="2800" dirty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85786" y="2285992"/>
            <a:ext cx="214314" cy="2857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00826" y="221455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29256" y="3571876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43768" y="364331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KD = √AK</a:t>
            </a:r>
            <a:r>
              <a:rPr lang="ru-RU" baseline="30000" dirty="0"/>
              <a:t>2 </a:t>
            </a:r>
            <a:r>
              <a:rPr lang="ru-RU" dirty="0"/>
              <a:t>+ </a:t>
            </a:r>
            <a:r>
              <a:rPr lang="en-US" dirty="0"/>
              <a:t>DA</a:t>
            </a:r>
            <a:r>
              <a:rPr lang="ru-RU" baseline="30000" dirty="0"/>
              <a:t>2</a:t>
            </a:r>
            <a:r>
              <a:rPr lang="ru-RU" dirty="0"/>
              <a:t> = √144+81 = √225 = 15 (см), </a:t>
            </a:r>
            <a:r>
              <a:rPr lang="en-US" dirty="0" err="1"/>
              <a:t>sinA</a:t>
            </a:r>
            <a:r>
              <a:rPr lang="ru-RU" dirty="0"/>
              <a:t> = </a:t>
            </a:r>
            <a:r>
              <a:rPr lang="en-US" dirty="0"/>
              <a:t>DA</a:t>
            </a:r>
            <a:r>
              <a:rPr lang="ru-RU" dirty="0"/>
              <a:t>/</a:t>
            </a:r>
            <a:r>
              <a:rPr lang="en-US" dirty="0"/>
              <a:t>KD</a:t>
            </a:r>
            <a:r>
              <a:rPr lang="ru-RU" dirty="0"/>
              <a:t> = 9/15 = 3 / 5 Из </a:t>
            </a:r>
            <a:r>
              <a:rPr lang="en-US" dirty="0" smtClean="0"/>
              <a:t>   KHA AH = KA*</a:t>
            </a:r>
            <a:r>
              <a:rPr lang="en-US" dirty="0" err="1" smtClean="0"/>
              <a:t>sinA</a:t>
            </a:r>
            <a:r>
              <a:rPr lang="en-US" dirty="0" smtClean="0"/>
              <a:t> = 12 * 3/5 = 36/5 = 7</a:t>
            </a:r>
            <a:r>
              <a:rPr lang="ru-RU" dirty="0"/>
              <a:t>,</a:t>
            </a:r>
            <a:r>
              <a:rPr lang="en-US" dirty="0" smtClean="0"/>
              <a:t>2 </a:t>
            </a:r>
            <a:r>
              <a:rPr lang="ru-RU" dirty="0" smtClean="0"/>
              <a:t>(см)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Ответ: а) 315 см</a:t>
            </a:r>
            <a:r>
              <a:rPr lang="ru-RU" baseline="30000" dirty="0" smtClean="0"/>
              <a:t>2</a:t>
            </a:r>
            <a:r>
              <a:rPr lang="ru-RU" dirty="0" smtClean="0"/>
              <a:t> ; б) 7.2 (см);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2500306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86182" y="2000240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14942" y="200024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85918" y="2000240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ABCDS- </a:t>
            </a:r>
            <a:r>
              <a:rPr lang="ru-RU" dirty="0" smtClean="0"/>
              <a:t>пирамида</a:t>
            </a:r>
          </a:p>
          <a:p>
            <a:pPr>
              <a:buNone/>
            </a:pPr>
            <a:r>
              <a:rPr lang="ru-RU" dirty="0" smtClean="0"/>
              <a:t>О – точка пересечения диагоналей параллелограмма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/>
              <a:t>B</a:t>
            </a:r>
            <a:r>
              <a:rPr lang="ru-RU" dirty="0" smtClean="0"/>
              <a:t> = 3 см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D</a:t>
            </a:r>
            <a:r>
              <a:rPr lang="ru-RU" dirty="0" smtClean="0"/>
              <a:t> = 7 см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AC = 6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en-US" u="sng" dirty="0" smtClean="0"/>
              <a:t>SO = 4 </a:t>
            </a:r>
            <a:r>
              <a:rPr lang="ru-RU" u="sng" dirty="0" smtClean="0"/>
              <a:t>см</a:t>
            </a:r>
          </a:p>
          <a:p>
            <a:pPr>
              <a:buNone/>
            </a:pPr>
            <a:r>
              <a:rPr lang="ru-RU" dirty="0" smtClean="0"/>
              <a:t>Найдите боковые ребра пирамиды.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5214950"/>
            <a:ext cx="578647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14414" y="2428868"/>
            <a:ext cx="3857652" cy="3000396"/>
          </a:xfrm>
          <a:prstGeom prst="triangle">
            <a:avLst>
              <a:gd name="adj" fmla="val 571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28992" y="2428868"/>
            <a:ext cx="3143272" cy="1714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72066" y="4143380"/>
            <a:ext cx="1500198" cy="12858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214414" y="4143380"/>
            <a:ext cx="1500198" cy="12858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14612" y="4143380"/>
            <a:ext cx="38576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" idx="4"/>
          </p:cNvCxnSpPr>
          <p:nvPr/>
        </p:nvCxnSpPr>
        <p:spPr>
          <a:xfrm>
            <a:off x="2714612" y="4143380"/>
            <a:ext cx="2357454" cy="12858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" idx="2"/>
          </p:cNvCxnSpPr>
          <p:nvPr/>
        </p:nvCxnSpPr>
        <p:spPr>
          <a:xfrm rot="5400000" flipH="1" flipV="1">
            <a:off x="3214678" y="2143116"/>
            <a:ext cx="1285884" cy="528641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" idx="0"/>
          </p:cNvCxnSpPr>
          <p:nvPr/>
        </p:nvCxnSpPr>
        <p:spPr>
          <a:xfrm rot="16200000" flipH="1">
            <a:off x="2460559" y="3389261"/>
            <a:ext cx="2357454" cy="43666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4" idx="0"/>
          </p:cNvCxnSpPr>
          <p:nvPr/>
        </p:nvCxnSpPr>
        <p:spPr>
          <a:xfrm rot="5400000" flipH="1" flipV="1">
            <a:off x="2210526" y="2932954"/>
            <a:ext cx="1714512" cy="70634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6572264" y="414338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4" idx="0"/>
          </p:cNvCxnSpPr>
          <p:nvPr/>
        </p:nvCxnSpPr>
        <p:spPr>
          <a:xfrm rot="16200000" flipH="1">
            <a:off x="3353534" y="2361450"/>
            <a:ext cx="71438" cy="63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036347" y="532210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/>
              <a:t>По свойству параллелограмма найдем:</a:t>
            </a:r>
          </a:p>
          <a:p>
            <a:pPr>
              <a:buNone/>
            </a:pPr>
            <a:r>
              <a:rPr lang="en-US" sz="2400" dirty="0" smtClean="0"/>
              <a:t>BO = OD </a:t>
            </a:r>
            <a:r>
              <a:rPr lang="ru-RU" sz="2400" dirty="0" smtClean="0"/>
              <a:t>и </a:t>
            </a:r>
            <a:r>
              <a:rPr lang="en-US" sz="2400" dirty="0" smtClean="0"/>
              <a:t>AO = OC</a:t>
            </a:r>
          </a:p>
          <a:p>
            <a:pPr>
              <a:buNone/>
            </a:pPr>
            <a:r>
              <a:rPr lang="en-US" sz="2400" dirty="0" smtClean="0"/>
              <a:t>BO    </a:t>
            </a:r>
            <a:r>
              <a:rPr lang="ru-RU" sz="2400" dirty="0" smtClean="0"/>
              <a:t>пл.</a:t>
            </a:r>
            <a:r>
              <a:rPr lang="en-US" sz="2400" dirty="0" smtClean="0"/>
              <a:t>ABC, SO = 4 </a:t>
            </a:r>
            <a:r>
              <a:rPr lang="ru-RU" sz="2400" dirty="0" smtClean="0"/>
              <a:t>см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en-US" sz="2400" dirty="0" smtClean="0"/>
              <a:t>OSB =   OSD ( </a:t>
            </a:r>
            <a:r>
              <a:rPr lang="ru-RU" sz="2400" dirty="0" smtClean="0"/>
              <a:t>по двум катетам), тогда </a:t>
            </a:r>
            <a:r>
              <a:rPr lang="en-US" sz="2400" dirty="0" smtClean="0"/>
              <a:t>SB = SD;</a:t>
            </a:r>
          </a:p>
          <a:p>
            <a:pPr>
              <a:buNone/>
            </a:pPr>
            <a:r>
              <a:rPr lang="en-US" sz="2400" dirty="0" smtClean="0"/>
              <a:t>     AOS =    COS ( </a:t>
            </a:r>
            <a:r>
              <a:rPr lang="ru-RU" sz="2400" dirty="0" smtClean="0"/>
              <a:t>по двум катетам), тогда </a:t>
            </a:r>
            <a:r>
              <a:rPr lang="en-US" sz="2400" dirty="0" smtClean="0"/>
              <a:t>SB = SC;</a:t>
            </a:r>
          </a:p>
          <a:p>
            <a:pPr>
              <a:buNone/>
            </a:pPr>
            <a:r>
              <a:rPr lang="ru-RU" sz="2400" dirty="0" smtClean="0"/>
              <a:t>Пусть </a:t>
            </a:r>
            <a:r>
              <a:rPr lang="en-US" sz="2400" dirty="0" smtClean="0"/>
              <a:t>AO = OC = ½ AC = 3 </a:t>
            </a:r>
            <a:r>
              <a:rPr lang="ru-RU" sz="2400" dirty="0" smtClean="0"/>
              <a:t>см, </a:t>
            </a:r>
            <a:r>
              <a:rPr lang="en-US" sz="2400" dirty="0" smtClean="0"/>
              <a:t>BO = OD = x</a:t>
            </a:r>
          </a:p>
          <a:p>
            <a:pPr>
              <a:buNone/>
            </a:pPr>
            <a:r>
              <a:rPr lang="ru-RU" sz="2400" dirty="0" smtClean="0"/>
              <a:t>Из    </a:t>
            </a:r>
            <a:r>
              <a:rPr lang="en-US" sz="2400" dirty="0" smtClean="0"/>
              <a:t>ACD </a:t>
            </a:r>
            <a:r>
              <a:rPr lang="ru-RU" sz="2400" dirty="0" smtClean="0"/>
              <a:t>по теореме косинусов имеем: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AD</a:t>
            </a:r>
            <a:r>
              <a:rPr lang="en-US" sz="2400" baseline="30000" dirty="0"/>
              <a:t>2 </a:t>
            </a:r>
            <a:r>
              <a:rPr lang="en-US" sz="2400" dirty="0"/>
              <a:t>= AC</a:t>
            </a:r>
            <a:r>
              <a:rPr lang="en-US" sz="2400" baseline="30000" dirty="0"/>
              <a:t>2  </a:t>
            </a:r>
            <a:r>
              <a:rPr lang="en-US" sz="2400" dirty="0"/>
              <a:t>+ CD</a:t>
            </a:r>
            <a:r>
              <a:rPr lang="en-US" sz="2400" baseline="30000" dirty="0"/>
              <a:t>2 </a:t>
            </a:r>
            <a:r>
              <a:rPr lang="en-US" sz="2400" dirty="0"/>
              <a:t>-2 AC *CD *</a:t>
            </a:r>
            <a:r>
              <a:rPr lang="en-US" sz="2400" dirty="0" err="1" smtClean="0"/>
              <a:t>cosA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7</a:t>
            </a:r>
            <a:r>
              <a:rPr lang="en-US" sz="2400" baseline="30000" dirty="0" smtClean="0"/>
              <a:t>2 </a:t>
            </a:r>
            <a:r>
              <a:rPr lang="en-US" sz="2400" dirty="0"/>
              <a:t>= 6</a:t>
            </a:r>
            <a:r>
              <a:rPr lang="en-US" sz="2400" baseline="30000" dirty="0"/>
              <a:t>2</a:t>
            </a:r>
            <a:r>
              <a:rPr lang="en-US" sz="2400" dirty="0"/>
              <a:t> + 3</a:t>
            </a:r>
            <a:r>
              <a:rPr lang="en-US" sz="2400" baseline="30000" dirty="0"/>
              <a:t>2 </a:t>
            </a:r>
            <a:r>
              <a:rPr lang="en-US" sz="2400" dirty="0"/>
              <a:t>– 2 *6 * 3 * </a:t>
            </a:r>
            <a:r>
              <a:rPr lang="en-US" sz="2400" dirty="0" err="1" smtClean="0"/>
              <a:t>cosA</a:t>
            </a:r>
            <a:r>
              <a:rPr lang="en-US" sz="2400" dirty="0" smtClean="0"/>
              <a:t> , 49 = 36+9-36 * </a:t>
            </a:r>
            <a:r>
              <a:rPr lang="en-US" sz="2400" dirty="0" err="1" smtClean="0"/>
              <a:t>cosA</a:t>
            </a:r>
            <a:r>
              <a:rPr lang="en-US" sz="2400" dirty="0" smtClean="0"/>
              <a:t>, 36cosA = -4;</a:t>
            </a:r>
          </a:p>
          <a:p>
            <a:pPr>
              <a:buNone/>
            </a:pPr>
            <a:r>
              <a:rPr lang="en-US" sz="2400" dirty="0" err="1" smtClean="0"/>
              <a:t>cosA</a:t>
            </a:r>
            <a:r>
              <a:rPr lang="en-US" sz="2400" dirty="0" smtClean="0"/>
              <a:t>= -4/36 = -1/9</a:t>
            </a:r>
          </a:p>
          <a:p>
            <a:pPr>
              <a:buNone/>
            </a:pPr>
            <a:r>
              <a:rPr lang="ru-RU" sz="2400" dirty="0" smtClean="0"/>
              <a:t>Из    </a:t>
            </a:r>
            <a:r>
              <a:rPr lang="en-US" sz="2400" dirty="0" smtClean="0"/>
              <a:t>COD </a:t>
            </a:r>
            <a:r>
              <a:rPr lang="ru-RU" sz="2400" dirty="0" smtClean="0"/>
              <a:t>по теореме косинусов имеем:</a:t>
            </a:r>
          </a:p>
          <a:p>
            <a:pPr>
              <a:buNone/>
            </a:pPr>
            <a:r>
              <a:rPr lang="en-US" sz="2400" dirty="0"/>
              <a:t>X</a:t>
            </a:r>
            <a:r>
              <a:rPr lang="en-US" sz="2400" baseline="30000" dirty="0"/>
              <a:t>2 </a:t>
            </a:r>
            <a:r>
              <a:rPr lang="en-US" sz="2400" dirty="0"/>
              <a:t>= 9+9+2*9*1/9 = 18+2=20, x =2√5 (</a:t>
            </a:r>
            <a:r>
              <a:rPr lang="ru-RU" sz="2400" dirty="0"/>
              <a:t>см)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Из прямоугольного    </a:t>
            </a:r>
            <a:r>
              <a:rPr lang="en-US" sz="2400" dirty="0" smtClean="0"/>
              <a:t>SOB </a:t>
            </a:r>
            <a:r>
              <a:rPr lang="ru-RU" sz="2400" dirty="0" smtClean="0"/>
              <a:t>по теореме Пифагора имеем: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en-US" sz="2400" dirty="0"/>
              <a:t>SD</a:t>
            </a:r>
            <a:r>
              <a:rPr lang="ru-RU" sz="2400" dirty="0"/>
              <a:t> = </a:t>
            </a:r>
            <a:r>
              <a:rPr lang="ru-RU" sz="2400" dirty="0" err="1"/>
              <a:t>√</a:t>
            </a:r>
            <a:r>
              <a:rPr lang="en-US" sz="2400" dirty="0"/>
              <a:t>SO</a:t>
            </a:r>
            <a:r>
              <a:rPr lang="ru-RU" sz="2400" baseline="30000" dirty="0"/>
              <a:t>2 </a:t>
            </a:r>
            <a:r>
              <a:rPr lang="ru-RU" sz="2400" dirty="0"/>
              <a:t>+ </a:t>
            </a:r>
            <a:r>
              <a:rPr lang="en-US" sz="2400" dirty="0"/>
              <a:t>OD</a:t>
            </a:r>
            <a:r>
              <a:rPr lang="ru-RU" sz="2400" baseline="30000" dirty="0"/>
              <a:t>2</a:t>
            </a:r>
            <a:r>
              <a:rPr lang="ru-RU" sz="2400" dirty="0"/>
              <a:t> = √4</a:t>
            </a:r>
            <a:r>
              <a:rPr lang="ru-RU" sz="2400" baseline="30000" dirty="0"/>
              <a:t>2</a:t>
            </a:r>
            <a:r>
              <a:rPr lang="ru-RU" sz="2400" dirty="0"/>
              <a:t> +20 = √36 = 6 (</a:t>
            </a:r>
            <a:r>
              <a:rPr lang="en-US" sz="2400" dirty="0"/>
              <a:t>c</a:t>
            </a:r>
            <a:r>
              <a:rPr lang="ru-RU" sz="2400" dirty="0"/>
              <a:t>м)</a:t>
            </a:r>
          </a:p>
          <a:p>
            <a:pPr>
              <a:buNone/>
            </a:pPr>
            <a:r>
              <a:rPr lang="ru-RU" sz="2400" dirty="0"/>
              <a:t>Из прямоугольного </a:t>
            </a:r>
            <a:r>
              <a:rPr lang="ru-RU" sz="2400" dirty="0" smtClean="0"/>
              <a:t>  </a:t>
            </a:r>
            <a:r>
              <a:rPr lang="en-US" sz="2400" dirty="0" smtClean="0"/>
              <a:t>  SOC </a:t>
            </a:r>
            <a:r>
              <a:rPr lang="ru-RU" sz="2400" dirty="0"/>
              <a:t>по теореме Пифагора имеем:</a:t>
            </a:r>
          </a:p>
          <a:p>
            <a:pPr>
              <a:buNone/>
            </a:pPr>
            <a:r>
              <a:rPr lang="en-US" sz="2400" dirty="0"/>
              <a:t>SC</a:t>
            </a:r>
            <a:r>
              <a:rPr lang="ru-RU" sz="2400" dirty="0"/>
              <a:t> = </a:t>
            </a:r>
            <a:r>
              <a:rPr lang="ru-RU" sz="2400" dirty="0" err="1"/>
              <a:t>√</a:t>
            </a:r>
            <a:r>
              <a:rPr lang="en-US" sz="2400" dirty="0"/>
              <a:t>SO</a:t>
            </a:r>
            <a:r>
              <a:rPr lang="ru-RU" sz="2400" baseline="30000" dirty="0"/>
              <a:t>2</a:t>
            </a:r>
            <a:r>
              <a:rPr lang="ru-RU" sz="2400" dirty="0"/>
              <a:t> + </a:t>
            </a:r>
            <a:r>
              <a:rPr lang="en-US" sz="2400" dirty="0"/>
              <a:t>OC</a:t>
            </a:r>
            <a:r>
              <a:rPr lang="ru-RU" sz="2400" baseline="30000" dirty="0"/>
              <a:t>2</a:t>
            </a:r>
            <a:r>
              <a:rPr lang="ru-RU" sz="2400" dirty="0"/>
              <a:t> = √4</a:t>
            </a:r>
            <a:r>
              <a:rPr lang="ru-RU" sz="2400" baseline="30000" dirty="0"/>
              <a:t>2</a:t>
            </a:r>
            <a:r>
              <a:rPr lang="ru-RU" sz="2400" dirty="0"/>
              <a:t> + 3</a:t>
            </a:r>
            <a:r>
              <a:rPr lang="ru-RU" sz="2400" baseline="30000" dirty="0"/>
              <a:t>2</a:t>
            </a:r>
            <a:r>
              <a:rPr lang="ru-RU" sz="2400" dirty="0"/>
              <a:t> = √25 = 5 (см) , </a:t>
            </a:r>
            <a:r>
              <a:rPr lang="en-US" sz="2400" dirty="0"/>
              <a:t>SC</a:t>
            </a:r>
            <a:r>
              <a:rPr lang="ru-RU" sz="2400" dirty="0"/>
              <a:t> =</a:t>
            </a:r>
            <a:r>
              <a:rPr lang="en-US" sz="2400" dirty="0"/>
              <a:t>SA</a:t>
            </a:r>
            <a:r>
              <a:rPr lang="ru-RU" sz="2400" dirty="0"/>
              <a:t> =5 (см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Ответ: 5см 5 см 6 см  6см</a:t>
            </a: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93737" y="15350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57224" y="164305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642910" y="1857364"/>
            <a:ext cx="142876" cy="14287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500166" y="1857364"/>
            <a:ext cx="133352" cy="1333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42910" y="2143116"/>
            <a:ext cx="152400" cy="1333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571604" y="2143116"/>
            <a:ext cx="142876" cy="14287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857224" y="2786058"/>
            <a:ext cx="142876" cy="14287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928662" y="4000504"/>
            <a:ext cx="152400" cy="1333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57488" y="4643446"/>
            <a:ext cx="152400" cy="1333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928926" y="5214950"/>
            <a:ext cx="152400" cy="13335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786050" y="542926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85852" y="4786322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14414" y="5429264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57488" y="4857760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857620" y="5429264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29058" y="485776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DABC – </a:t>
            </a:r>
            <a:r>
              <a:rPr lang="ru-RU" dirty="0" smtClean="0"/>
              <a:t>пирамида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DA   ABC,</a:t>
            </a:r>
          </a:p>
          <a:p>
            <a:pPr>
              <a:buNone/>
            </a:pPr>
            <a:r>
              <a:rPr lang="en-US" dirty="0" smtClean="0"/>
              <a:t>AB =AC=25</a:t>
            </a:r>
            <a:r>
              <a:rPr lang="ru-RU" dirty="0" smtClean="0"/>
              <a:t>см,</a:t>
            </a:r>
          </a:p>
          <a:p>
            <a:pPr>
              <a:buNone/>
            </a:pPr>
            <a:r>
              <a:rPr lang="en-US" dirty="0" smtClean="0"/>
              <a:t>BC = 40</a:t>
            </a:r>
            <a:r>
              <a:rPr lang="ru-RU" dirty="0" smtClean="0"/>
              <a:t>см,</a:t>
            </a:r>
          </a:p>
          <a:p>
            <a:pPr>
              <a:buNone/>
            </a:pPr>
            <a:r>
              <a:rPr lang="en-US" dirty="0" smtClean="0"/>
              <a:t>DA = 8</a:t>
            </a:r>
            <a:r>
              <a:rPr lang="ru-RU" dirty="0" smtClean="0"/>
              <a:t>см.</a:t>
            </a:r>
          </a:p>
          <a:p>
            <a:pPr>
              <a:buNone/>
            </a:pPr>
            <a:r>
              <a:rPr lang="ru-RU" dirty="0" smtClean="0"/>
              <a:t>Найти </a:t>
            </a:r>
            <a:r>
              <a:rPr lang="en-US" sz="4400" baseline="30000" dirty="0" smtClean="0"/>
              <a:t>S</a:t>
            </a:r>
            <a:r>
              <a:rPr lang="ru-RU" baseline="-25000" dirty="0" smtClean="0"/>
              <a:t>бок</a:t>
            </a:r>
            <a:r>
              <a:rPr lang="en-US" baseline="-25000" dirty="0" smtClean="0"/>
              <a:t>  </a:t>
            </a:r>
            <a:endParaRPr lang="ru-RU" dirty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00894" y="221376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00100" y="235743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34" y="3786190"/>
            <a:ext cx="3571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/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 rot="2294075">
            <a:off x="3216309" y="1196005"/>
            <a:ext cx="2519628" cy="4110675"/>
          </a:xfrm>
          <a:prstGeom prst="flowChartExtra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3904147">
            <a:off x="3836175" y="1802217"/>
            <a:ext cx="2197861" cy="368904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6" idx="2"/>
          </p:cNvCxnSpPr>
          <p:nvPr/>
        </p:nvCxnSpPr>
        <p:spPr>
          <a:xfrm flipV="1">
            <a:off x="2214546" y="3367287"/>
            <a:ext cx="4849365" cy="70465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6" idx="2"/>
          </p:cNvCxnSpPr>
          <p:nvPr/>
        </p:nvCxnSpPr>
        <p:spPr>
          <a:xfrm rot="5400000" flipH="1" flipV="1">
            <a:off x="4384765" y="2186631"/>
            <a:ext cx="1498489" cy="385980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6643702" y="3286124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643702" y="3143248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  <a:endCxn id="6" idx="4"/>
          </p:cNvCxnSpPr>
          <p:nvPr/>
        </p:nvCxnSpPr>
        <p:spPr>
          <a:xfrm rot="5400000" flipH="1" flipV="1">
            <a:off x="2841370" y="2004347"/>
            <a:ext cx="3224169" cy="24986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</a:t>
            </a:r>
            <a:r>
              <a:rPr lang="ru-RU" baseline="-25000" dirty="0"/>
              <a:t>бок </a:t>
            </a:r>
            <a:r>
              <a:rPr lang="en-US" dirty="0" smtClean="0"/>
              <a:t>=S</a:t>
            </a:r>
            <a:r>
              <a:rPr lang="en-US" baseline="-25000" dirty="0" smtClean="0"/>
              <a:t>ABD </a:t>
            </a:r>
            <a:r>
              <a:rPr lang="en-US" dirty="0" smtClean="0"/>
              <a:t> +S</a:t>
            </a:r>
            <a:r>
              <a:rPr lang="en-US" baseline="-25000" dirty="0" smtClean="0"/>
              <a:t>ADC </a:t>
            </a:r>
            <a:r>
              <a:rPr lang="en-US" dirty="0" smtClean="0"/>
              <a:t>+S</a:t>
            </a:r>
            <a:r>
              <a:rPr lang="en-US" baseline="-25000" dirty="0" smtClean="0"/>
              <a:t>BDC;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baseline="-25000" dirty="0" smtClean="0"/>
              <a:t>бок </a:t>
            </a:r>
            <a:r>
              <a:rPr lang="en-US" dirty="0" smtClean="0"/>
              <a:t>=S</a:t>
            </a:r>
            <a:r>
              <a:rPr lang="en-US" baseline="-25000" dirty="0" smtClean="0"/>
              <a:t>ADC  </a:t>
            </a:r>
            <a:r>
              <a:rPr lang="en-US" dirty="0" smtClean="0"/>
              <a:t>= DH*AC /2 = 8*25/2=100(</a:t>
            </a:r>
            <a:r>
              <a:rPr lang="ru-RU" dirty="0" smtClean="0"/>
              <a:t>см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Из    </a:t>
            </a:r>
            <a:r>
              <a:rPr lang="en-US" dirty="0" smtClean="0"/>
              <a:t>ABD </a:t>
            </a:r>
            <a:r>
              <a:rPr lang="ru-RU" dirty="0" smtClean="0"/>
              <a:t>по т. Пифагора имеем:</a:t>
            </a:r>
          </a:p>
          <a:p>
            <a:pPr>
              <a:buNone/>
            </a:pPr>
            <a:r>
              <a:rPr lang="en-US" dirty="0" smtClean="0"/>
              <a:t>BD=√AB</a:t>
            </a:r>
            <a:r>
              <a:rPr lang="en-US" baseline="30000" dirty="0" smtClean="0"/>
              <a:t>2</a:t>
            </a:r>
            <a:r>
              <a:rPr lang="en-US" dirty="0" smtClean="0"/>
              <a:t>+DA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√25</a:t>
            </a:r>
            <a:r>
              <a:rPr lang="en-US" baseline="30000" dirty="0"/>
              <a:t>2</a:t>
            </a:r>
            <a:r>
              <a:rPr lang="en-US" dirty="0"/>
              <a:t>+8</a:t>
            </a:r>
            <a:r>
              <a:rPr lang="en-US" baseline="30000" dirty="0"/>
              <a:t>2</a:t>
            </a:r>
            <a:r>
              <a:rPr lang="en-US" dirty="0"/>
              <a:t> = √689 (</a:t>
            </a:r>
            <a:r>
              <a:rPr lang="ru-RU" dirty="0"/>
              <a:t>см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Из    </a:t>
            </a:r>
            <a:r>
              <a:rPr lang="en-US" dirty="0" smtClean="0"/>
              <a:t>BDM </a:t>
            </a:r>
            <a:r>
              <a:rPr lang="ru-RU" dirty="0" smtClean="0"/>
              <a:t>по т. Пифагора имеем:</a:t>
            </a:r>
          </a:p>
          <a:p>
            <a:pPr>
              <a:buNone/>
            </a:pPr>
            <a:r>
              <a:rPr lang="en-US" dirty="0"/>
              <a:t>AB</a:t>
            </a:r>
            <a:r>
              <a:rPr lang="en-US" baseline="30000" dirty="0"/>
              <a:t>2</a:t>
            </a:r>
            <a:r>
              <a:rPr lang="en-US" dirty="0"/>
              <a:t>+DA</a:t>
            </a:r>
            <a:r>
              <a:rPr lang="en-US" baseline="30000" dirty="0"/>
              <a:t>2</a:t>
            </a:r>
            <a:r>
              <a:rPr lang="en-US" dirty="0"/>
              <a:t> = √25</a:t>
            </a:r>
            <a:r>
              <a:rPr lang="en-US" baseline="30000" dirty="0"/>
              <a:t>2</a:t>
            </a:r>
            <a:r>
              <a:rPr lang="en-US" dirty="0"/>
              <a:t>+8</a:t>
            </a:r>
            <a:r>
              <a:rPr lang="en-US" baseline="30000" dirty="0"/>
              <a:t>2</a:t>
            </a:r>
            <a:r>
              <a:rPr lang="en-US" dirty="0"/>
              <a:t> = √689 (</a:t>
            </a:r>
            <a:r>
              <a:rPr lang="ru-RU" dirty="0"/>
              <a:t>см).</a:t>
            </a:r>
          </a:p>
          <a:p>
            <a:pPr>
              <a:buNone/>
            </a:pPr>
            <a:r>
              <a:rPr lang="en-US" dirty="0"/>
              <a:t>DM</a:t>
            </a:r>
            <a:r>
              <a:rPr lang="en-US" baseline="30000" dirty="0"/>
              <a:t>2</a:t>
            </a:r>
            <a:r>
              <a:rPr lang="en-US" dirty="0"/>
              <a:t> = BD</a:t>
            </a:r>
            <a:r>
              <a:rPr lang="en-US" baseline="30000" dirty="0"/>
              <a:t>2</a:t>
            </a:r>
            <a:r>
              <a:rPr lang="en-US" dirty="0"/>
              <a:t> –BM</a:t>
            </a:r>
            <a:r>
              <a:rPr lang="en-US" baseline="30000" dirty="0"/>
              <a:t>2</a:t>
            </a:r>
            <a:r>
              <a:rPr lang="en-US" dirty="0"/>
              <a:t> = 689 – 400 = 289,</a:t>
            </a:r>
            <a:endParaRPr lang="ru-RU" dirty="0"/>
          </a:p>
          <a:p>
            <a:pPr>
              <a:buNone/>
            </a:pPr>
            <a:r>
              <a:rPr lang="en-US" dirty="0"/>
              <a:t>DM = 17</a:t>
            </a:r>
            <a:endParaRPr lang="ru-RU" dirty="0"/>
          </a:p>
          <a:p>
            <a:pPr>
              <a:buNone/>
            </a:pPr>
            <a:r>
              <a:rPr lang="en-US" dirty="0"/>
              <a:t>S</a:t>
            </a:r>
            <a:r>
              <a:rPr lang="en-US" baseline="-25000" dirty="0"/>
              <a:t>BDC</a:t>
            </a:r>
            <a:r>
              <a:rPr lang="en-US" dirty="0"/>
              <a:t> = (DM*BM)* ½*2 = 17*20=340 (</a:t>
            </a:r>
            <a:r>
              <a:rPr lang="ru-RU" dirty="0"/>
              <a:t>см</a:t>
            </a:r>
            <a:r>
              <a:rPr lang="ru-RU" baseline="30000" dirty="0"/>
              <a:t>2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ru-RU" baseline="-25000" dirty="0"/>
              <a:t>бок</a:t>
            </a:r>
            <a:r>
              <a:rPr lang="ru-RU" dirty="0"/>
              <a:t> = 100+100+340 = 540(см</a:t>
            </a:r>
            <a:r>
              <a:rPr lang="ru-RU" baseline="30000" dirty="0"/>
              <a:t>2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/>
              <a:t>Ответ: 540 см</a:t>
            </a:r>
            <a:r>
              <a:rPr lang="ru-RU" baseline="30000" dirty="0"/>
              <a:t>2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2714620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3429000"/>
            <a:ext cx="214314" cy="2143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14546" y="378619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00364" y="3071810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85852" y="3000372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00430" y="378619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6248" y="307181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800" dirty="0" smtClean="0"/>
              <a:t>Дано: </a:t>
            </a:r>
          </a:p>
          <a:p>
            <a:pPr>
              <a:buNone/>
            </a:pPr>
            <a:r>
              <a:rPr lang="en-US" dirty="0" smtClean="0"/>
              <a:t>DABC = </a:t>
            </a:r>
            <a:r>
              <a:rPr lang="ru-RU" dirty="0" smtClean="0"/>
              <a:t>пирамида, </a:t>
            </a:r>
          </a:p>
          <a:p>
            <a:pPr>
              <a:buNone/>
            </a:pPr>
            <a:r>
              <a:rPr lang="en-US" dirty="0" smtClean="0"/>
              <a:t>ADC – </a:t>
            </a:r>
            <a:r>
              <a:rPr lang="ru-RU" dirty="0" smtClean="0"/>
              <a:t>основание,</a:t>
            </a:r>
          </a:p>
          <a:p>
            <a:pPr>
              <a:buNone/>
            </a:pPr>
            <a:r>
              <a:rPr lang="en-US" dirty="0" smtClean="0"/>
              <a:t>AC=13</a:t>
            </a:r>
            <a:r>
              <a:rPr lang="ru-RU" dirty="0" smtClean="0"/>
              <a:t>см,</a:t>
            </a:r>
          </a:p>
          <a:p>
            <a:pPr>
              <a:buNone/>
            </a:pPr>
            <a:r>
              <a:rPr lang="en-US" dirty="0" smtClean="0"/>
              <a:t>AB=15 </a:t>
            </a:r>
            <a:r>
              <a:rPr lang="ru-RU" dirty="0" smtClean="0"/>
              <a:t>см,</a:t>
            </a:r>
          </a:p>
          <a:p>
            <a:pPr>
              <a:buNone/>
            </a:pPr>
            <a:r>
              <a:rPr lang="en-US" dirty="0" smtClean="0"/>
              <a:t>CB=14 </a:t>
            </a:r>
            <a:r>
              <a:rPr lang="ru-RU" dirty="0" smtClean="0"/>
              <a:t>см,</a:t>
            </a:r>
          </a:p>
          <a:p>
            <a:pPr>
              <a:buNone/>
            </a:pPr>
            <a:r>
              <a:rPr lang="en-US" dirty="0" smtClean="0"/>
              <a:t>AD     ABC,</a:t>
            </a:r>
          </a:p>
          <a:p>
            <a:pPr>
              <a:buNone/>
            </a:pPr>
            <a:r>
              <a:rPr lang="en-US" dirty="0" smtClean="0"/>
              <a:t>AD=9 </a:t>
            </a:r>
            <a:r>
              <a:rPr lang="ru-RU" dirty="0" smtClean="0"/>
              <a:t>см.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 найти </a:t>
            </a:r>
            <a:r>
              <a:rPr lang="en-US" dirty="0"/>
              <a:t>S</a:t>
            </a:r>
            <a:r>
              <a:rPr lang="ru-RU" baseline="-25000" dirty="0"/>
              <a:t>п.п</a:t>
            </a:r>
            <a:r>
              <a:rPr lang="ru-RU" baseline="-25000" dirty="0" smtClean="0"/>
              <a:t>.</a:t>
            </a:r>
            <a:endParaRPr lang="en-US" baseline="-25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AK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000894" y="464265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28662" y="478632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034" y="5286388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2473993">
            <a:off x="2416435" y="386563"/>
            <a:ext cx="3279806" cy="4447675"/>
          </a:xfrm>
          <a:prstGeom prst="triangle">
            <a:avLst>
              <a:gd name="adj" fmla="val 7238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9117394" flipV="1">
            <a:off x="3055481" y="2188783"/>
            <a:ext cx="3834540" cy="240767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6822297" y="3464719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858016" y="3286124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" idx="2"/>
          </p:cNvCxnSpPr>
          <p:nvPr/>
        </p:nvCxnSpPr>
        <p:spPr>
          <a:xfrm flipV="1">
            <a:off x="2643174" y="3553726"/>
            <a:ext cx="4587715" cy="69739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118176" y="453800"/>
            <a:ext cx="351827" cy="58735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571736" y="1428736"/>
            <a:ext cx="3502449" cy="28643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2"/>
          </p:cNvCxnSpPr>
          <p:nvPr/>
        </p:nvCxnSpPr>
        <p:spPr>
          <a:xfrm rot="5400000" flipH="1">
            <a:off x="5481892" y="1804729"/>
            <a:ext cx="1053420" cy="24445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43438" y="2643182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00628" y="2357430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4857752" y="2500306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2643174" y="3929066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357422" y="3929066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2714612" y="4214818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711</Words>
  <Application>Microsoft Office PowerPoint</Application>
  <PresentationFormat>Экран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Пирамида. Решение задач.</vt:lpstr>
      <vt:lpstr>302</vt:lpstr>
      <vt:lpstr>Слайд 3</vt:lpstr>
      <vt:lpstr>Решение:</vt:lpstr>
      <vt:lpstr>310</vt:lpstr>
      <vt:lpstr>/</vt:lpstr>
      <vt:lpstr>Решение:</vt:lpstr>
      <vt:lpstr>311</vt:lpstr>
      <vt:lpstr>.</vt:lpstr>
      <vt:lpstr>Решение: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Пирамида. Решение задач.</dc:title>
  <dc:creator>wow</dc:creator>
  <cp:lastModifiedBy>GEG</cp:lastModifiedBy>
  <cp:revision>42</cp:revision>
  <dcterms:created xsi:type="dcterms:W3CDTF">2009-12-26T06:28:05Z</dcterms:created>
  <dcterms:modified xsi:type="dcterms:W3CDTF">2010-05-24T08:41:21Z</dcterms:modified>
</cp:coreProperties>
</file>