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EA4812-49C4-46E3-8EC4-2DCC63131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4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B98E77-53CC-4E15-9775-A1CCFD8A6F04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62F6D3-0904-4189-A9F7-66733BD527DA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BBE332-BC73-40DB-A3BE-5F7AB04141DB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B1A6E8-664D-44E5-B9EB-0AE3083C63FF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10663F-6970-4864-8290-5441A7B3909D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1F729A-46AE-4E8F-A362-2D6A27766868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10F384-6CA5-4499-8E1E-64FA72B613A3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A354D9-5FE6-4A4E-9D19-714593670C34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ED8870-2F79-442C-85DF-0DB4C55ECBF8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594630-E992-4407-BD83-D1D6A8CF2621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38868-0AA9-4413-BCC5-0A6AEEE73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3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E435-94F0-4831-925D-EF8EB2FB8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6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EAA98-4ED3-49CF-B1DC-556AED197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652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F7AA-2676-4FAB-83E2-5E1D1459C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1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43709-D260-4DE9-9F35-B7891F5ED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2E51-4499-4B23-A828-55B4FB5F4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6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09C0-23B1-4186-9DF0-0BE16A3C9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87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406A2-B599-4BD7-B1A0-149864AEA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69452-06B2-4BF6-A18F-FDAEF3948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3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480A-5BC3-4D6E-8907-1716AAD5B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0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6782E-3A2F-4077-A3A3-CE111ED2E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C1BE2-28B1-479C-9A20-9A3DC4A8F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85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60BF1C-C570-403A-A859-348EF7B65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893175" cy="319563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Проблемы формирования информационного общества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27207"/>
            <a:ext cx="2368942" cy="256140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348038" y="5949950"/>
            <a:ext cx="52863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chemeClr val="bg1"/>
                </a:solidFill>
              </a:rPr>
              <a:t>Хайрулина Анастасия Владиславовна,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chemeClr val="bg1"/>
                </a:solidFill>
              </a:rPr>
              <a:t>МАОУ СОШ №10,г. Кандалакша, Мурманская обл.,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chemeClr val="bg1"/>
                </a:solidFill>
              </a:rPr>
              <a:t>учитель информатики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9138"/>
            <a:ext cx="82804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технические </a:t>
            </a:r>
          </a:p>
          <a:p>
            <a:pPr eaLnBrk="1" hangingPunct="1">
              <a:defRPr/>
            </a:pPr>
            <a:r>
              <a:rPr lang="ru-RU" sz="2800" dirty="0" smtClean="0"/>
              <a:t>аппаратно-программные,</a:t>
            </a:r>
          </a:p>
          <a:p>
            <a:pPr eaLnBrk="1" hangingPunct="1">
              <a:defRPr/>
            </a:pPr>
            <a:r>
              <a:rPr lang="ru-RU" sz="2800" dirty="0" smtClean="0"/>
              <a:t>административные, </a:t>
            </a:r>
          </a:p>
          <a:p>
            <a:pPr eaLnBrk="1" hangingPunct="1">
              <a:defRPr/>
            </a:pPr>
            <a:r>
              <a:rPr lang="ru-RU" sz="2800" dirty="0" smtClean="0"/>
              <a:t>юридические.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К защите информации относится также и </a:t>
            </a:r>
            <a:r>
              <a:rPr lang="ru-RU" sz="2800" b="1" u="sng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осуществление авторских и имущественных прав на интеллектуальную собственность,</a:t>
            </a:r>
            <a:r>
              <a:rPr lang="ru-RU" sz="28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каковым является программное обеспечение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0"/>
            <a:ext cx="7356565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меры по защите от </a:t>
            </a:r>
          </a:p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компьютерных преступлений:</a:t>
            </a:r>
          </a:p>
        </p:txBody>
      </p:sp>
      <p:pic>
        <p:nvPicPr>
          <p:cNvPr id="4" name="Picture 4" descr="C:\Users\adm\YandexDisk\картинки для школы\523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677" y="1844824"/>
            <a:ext cx="2962597" cy="222194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35750" cy="4708525"/>
          </a:xfrm>
        </p:spPr>
        <p:txBody>
          <a:bodyPr/>
          <a:lstStyle/>
          <a:p>
            <a:pPr eaLnBrk="1" hangingPunct="1"/>
            <a:r>
              <a:rPr lang="ru-RU" altLang="ru-RU" smtClean="0"/>
              <a:t>Это понятие включает в себя не только умение использовать средства информационно-коммуникационных технологий, но также и соблюдение правовых норм в своей информационной деятельности.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57166"/>
            <a:ext cx="809490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Информационная культура </a:t>
            </a:r>
          </a:p>
        </p:txBody>
      </p:sp>
      <p:pic>
        <p:nvPicPr>
          <p:cNvPr id="12292" name="Picture 7" descr="Критерий 1 &quot; Официальный сайт МАОУ Заозерной СОШ 16 г. Томска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57488"/>
            <a:ext cx="40052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504825" y="1127125"/>
            <a:ext cx="8229600" cy="4525963"/>
          </a:xfrm>
        </p:spPr>
        <p:txBody>
          <a:bodyPr/>
          <a:lstStyle/>
          <a:p>
            <a:r>
              <a:rPr lang="ru-RU" altLang="ru-RU" smtClean="0"/>
              <a:t>Угринович Н. Д. Информатика и ИКТ. Базовый курс. Учебник для 9 класса. – М.:БИНОМ. Лаборатория знаний,2007</a:t>
            </a:r>
          </a:p>
          <a:p>
            <a:r>
              <a:rPr lang="ru-RU" altLang="ru-RU" smtClean="0"/>
              <a:t>Семакин И. Г. Информатика и ИКТ. Базовый курс. Учебник для 9 класса. – М.:БИНОМ. Лаборатория знаний,2006</a:t>
            </a:r>
          </a:p>
          <a:p>
            <a:r>
              <a:rPr lang="ru-RU" altLang="ru-RU" smtClean="0"/>
              <a:t>Угринович Н. Д. Информатика и информационные технологии. Учебник для 10-11 классов. – М.:БИНОМ. Лаборатория знаний,2006</a:t>
            </a:r>
          </a:p>
          <a:p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19737" y="357166"/>
            <a:ext cx="839838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Использованная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210425" cy="49244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dirty="0" smtClean="0"/>
              <a:t>В </a:t>
            </a:r>
            <a:r>
              <a:rPr lang="ru-RU" altLang="ru-RU" sz="2800" b="1" i="1" dirty="0" smtClean="0">
                <a:solidFill>
                  <a:srgbClr val="3366FF"/>
                </a:solidFill>
              </a:rPr>
              <a:t>информационном обществе</a:t>
            </a:r>
            <a:r>
              <a:rPr lang="ru-RU" altLang="ru-RU" sz="2800" b="1" dirty="0" smtClean="0"/>
              <a:t> </a:t>
            </a:r>
            <a:r>
              <a:rPr lang="ru-RU" altLang="ru-RU" sz="2800" dirty="0" smtClean="0"/>
              <a:t>преимущественным видом трудовой деятельности людей станет информационная деятельность.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dirty="0" smtClean="0"/>
              <a:t>Информационные ресурсы становятся важнейшими из всех видов ресурсов, влияющими на общественный прогресс.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dirty="0" smtClean="0"/>
              <a:t>Средствами информационной деятельности людей высту­пает компьютерная техника, информационно-коммуника­ционные технологии — ИКТ.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i="1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-1947863" y="27733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5138" name="Group 18"/>
          <p:cNvGraphicFramePr>
            <a:graphicFrameLocks noGrp="1"/>
          </p:cNvGraphicFramePr>
          <p:nvPr/>
        </p:nvGraphicFramePr>
        <p:xfrm>
          <a:off x="-1947863" y="3308350"/>
          <a:ext cx="207964" cy="517766"/>
        </p:xfrm>
        <a:graphic>
          <a:graphicData uri="http://schemas.openxmlformats.org/drawingml/2006/table">
            <a:tbl>
              <a:tblPr/>
              <a:tblGrid>
                <a:gridCol w="207964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282" marR="91282" marT="45523" marB="455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809" y="1446550"/>
            <a:ext cx="2592388" cy="197167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28596" y="0"/>
            <a:ext cx="814325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информационное</a:t>
            </a:r>
          </a:p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общество?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6588125" cy="5256213"/>
          </a:xfrm>
        </p:spPr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3366FF"/>
                </a:solidFill>
              </a:rPr>
              <a:t>Информатизация </a:t>
            </a:r>
            <a:r>
              <a:rPr lang="ru-RU" altLang="ru-RU" sz="2800" smtClean="0"/>
              <a:t>— это процесс создания, развития и массового применения информационных средств и технологий, обеспечивающий  высокий уровень информированности населения, необходимый для кардинального улучшения условий труда и жизни каждого человека, повышения эффективности всех видов производства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42852"/>
            <a:ext cx="799475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информатизация</a:t>
            </a:r>
          </a:p>
        </p:txBody>
      </p:sp>
      <p:pic>
        <p:nvPicPr>
          <p:cNvPr id="4100" name="Picture 4" descr="C:\Users\adm\Pictures\inter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80928"/>
            <a:ext cx="2603204" cy="195240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9350"/>
            <a:ext cx="7235825" cy="56165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>
                <a:solidFill>
                  <a:srgbClr val="3366FF"/>
                </a:solidFill>
              </a:rPr>
              <a:t>1. Информационное обеспечение всех видов человеческой деятельности.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В качестве примеров видов деятельности можно назвать науку, образование, промышленное производство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>
                <a:solidFill>
                  <a:srgbClr val="3366FF"/>
                </a:solidFill>
              </a:rPr>
              <a:t>2. Информационное обеспечение активного отдыха и досуга людей.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/>
              <a:t> </a:t>
            </a:r>
            <a:r>
              <a:rPr lang="ru-RU" altLang="ru-RU" sz="2800" smtClean="0"/>
              <a:t>В первую очередь эта цель достигается путем обеспечения населению возможности ко всей мировой культуре, а также создание индустрии телеразвлечений.</a:t>
            </a:r>
            <a:endParaRPr lang="ru-RU" altLang="ru-RU" sz="2800" i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>
            <a:off x="-4557713" y="4678363"/>
            <a:ext cx="0" cy="792162"/>
          </a:xfrm>
          <a:prstGeom prst="line">
            <a:avLst/>
          </a:prstGeom>
          <a:noFill/>
          <a:ln w="1206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-4548188" y="135890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-4541838" y="1473200"/>
            <a:ext cx="363538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793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информатизации</a:t>
            </a:r>
          </a:p>
        </p:txBody>
      </p:sp>
      <p:pic>
        <p:nvPicPr>
          <p:cNvPr id="5127" name="Picture 7" descr="C:\Users\adm\Pictures\20131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95" y="2204864"/>
            <a:ext cx="2022783" cy="236237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72009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i="1" dirty="0" smtClean="0">
                <a:solidFill>
                  <a:srgbClr val="3366FF"/>
                </a:solidFill>
              </a:rPr>
              <a:t>3. Формирование и развитие информационных потребностей людей.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dirty="0" smtClean="0"/>
              <a:t>Эта цель носит определенный воспитательный характер и является одной из задач общего образования.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i="1" dirty="0" smtClean="0">
              <a:solidFill>
                <a:srgbClr val="3366FF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i="1" dirty="0" smtClean="0">
                <a:solidFill>
                  <a:srgbClr val="3366FF"/>
                </a:solidFill>
              </a:rPr>
              <a:t>4. Формирование условий, обеспечивающих осуществление информатизации.</a:t>
            </a:r>
            <a:r>
              <a:rPr lang="ru-RU" altLang="ru-RU" sz="2800" i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dirty="0" smtClean="0"/>
              <a:t>К таким условиям относятся различные виды обеспечения информатизации: экономические, организационные, научно-технические, правовые. Создание этих условий — функция государства, органов, управляющих процессами информатизации.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6147" name="Picture 3" descr="C:\Users\adm\Pictures\idocument-ico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557338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5915025" cy="4525962"/>
          </a:xfrm>
        </p:spPr>
        <p:txBody>
          <a:bodyPr/>
          <a:lstStyle/>
          <a:p>
            <a:pPr eaLnBrk="1" hangingPunct="1"/>
            <a:r>
              <a:rPr lang="ru-RU" altLang="ru-RU" smtClean="0"/>
              <a:t>Жизненно важной для общества становится проблема    информационной безопасности действующих  систем хранения, передачи и обработки информации.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Информационные преступления</a:t>
            </a:r>
          </a:p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информационная</a:t>
            </a:r>
          </a:p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безопасность</a:t>
            </a:r>
          </a:p>
        </p:txBody>
      </p:sp>
      <p:pic>
        <p:nvPicPr>
          <p:cNvPr id="7172" name="Picture 4" descr="C:\Users\adm\YandexDisk\картинки для школы\ruka_zako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903" y="2204864"/>
            <a:ext cx="2376264" cy="316835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7559675" cy="5273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3000" i="1" smtClean="0">
                <a:solidFill>
                  <a:srgbClr val="3366FF"/>
                </a:solidFill>
              </a:rPr>
              <a:t>1. Несанкционированный (неправомерный) доступ к информации.</a:t>
            </a:r>
          </a:p>
          <a:p>
            <a:pPr marL="0" indent="0" eaLnBrk="1" hangingPunct="1">
              <a:buFontTx/>
              <a:buNone/>
            </a:pPr>
            <a:r>
              <a:rPr lang="ru-RU" altLang="ru-RU" sz="3000" smtClean="0"/>
              <a:t>Лицо получает доступ к секретной информации, например, путем подбора шифра (пароля). Подавляющее большинство разработок в области информационной безопасности посвящено именно этому виду преступлений.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396552" y="133304"/>
            <a:ext cx="1004460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некоторые виды преступлений, </a:t>
            </a:r>
          </a:p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объектом преступления является информация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8196" name="Picture 4" descr="C:\Users\adm\YandexDisk\картинки для школы\ICAJNXN7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4752975"/>
            <a:ext cx="24193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7129462" cy="64087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>
                <a:solidFill>
                  <a:srgbClr val="3366FF"/>
                </a:solidFill>
              </a:rPr>
              <a:t>2. Нарушение работоспособности компьютерной системы.</a:t>
            </a:r>
            <a:r>
              <a:rPr lang="ru-RU" altLang="ru-RU" sz="2800" i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В результате преднамеренных действий ресурсы вычислительной системы становятся недоступными, или снижается ее работоспособность. Примером такого рода преступлений является создание и распространение компьютерных вирусов.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altLang="ru-RU" sz="2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>
                <a:solidFill>
                  <a:srgbClr val="3366FF"/>
                </a:solidFill>
              </a:rPr>
              <a:t>3. Подделка (искажение или изменение), т. е. нарушение целостности компьютерной информации.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Эта деятельность является разновидностью неправомерного доступа к информации. К подобного рода действиям можно отнести подтасовку результатов голосования на выборах</a:t>
            </a:r>
          </a:p>
        </p:txBody>
      </p:sp>
      <p:pic>
        <p:nvPicPr>
          <p:cNvPr id="9219" name="Picture 3" descr="C:\Users\adm\YandexDisk\картинки для школы\DETAIL_PICTURE__332061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764" y="2132856"/>
            <a:ext cx="2964160" cy="22231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Эти меры применяются в основном на этапе эксплуатации информационной системы.</a:t>
            </a:r>
          </a:p>
          <a:p>
            <a:pPr eaLnBrk="1" hangingPunct="1">
              <a:defRPr/>
            </a:pPr>
            <a:r>
              <a:rPr lang="ru-RU" sz="2800" b="1" i="1" u="sng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«защищенная система»</a:t>
            </a:r>
            <a:r>
              <a:rPr lang="ru-RU" sz="2800" i="1" dirty="0" smtClean="0"/>
              <a:t> </a:t>
            </a:r>
            <a:r>
              <a:rPr lang="ru-RU" sz="2800" dirty="0" smtClean="0"/>
              <a:t>— это информационная система, обеспечивающая безопасность обрабатываемой информации и поддерживающая свою работоспособность в условиях воздействия на нее заданного множества угроз (нарушение целостности информации, несанкционированный доступ, попытки нарушения работоспособности).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0"/>
            <a:ext cx="8858312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Меры обеспечения информационной безопасности</a:t>
            </a:r>
          </a:p>
        </p:txBody>
      </p:sp>
      <p:pic>
        <p:nvPicPr>
          <p:cNvPr id="10244" name="Picture 5" descr="C:\Users\adm\YandexDisk\картинки для школы\553_Datenschutz_540x35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18700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559</Words>
  <Application>Microsoft Office PowerPoint</Application>
  <PresentationFormat>Экран (4:3)</PresentationFormat>
  <Paragraphs>61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Arial</vt:lpstr>
      <vt:lpstr>Оформление по умолчанию</vt:lpstr>
      <vt:lpstr>Проблемы формирования информационного общества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№10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формирования информационного общества</dc:title>
  <dc:creator>User</dc:creator>
  <cp:lastModifiedBy>adm</cp:lastModifiedBy>
  <cp:revision>15</cp:revision>
  <dcterms:created xsi:type="dcterms:W3CDTF">2009-05-12T04:50:15Z</dcterms:created>
  <dcterms:modified xsi:type="dcterms:W3CDTF">2014-10-06T16:47:28Z</dcterms:modified>
</cp:coreProperties>
</file>