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66" r:id="rId3"/>
    <p:sldId id="267" r:id="rId4"/>
    <p:sldId id="268" r:id="rId5"/>
    <p:sldId id="279" r:id="rId6"/>
    <p:sldId id="269" r:id="rId7"/>
    <p:sldId id="270" r:id="rId8"/>
    <p:sldId id="262" r:id="rId9"/>
    <p:sldId id="258" r:id="rId10"/>
    <p:sldId id="263" r:id="rId11"/>
    <p:sldId id="259" r:id="rId12"/>
    <p:sldId id="264" r:id="rId13"/>
    <p:sldId id="260" r:id="rId14"/>
    <p:sldId id="265" r:id="rId15"/>
    <p:sldId id="261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598303-86C8-4186-A62E-1F0EFCC32D3D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7CE5BC-3813-49BA-BE29-70572D8E668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CE5BC-3813-49BA-BE29-70572D8E6689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285992"/>
            <a:ext cx="8201028" cy="1470025"/>
          </a:xfrm>
        </p:spPr>
        <p:txBody>
          <a:bodyPr>
            <a:noAutofit/>
          </a:bodyPr>
          <a:lstStyle/>
          <a:p>
            <a:r>
              <a:rPr lang="ru-RU" sz="4800" dirty="0" smtClean="0"/>
              <a:t>Прямоугольные треугольники.</a:t>
            </a:r>
            <a:br>
              <a:rPr lang="ru-RU" sz="4800" dirty="0" smtClean="0"/>
            </a:br>
            <a:r>
              <a:rPr lang="ru-RU" sz="4800" dirty="0" smtClean="0"/>
              <a:t>Решение задач.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57356" y="5072074"/>
            <a:ext cx="6400800" cy="971560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>
                <a:solidFill>
                  <a:schemeClr val="tx1"/>
                </a:solidFill>
              </a:rPr>
              <a:t>Преподаватель математики </a:t>
            </a:r>
          </a:p>
          <a:p>
            <a:pPr algn="r"/>
            <a:r>
              <a:rPr lang="ru-RU" sz="2000" dirty="0" err="1" smtClean="0">
                <a:solidFill>
                  <a:schemeClr val="tx1"/>
                </a:solidFill>
              </a:rPr>
              <a:t>Лёзина</a:t>
            </a:r>
            <a:r>
              <a:rPr lang="ru-RU" sz="2000" dirty="0" smtClean="0">
                <a:solidFill>
                  <a:schemeClr val="tx1"/>
                </a:solidFill>
              </a:rPr>
              <a:t> Е.В.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512" y="428604"/>
            <a:ext cx="267092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000" dirty="0" smtClean="0"/>
              <a:t>Нужно много учиться, </a:t>
            </a:r>
          </a:p>
          <a:p>
            <a:pPr algn="r"/>
            <a:r>
              <a:rPr lang="ru-RU" sz="2000" dirty="0" smtClean="0"/>
              <a:t>чтобы немногое знать.</a:t>
            </a:r>
          </a:p>
          <a:p>
            <a:pPr algn="r"/>
            <a:r>
              <a:rPr lang="ru-RU" sz="2000" dirty="0" smtClean="0"/>
              <a:t>Шарль </a:t>
            </a:r>
            <a:r>
              <a:rPr lang="ru-RU" sz="2000" dirty="0" smtClean="0"/>
              <a:t>Монтескьё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Равнобедренный треугольник 84"/>
          <p:cNvSpPr/>
          <p:nvPr/>
        </p:nvSpPr>
        <p:spPr>
          <a:xfrm>
            <a:off x="4929190" y="4786322"/>
            <a:ext cx="3000396" cy="1000132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ый треугольник 25"/>
          <p:cNvSpPr/>
          <p:nvPr/>
        </p:nvSpPr>
        <p:spPr>
          <a:xfrm rot="14060713" flipH="1">
            <a:off x="5522643" y="1368029"/>
            <a:ext cx="1286353" cy="1769373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ый треугольник 19"/>
          <p:cNvSpPr/>
          <p:nvPr/>
        </p:nvSpPr>
        <p:spPr>
          <a:xfrm rot="7542978">
            <a:off x="1237812" y="1437025"/>
            <a:ext cx="1279430" cy="1769373"/>
          </a:xfrm>
          <a:prstGeom prst="rt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500034" y="571480"/>
            <a:ext cx="857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Задача 1</a:t>
            </a:r>
            <a:endParaRPr lang="ru-RU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2643174" y="571480"/>
            <a:ext cx="12488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Дано:</a:t>
            </a:r>
          </a:p>
          <a:p>
            <a:r>
              <a:rPr lang="ru-RU" sz="1400" dirty="0" smtClean="0"/>
              <a:t>∆АВС, &lt;С=90°</a:t>
            </a:r>
          </a:p>
          <a:p>
            <a:r>
              <a:rPr lang="ru-RU" sz="1400" dirty="0" smtClean="0"/>
              <a:t>Найти: </a:t>
            </a:r>
          </a:p>
          <a:p>
            <a:r>
              <a:rPr lang="ru-RU" sz="1400" dirty="0" smtClean="0"/>
              <a:t>&lt;А и &lt;В</a:t>
            </a:r>
            <a:endParaRPr lang="ru-RU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436421" y="2214555"/>
            <a:ext cx="288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А</a:t>
            </a:r>
            <a:endParaRPr lang="ru-RU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1507991" y="928671"/>
            <a:ext cx="214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С</a:t>
            </a:r>
            <a:endParaRPr lang="ru-RU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3008189" y="2285993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В</a:t>
            </a:r>
            <a:endParaRPr lang="ru-RU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2436685" y="2000241"/>
            <a:ext cx="1886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solidFill>
                  <a:srgbClr val="FF0000"/>
                </a:solidFill>
              </a:rPr>
              <a:t>α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65049" y="2000241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solidFill>
                  <a:srgbClr val="FF0000"/>
                </a:solidFill>
              </a:rPr>
              <a:t>α</a:t>
            </a:r>
            <a:r>
              <a:rPr lang="ru-RU" sz="1400" dirty="0" smtClean="0">
                <a:solidFill>
                  <a:srgbClr val="FF0000"/>
                </a:solidFill>
              </a:rPr>
              <a:t>+24°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65115" y="1357299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FF0000"/>
                </a:solidFill>
              </a:rPr>
              <a:t>90°</a:t>
            </a:r>
            <a:endParaRPr lang="ru-RU" sz="1400" dirty="0">
              <a:solidFill>
                <a:srgbClr val="FF0000"/>
              </a:solidFill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rot="16200000" flipH="1">
            <a:off x="1464459" y="3679021"/>
            <a:ext cx="628652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0" y="3357562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929189" y="571480"/>
            <a:ext cx="857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Задача </a:t>
            </a:r>
            <a:r>
              <a:rPr lang="en-US" sz="1400" dirty="0" smtClean="0"/>
              <a:t>2</a:t>
            </a:r>
            <a:endParaRPr lang="ru-RU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7072329" y="571480"/>
            <a:ext cx="124885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Дано:</a:t>
            </a:r>
          </a:p>
          <a:p>
            <a:r>
              <a:rPr lang="ru-RU" sz="1400" dirty="0" smtClean="0"/>
              <a:t>∆</a:t>
            </a:r>
            <a:r>
              <a:rPr lang="en-US" sz="1400" dirty="0" smtClean="0"/>
              <a:t>MNK</a:t>
            </a:r>
            <a:r>
              <a:rPr lang="ru-RU" sz="1400" dirty="0" smtClean="0"/>
              <a:t>, &lt;</a:t>
            </a:r>
            <a:r>
              <a:rPr lang="en-US" sz="1400" dirty="0" smtClean="0"/>
              <a:t>N</a:t>
            </a:r>
            <a:r>
              <a:rPr lang="ru-RU" sz="1400" dirty="0" smtClean="0"/>
              <a:t>=90°</a:t>
            </a:r>
          </a:p>
          <a:p>
            <a:r>
              <a:rPr lang="ru-RU" sz="1400" dirty="0" smtClean="0"/>
              <a:t>Найти: </a:t>
            </a:r>
          </a:p>
          <a:p>
            <a:r>
              <a:rPr lang="ru-RU" sz="1400" dirty="0" smtClean="0"/>
              <a:t>&lt;</a:t>
            </a:r>
            <a:r>
              <a:rPr lang="en-US" sz="1400" dirty="0" smtClean="0"/>
              <a:t>M</a:t>
            </a:r>
            <a:r>
              <a:rPr lang="ru-RU" sz="1400" dirty="0" smtClean="0"/>
              <a:t> и &lt;</a:t>
            </a:r>
            <a:r>
              <a:rPr lang="en-US" sz="1400" dirty="0" smtClean="0"/>
              <a:t>K</a:t>
            </a:r>
            <a:endParaRPr lang="ru-RU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4786314" y="2214554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</a:t>
            </a:r>
            <a:endParaRPr lang="ru-RU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6357950" y="857232"/>
            <a:ext cx="214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</a:t>
            </a:r>
            <a:endParaRPr lang="ru-RU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6786578" y="1928802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3</a:t>
            </a:r>
            <a:r>
              <a:rPr lang="el-GR" sz="1400" dirty="0" smtClean="0">
                <a:solidFill>
                  <a:srgbClr val="FF0000"/>
                </a:solidFill>
              </a:rPr>
              <a:t>α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214942" y="2000240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solidFill>
                  <a:srgbClr val="FF0000"/>
                </a:solidFill>
              </a:rPr>
              <a:t>α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286512" y="1285860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FF0000"/>
                </a:solidFill>
              </a:rPr>
              <a:t>90°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50" name="Прямоугольный треугольник 49"/>
          <p:cNvSpPr/>
          <p:nvPr/>
        </p:nvSpPr>
        <p:spPr>
          <a:xfrm rot="7542978">
            <a:off x="1444301" y="4937462"/>
            <a:ext cx="1279430" cy="1769373"/>
          </a:xfrm>
          <a:prstGeom prst="rtTriangl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TextBox 50"/>
          <p:cNvSpPr txBox="1"/>
          <p:nvPr/>
        </p:nvSpPr>
        <p:spPr>
          <a:xfrm>
            <a:off x="706523" y="4071917"/>
            <a:ext cx="857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Задача </a:t>
            </a:r>
            <a:r>
              <a:rPr lang="en-US" sz="1400" dirty="0" smtClean="0"/>
              <a:t>3</a:t>
            </a:r>
            <a:endParaRPr lang="ru-RU" sz="1400" dirty="0"/>
          </a:p>
        </p:txBody>
      </p:sp>
      <p:sp>
        <p:nvSpPr>
          <p:cNvPr id="52" name="TextBox 51"/>
          <p:cNvSpPr txBox="1"/>
          <p:nvPr/>
        </p:nvSpPr>
        <p:spPr>
          <a:xfrm>
            <a:off x="2849663" y="4071917"/>
            <a:ext cx="124885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Дано:</a:t>
            </a:r>
          </a:p>
          <a:p>
            <a:r>
              <a:rPr lang="ru-RU" sz="1400" dirty="0" smtClean="0"/>
              <a:t>∆АВС, &lt;С=90°</a:t>
            </a:r>
            <a:r>
              <a:rPr lang="en-US" sz="1400" dirty="0" smtClean="0"/>
              <a:t>,</a:t>
            </a:r>
          </a:p>
          <a:p>
            <a:r>
              <a:rPr lang="ru-RU" sz="1400" dirty="0" smtClean="0"/>
              <a:t>&lt;</a:t>
            </a:r>
            <a:r>
              <a:rPr lang="en-US" sz="1400" dirty="0" smtClean="0"/>
              <a:t>A</a:t>
            </a:r>
            <a:r>
              <a:rPr lang="ru-RU" sz="1400" dirty="0" smtClean="0"/>
              <a:t>=</a:t>
            </a:r>
            <a:r>
              <a:rPr lang="en-US" sz="1400" dirty="0" smtClean="0"/>
              <a:t>52</a:t>
            </a:r>
            <a:r>
              <a:rPr lang="ru-RU" sz="1400" dirty="0" smtClean="0"/>
              <a:t>°</a:t>
            </a:r>
            <a:r>
              <a:rPr lang="en-US" sz="1400" dirty="0" smtClean="0"/>
              <a:t>,</a:t>
            </a:r>
          </a:p>
          <a:p>
            <a:r>
              <a:rPr lang="en-US" sz="1400" dirty="0" smtClean="0"/>
              <a:t>CK - </a:t>
            </a:r>
            <a:r>
              <a:rPr lang="ru-RU" sz="1400" dirty="0" smtClean="0"/>
              <a:t>высота</a:t>
            </a:r>
          </a:p>
          <a:p>
            <a:r>
              <a:rPr lang="ru-RU" sz="1400" dirty="0" smtClean="0"/>
              <a:t>Найти: </a:t>
            </a:r>
          </a:p>
          <a:p>
            <a:r>
              <a:rPr lang="ru-RU" sz="1400" dirty="0" smtClean="0"/>
              <a:t>&lt;1, &lt;2 и &lt;3</a:t>
            </a:r>
            <a:endParaRPr lang="ru-RU" sz="1400" dirty="0"/>
          </a:p>
        </p:txBody>
      </p:sp>
      <p:sp>
        <p:nvSpPr>
          <p:cNvPr id="53" name="TextBox 52"/>
          <p:cNvSpPr txBox="1"/>
          <p:nvPr/>
        </p:nvSpPr>
        <p:spPr>
          <a:xfrm>
            <a:off x="642910" y="5714992"/>
            <a:ext cx="288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А</a:t>
            </a:r>
            <a:endParaRPr lang="ru-RU" sz="1400" dirty="0"/>
          </a:p>
        </p:txBody>
      </p:sp>
      <p:sp>
        <p:nvSpPr>
          <p:cNvPr id="54" name="TextBox 53"/>
          <p:cNvSpPr txBox="1"/>
          <p:nvPr/>
        </p:nvSpPr>
        <p:spPr>
          <a:xfrm>
            <a:off x="1643042" y="4429132"/>
            <a:ext cx="214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С</a:t>
            </a:r>
            <a:endParaRPr lang="ru-RU" sz="1400" dirty="0"/>
          </a:p>
        </p:txBody>
      </p:sp>
      <p:sp>
        <p:nvSpPr>
          <p:cNvPr id="55" name="TextBox 54"/>
          <p:cNvSpPr txBox="1"/>
          <p:nvPr/>
        </p:nvSpPr>
        <p:spPr>
          <a:xfrm>
            <a:off x="2643174" y="5500702"/>
            <a:ext cx="28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C00000"/>
                </a:solidFill>
              </a:rPr>
              <a:t>3</a:t>
            </a:r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714480" y="4929198"/>
            <a:ext cx="28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C00000"/>
                </a:solidFill>
              </a:rPr>
              <a:t>2</a:t>
            </a:r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500166" y="4929198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C00000"/>
                </a:solidFill>
              </a:rPr>
              <a:t>1</a:t>
            </a:r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278555" y="4071917"/>
            <a:ext cx="857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Задача </a:t>
            </a:r>
            <a:r>
              <a:rPr lang="en-US" sz="1400" dirty="0" smtClean="0"/>
              <a:t>4</a:t>
            </a:r>
            <a:endParaRPr lang="ru-RU" sz="1400" dirty="0"/>
          </a:p>
        </p:txBody>
      </p:sp>
      <p:sp>
        <p:nvSpPr>
          <p:cNvPr id="60" name="TextBox 59"/>
          <p:cNvSpPr txBox="1"/>
          <p:nvPr/>
        </p:nvSpPr>
        <p:spPr>
          <a:xfrm>
            <a:off x="7421695" y="4071917"/>
            <a:ext cx="136514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Дано:</a:t>
            </a:r>
          </a:p>
          <a:p>
            <a:r>
              <a:rPr lang="ru-RU" sz="1400" dirty="0" smtClean="0"/>
              <a:t>∆АВС, &lt;</a:t>
            </a:r>
            <a:r>
              <a:rPr lang="en-US" sz="1400" dirty="0" smtClean="0"/>
              <a:t>B</a:t>
            </a:r>
            <a:r>
              <a:rPr lang="ru-RU" sz="1400" dirty="0" smtClean="0"/>
              <a:t>=</a:t>
            </a:r>
            <a:r>
              <a:rPr lang="en-US" sz="1400" dirty="0" smtClean="0"/>
              <a:t>12</a:t>
            </a:r>
            <a:r>
              <a:rPr lang="ru-RU" sz="1400" dirty="0" smtClean="0"/>
              <a:t>0°</a:t>
            </a:r>
            <a:r>
              <a:rPr lang="en-US" sz="1400" dirty="0" smtClean="0"/>
              <a:t>,</a:t>
            </a:r>
          </a:p>
          <a:p>
            <a:r>
              <a:rPr lang="en-US" sz="1400" dirty="0" smtClean="0"/>
              <a:t>BD – </a:t>
            </a:r>
            <a:r>
              <a:rPr lang="ru-RU" sz="1400" dirty="0" smtClean="0"/>
              <a:t>высота, </a:t>
            </a:r>
            <a:r>
              <a:rPr lang="en-US" sz="1400" dirty="0" smtClean="0"/>
              <a:t>BD</a:t>
            </a:r>
            <a:r>
              <a:rPr lang="ru-RU" sz="1400" dirty="0" smtClean="0"/>
              <a:t>=13 см</a:t>
            </a:r>
          </a:p>
          <a:p>
            <a:r>
              <a:rPr lang="ru-RU" sz="1400" dirty="0" smtClean="0"/>
              <a:t>Найти: АВ</a:t>
            </a:r>
            <a:endParaRPr lang="ru-RU" sz="1400" dirty="0"/>
          </a:p>
        </p:txBody>
      </p:sp>
      <p:sp>
        <p:nvSpPr>
          <p:cNvPr id="61" name="TextBox 60"/>
          <p:cNvSpPr txBox="1"/>
          <p:nvPr/>
        </p:nvSpPr>
        <p:spPr>
          <a:xfrm>
            <a:off x="4786314" y="5857892"/>
            <a:ext cx="288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А</a:t>
            </a:r>
            <a:endParaRPr lang="ru-RU" sz="1400" dirty="0"/>
          </a:p>
        </p:txBody>
      </p:sp>
      <p:sp>
        <p:nvSpPr>
          <p:cNvPr id="62" name="TextBox 61"/>
          <p:cNvSpPr txBox="1"/>
          <p:nvPr/>
        </p:nvSpPr>
        <p:spPr>
          <a:xfrm>
            <a:off x="7786710" y="5786454"/>
            <a:ext cx="28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С</a:t>
            </a:r>
            <a:endParaRPr lang="ru-RU" sz="1400" dirty="0"/>
          </a:p>
        </p:txBody>
      </p:sp>
      <p:sp>
        <p:nvSpPr>
          <p:cNvPr id="63" name="TextBox 62"/>
          <p:cNvSpPr txBox="1"/>
          <p:nvPr/>
        </p:nvSpPr>
        <p:spPr>
          <a:xfrm>
            <a:off x="6429388" y="5214950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13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215206" y="2214554"/>
            <a:ext cx="214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K</a:t>
            </a:r>
            <a:endParaRPr lang="ru-RU" sz="1400" dirty="0"/>
          </a:p>
        </p:txBody>
      </p:sp>
      <p:cxnSp>
        <p:nvCxnSpPr>
          <p:cNvPr id="76" name="Прямая соединительная линия 75"/>
          <p:cNvCxnSpPr>
            <a:stCxn id="50" idx="2"/>
          </p:cNvCxnSpPr>
          <p:nvPr/>
        </p:nvCxnSpPr>
        <p:spPr>
          <a:xfrm rot="10800000" flipH="1" flipV="1">
            <a:off x="1739170" y="4786296"/>
            <a:ext cx="46747" cy="107159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3143240" y="5715016"/>
            <a:ext cx="214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B</a:t>
            </a:r>
            <a:endParaRPr lang="ru-RU" sz="1400" dirty="0"/>
          </a:p>
        </p:txBody>
      </p:sp>
      <p:sp>
        <p:nvSpPr>
          <p:cNvPr id="82" name="TextBox 81"/>
          <p:cNvSpPr txBox="1"/>
          <p:nvPr/>
        </p:nvSpPr>
        <p:spPr>
          <a:xfrm>
            <a:off x="6286512" y="4500570"/>
            <a:ext cx="28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В</a:t>
            </a:r>
            <a:endParaRPr lang="ru-RU" sz="1400" dirty="0"/>
          </a:p>
        </p:txBody>
      </p:sp>
      <p:sp>
        <p:nvSpPr>
          <p:cNvPr id="83" name="TextBox 82"/>
          <p:cNvSpPr txBox="1"/>
          <p:nvPr/>
        </p:nvSpPr>
        <p:spPr>
          <a:xfrm>
            <a:off x="6357950" y="5857892"/>
            <a:ext cx="28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</a:t>
            </a:r>
            <a:endParaRPr lang="ru-RU" sz="1400" dirty="0"/>
          </a:p>
        </p:txBody>
      </p:sp>
      <p:cxnSp>
        <p:nvCxnSpPr>
          <p:cNvPr id="84" name="Прямая соединительная линия 83"/>
          <p:cNvCxnSpPr>
            <a:stCxn id="82" idx="2"/>
            <a:endCxn id="85" idx="3"/>
          </p:cNvCxnSpPr>
          <p:nvPr/>
        </p:nvCxnSpPr>
        <p:spPr>
          <a:xfrm rot="5400000">
            <a:off x="5940335" y="5297400"/>
            <a:ext cx="978107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 rot="16200000" flipH="1">
            <a:off x="5679289" y="5179231"/>
            <a:ext cx="142876" cy="714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 rot="5400000">
            <a:off x="7072330" y="5214950"/>
            <a:ext cx="142876" cy="14287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1643042" y="5857892"/>
            <a:ext cx="28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K</a:t>
            </a:r>
            <a:endParaRPr lang="ru-RU" sz="1400" dirty="0"/>
          </a:p>
        </p:txBody>
      </p:sp>
      <p:sp>
        <p:nvSpPr>
          <p:cNvPr id="45" name="TextBox 44"/>
          <p:cNvSpPr txBox="1"/>
          <p:nvPr/>
        </p:nvSpPr>
        <p:spPr>
          <a:xfrm>
            <a:off x="1714480" y="0"/>
            <a:ext cx="57558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ysClr val="windowText" lastClr="000000"/>
                </a:solidFill>
              </a:rPr>
              <a:t>ЗАДАЧИ  ПО  ГОТОВЫМ  ЧЕРТЕЖАМ</a:t>
            </a:r>
            <a:endParaRPr lang="ru-RU" sz="2800" b="1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642918"/>
            <a:ext cx="15023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Задача 2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5143504" y="714356"/>
            <a:ext cx="236314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Дано:</a:t>
            </a:r>
          </a:p>
          <a:p>
            <a:r>
              <a:rPr lang="ru-RU" sz="2800" dirty="0" smtClean="0"/>
              <a:t>∆</a:t>
            </a:r>
            <a:r>
              <a:rPr lang="en-US" sz="2800" dirty="0" smtClean="0"/>
              <a:t>MNK</a:t>
            </a:r>
            <a:r>
              <a:rPr lang="ru-RU" sz="2800" dirty="0" smtClean="0"/>
              <a:t>, &lt;</a:t>
            </a:r>
            <a:r>
              <a:rPr lang="en-US" sz="2800" dirty="0" smtClean="0"/>
              <a:t>N</a:t>
            </a:r>
            <a:r>
              <a:rPr lang="ru-RU" sz="2800" dirty="0" smtClean="0"/>
              <a:t>=90°</a:t>
            </a:r>
          </a:p>
          <a:p>
            <a:r>
              <a:rPr lang="ru-RU" sz="2800" dirty="0" smtClean="0"/>
              <a:t>Найти: </a:t>
            </a:r>
          </a:p>
          <a:p>
            <a:r>
              <a:rPr lang="ru-RU" sz="2800" dirty="0" smtClean="0"/>
              <a:t>&lt;</a:t>
            </a:r>
            <a:r>
              <a:rPr lang="en-US" sz="2800" dirty="0" smtClean="0"/>
              <a:t>M</a:t>
            </a:r>
            <a:r>
              <a:rPr lang="ru-RU" sz="2800" dirty="0" smtClean="0"/>
              <a:t> и &lt;</a:t>
            </a:r>
            <a:r>
              <a:rPr lang="en-US" sz="2800" dirty="0" smtClean="0"/>
              <a:t>K</a:t>
            </a:r>
            <a:endParaRPr lang="ru-RU" sz="2800" dirty="0"/>
          </a:p>
        </p:txBody>
      </p:sp>
      <p:sp>
        <p:nvSpPr>
          <p:cNvPr id="5" name="Прямоугольный треугольник 4"/>
          <p:cNvSpPr/>
          <p:nvPr/>
        </p:nvSpPr>
        <p:spPr>
          <a:xfrm rot="14060849" flipH="1">
            <a:off x="1569461" y="1956286"/>
            <a:ext cx="2030062" cy="2795190"/>
          </a:xfrm>
          <a:prstGeom prst="rtTriangl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28596" y="3286124"/>
            <a:ext cx="492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786050" y="1142984"/>
            <a:ext cx="417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N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429124" y="3286124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K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285852" y="2928934"/>
            <a:ext cx="330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>
                <a:solidFill>
                  <a:srgbClr val="FF0000"/>
                </a:solidFill>
              </a:rPr>
              <a:t>α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1868" y="2928934"/>
            <a:ext cx="4603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3</a:t>
            </a:r>
            <a:r>
              <a:rPr lang="el-GR" sz="2000" dirty="0" smtClean="0">
                <a:solidFill>
                  <a:srgbClr val="FF0000"/>
                </a:solidFill>
              </a:rPr>
              <a:t>α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86050" y="1857364"/>
            <a:ext cx="5309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90°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1" name="Прямоугольный треугольник 10"/>
          <p:cNvSpPr/>
          <p:nvPr/>
        </p:nvSpPr>
        <p:spPr>
          <a:xfrm rot="14060849" flipH="1">
            <a:off x="1569462" y="1956287"/>
            <a:ext cx="2030062" cy="2795190"/>
          </a:xfrm>
          <a:prstGeom prst="rtTriangl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428597" y="3286125"/>
            <a:ext cx="492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</a:t>
            </a:r>
            <a:endParaRPr lang="ru-RU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4429125" y="3286125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K</a:t>
            </a:r>
            <a:endParaRPr lang="ru-RU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1285853" y="2928935"/>
            <a:ext cx="330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>
                <a:solidFill>
                  <a:srgbClr val="FF0000"/>
                </a:solidFill>
              </a:rPr>
              <a:t>α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869" y="2928935"/>
            <a:ext cx="4603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3</a:t>
            </a:r>
            <a:r>
              <a:rPr lang="el-GR" sz="2000" dirty="0" smtClean="0">
                <a:solidFill>
                  <a:srgbClr val="FF0000"/>
                </a:solidFill>
              </a:rPr>
              <a:t>α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786051" y="1857365"/>
            <a:ext cx="5309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90°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Равнобедренный треугольник 84"/>
          <p:cNvSpPr/>
          <p:nvPr/>
        </p:nvSpPr>
        <p:spPr>
          <a:xfrm>
            <a:off x="4929190" y="4786322"/>
            <a:ext cx="3000396" cy="1000132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ый треугольник 25"/>
          <p:cNvSpPr/>
          <p:nvPr/>
        </p:nvSpPr>
        <p:spPr>
          <a:xfrm rot="14060713" flipH="1">
            <a:off x="5522643" y="1368029"/>
            <a:ext cx="1286353" cy="1769373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ый треугольник 19"/>
          <p:cNvSpPr/>
          <p:nvPr/>
        </p:nvSpPr>
        <p:spPr>
          <a:xfrm rot="7542978">
            <a:off x="1237812" y="1437025"/>
            <a:ext cx="1279430" cy="1769373"/>
          </a:xfrm>
          <a:prstGeom prst="rt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500034" y="571480"/>
            <a:ext cx="857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Задача 1</a:t>
            </a:r>
            <a:endParaRPr lang="ru-RU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2643174" y="571480"/>
            <a:ext cx="12488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Дано:</a:t>
            </a:r>
          </a:p>
          <a:p>
            <a:r>
              <a:rPr lang="ru-RU" sz="1400" dirty="0" smtClean="0"/>
              <a:t>∆АВС, &lt;С=90°</a:t>
            </a:r>
          </a:p>
          <a:p>
            <a:r>
              <a:rPr lang="ru-RU" sz="1400" dirty="0" smtClean="0"/>
              <a:t>Найти: </a:t>
            </a:r>
          </a:p>
          <a:p>
            <a:r>
              <a:rPr lang="ru-RU" sz="1400" dirty="0" smtClean="0"/>
              <a:t>&lt;А и &lt;В</a:t>
            </a:r>
            <a:endParaRPr lang="ru-RU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436421" y="2214555"/>
            <a:ext cx="288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А</a:t>
            </a:r>
            <a:endParaRPr lang="ru-RU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1507991" y="928671"/>
            <a:ext cx="214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С</a:t>
            </a:r>
            <a:endParaRPr lang="ru-RU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3008189" y="2285993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В</a:t>
            </a:r>
            <a:endParaRPr lang="ru-RU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2436685" y="2000241"/>
            <a:ext cx="1886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solidFill>
                  <a:srgbClr val="FF0000"/>
                </a:solidFill>
              </a:rPr>
              <a:t>α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65049" y="2000241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solidFill>
                  <a:srgbClr val="FF0000"/>
                </a:solidFill>
              </a:rPr>
              <a:t>α</a:t>
            </a:r>
            <a:r>
              <a:rPr lang="ru-RU" sz="1400" dirty="0" smtClean="0">
                <a:solidFill>
                  <a:srgbClr val="FF0000"/>
                </a:solidFill>
              </a:rPr>
              <a:t>+24°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65115" y="1357299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FF0000"/>
                </a:solidFill>
              </a:rPr>
              <a:t>90°</a:t>
            </a:r>
            <a:endParaRPr lang="ru-RU" sz="1400" dirty="0">
              <a:solidFill>
                <a:srgbClr val="FF0000"/>
              </a:solidFill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rot="16200000" flipH="1">
            <a:off x="1464459" y="3679021"/>
            <a:ext cx="628652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0" y="3357562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929189" y="571480"/>
            <a:ext cx="857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Задача </a:t>
            </a:r>
            <a:r>
              <a:rPr lang="en-US" sz="1400" dirty="0" smtClean="0"/>
              <a:t>2</a:t>
            </a:r>
            <a:endParaRPr lang="ru-RU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7072329" y="571480"/>
            <a:ext cx="124885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Дано:</a:t>
            </a:r>
          </a:p>
          <a:p>
            <a:r>
              <a:rPr lang="ru-RU" sz="1400" dirty="0" smtClean="0"/>
              <a:t>∆</a:t>
            </a:r>
            <a:r>
              <a:rPr lang="en-US" sz="1400" dirty="0" smtClean="0"/>
              <a:t>MNK</a:t>
            </a:r>
            <a:r>
              <a:rPr lang="ru-RU" sz="1400" dirty="0" smtClean="0"/>
              <a:t>, &lt;</a:t>
            </a:r>
            <a:r>
              <a:rPr lang="en-US" sz="1400" dirty="0" smtClean="0"/>
              <a:t>N</a:t>
            </a:r>
            <a:r>
              <a:rPr lang="ru-RU" sz="1400" dirty="0" smtClean="0"/>
              <a:t>=90°</a:t>
            </a:r>
          </a:p>
          <a:p>
            <a:r>
              <a:rPr lang="ru-RU" sz="1400" dirty="0" smtClean="0"/>
              <a:t>Найти: </a:t>
            </a:r>
          </a:p>
          <a:p>
            <a:r>
              <a:rPr lang="ru-RU" sz="1400" dirty="0" smtClean="0"/>
              <a:t>&lt;</a:t>
            </a:r>
            <a:r>
              <a:rPr lang="en-US" sz="1400" dirty="0" smtClean="0"/>
              <a:t>M</a:t>
            </a:r>
            <a:r>
              <a:rPr lang="ru-RU" sz="1400" dirty="0" smtClean="0"/>
              <a:t> и &lt;</a:t>
            </a:r>
            <a:r>
              <a:rPr lang="en-US" sz="1400" dirty="0" smtClean="0"/>
              <a:t>K</a:t>
            </a:r>
            <a:endParaRPr lang="ru-RU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4786314" y="2214554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</a:t>
            </a:r>
            <a:endParaRPr lang="ru-RU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6357950" y="857232"/>
            <a:ext cx="214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</a:t>
            </a:r>
            <a:endParaRPr lang="ru-RU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6786578" y="1928802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3</a:t>
            </a:r>
            <a:r>
              <a:rPr lang="el-GR" sz="1400" dirty="0" smtClean="0">
                <a:solidFill>
                  <a:srgbClr val="FF0000"/>
                </a:solidFill>
              </a:rPr>
              <a:t>α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214942" y="2000240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solidFill>
                  <a:srgbClr val="FF0000"/>
                </a:solidFill>
              </a:rPr>
              <a:t>α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286512" y="1285860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FF0000"/>
                </a:solidFill>
              </a:rPr>
              <a:t>90°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50" name="Прямоугольный треугольник 49"/>
          <p:cNvSpPr/>
          <p:nvPr/>
        </p:nvSpPr>
        <p:spPr>
          <a:xfrm rot="7542978">
            <a:off x="1444301" y="4937462"/>
            <a:ext cx="1279430" cy="1769373"/>
          </a:xfrm>
          <a:prstGeom prst="rtTriangl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TextBox 50"/>
          <p:cNvSpPr txBox="1"/>
          <p:nvPr/>
        </p:nvSpPr>
        <p:spPr>
          <a:xfrm>
            <a:off x="706523" y="4071917"/>
            <a:ext cx="857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Задача </a:t>
            </a:r>
            <a:r>
              <a:rPr lang="en-US" sz="1400" dirty="0" smtClean="0"/>
              <a:t>3</a:t>
            </a:r>
            <a:endParaRPr lang="ru-RU" sz="1400" dirty="0"/>
          </a:p>
        </p:txBody>
      </p:sp>
      <p:sp>
        <p:nvSpPr>
          <p:cNvPr id="52" name="TextBox 51"/>
          <p:cNvSpPr txBox="1"/>
          <p:nvPr/>
        </p:nvSpPr>
        <p:spPr>
          <a:xfrm>
            <a:off x="2849663" y="4071917"/>
            <a:ext cx="124885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Дано:</a:t>
            </a:r>
          </a:p>
          <a:p>
            <a:r>
              <a:rPr lang="ru-RU" sz="1400" dirty="0" smtClean="0"/>
              <a:t>∆АВС, &lt;С=90°</a:t>
            </a:r>
            <a:r>
              <a:rPr lang="en-US" sz="1400" dirty="0" smtClean="0"/>
              <a:t>,</a:t>
            </a:r>
          </a:p>
          <a:p>
            <a:r>
              <a:rPr lang="ru-RU" sz="1400" dirty="0" smtClean="0"/>
              <a:t>&lt;</a:t>
            </a:r>
            <a:r>
              <a:rPr lang="en-US" sz="1400" dirty="0" smtClean="0"/>
              <a:t>A</a:t>
            </a:r>
            <a:r>
              <a:rPr lang="ru-RU" sz="1400" dirty="0" smtClean="0"/>
              <a:t>=</a:t>
            </a:r>
            <a:r>
              <a:rPr lang="en-US" sz="1400" dirty="0" smtClean="0"/>
              <a:t>52</a:t>
            </a:r>
            <a:r>
              <a:rPr lang="ru-RU" sz="1400" dirty="0" smtClean="0"/>
              <a:t>°</a:t>
            </a:r>
            <a:r>
              <a:rPr lang="en-US" sz="1400" dirty="0" smtClean="0"/>
              <a:t>,</a:t>
            </a:r>
          </a:p>
          <a:p>
            <a:r>
              <a:rPr lang="en-US" sz="1400" dirty="0" smtClean="0"/>
              <a:t>CK - </a:t>
            </a:r>
            <a:r>
              <a:rPr lang="ru-RU" sz="1400" dirty="0" smtClean="0"/>
              <a:t>высота</a:t>
            </a:r>
          </a:p>
          <a:p>
            <a:r>
              <a:rPr lang="ru-RU" sz="1400" dirty="0" smtClean="0"/>
              <a:t>Найти: </a:t>
            </a:r>
          </a:p>
          <a:p>
            <a:r>
              <a:rPr lang="ru-RU" sz="1400" dirty="0" smtClean="0"/>
              <a:t>&lt;1, &lt;2 и &lt;3</a:t>
            </a:r>
            <a:endParaRPr lang="ru-RU" sz="1400" dirty="0"/>
          </a:p>
        </p:txBody>
      </p:sp>
      <p:sp>
        <p:nvSpPr>
          <p:cNvPr id="53" name="TextBox 52"/>
          <p:cNvSpPr txBox="1"/>
          <p:nvPr/>
        </p:nvSpPr>
        <p:spPr>
          <a:xfrm>
            <a:off x="642910" y="5714992"/>
            <a:ext cx="288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А</a:t>
            </a:r>
            <a:endParaRPr lang="ru-RU" sz="1400" dirty="0"/>
          </a:p>
        </p:txBody>
      </p:sp>
      <p:sp>
        <p:nvSpPr>
          <p:cNvPr id="54" name="TextBox 53"/>
          <p:cNvSpPr txBox="1"/>
          <p:nvPr/>
        </p:nvSpPr>
        <p:spPr>
          <a:xfrm>
            <a:off x="1643042" y="4429132"/>
            <a:ext cx="214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С</a:t>
            </a:r>
            <a:endParaRPr lang="ru-RU" sz="1400" dirty="0"/>
          </a:p>
        </p:txBody>
      </p:sp>
      <p:sp>
        <p:nvSpPr>
          <p:cNvPr id="55" name="TextBox 54"/>
          <p:cNvSpPr txBox="1"/>
          <p:nvPr/>
        </p:nvSpPr>
        <p:spPr>
          <a:xfrm>
            <a:off x="2643174" y="5500702"/>
            <a:ext cx="28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C00000"/>
                </a:solidFill>
              </a:rPr>
              <a:t>3</a:t>
            </a:r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714480" y="4929198"/>
            <a:ext cx="28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C00000"/>
                </a:solidFill>
              </a:rPr>
              <a:t>2</a:t>
            </a:r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500166" y="4929198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C00000"/>
                </a:solidFill>
              </a:rPr>
              <a:t>1</a:t>
            </a:r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278555" y="4071917"/>
            <a:ext cx="857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Задача </a:t>
            </a:r>
            <a:r>
              <a:rPr lang="en-US" sz="1400" dirty="0" smtClean="0"/>
              <a:t>4</a:t>
            </a:r>
            <a:endParaRPr lang="ru-RU" sz="1400" dirty="0"/>
          </a:p>
        </p:txBody>
      </p:sp>
      <p:sp>
        <p:nvSpPr>
          <p:cNvPr id="60" name="TextBox 59"/>
          <p:cNvSpPr txBox="1"/>
          <p:nvPr/>
        </p:nvSpPr>
        <p:spPr>
          <a:xfrm>
            <a:off x="7421695" y="4071917"/>
            <a:ext cx="136514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Дано:</a:t>
            </a:r>
          </a:p>
          <a:p>
            <a:r>
              <a:rPr lang="ru-RU" sz="1400" dirty="0" smtClean="0"/>
              <a:t>∆АВС, &lt;</a:t>
            </a:r>
            <a:r>
              <a:rPr lang="en-US" sz="1400" dirty="0" smtClean="0"/>
              <a:t>B</a:t>
            </a:r>
            <a:r>
              <a:rPr lang="ru-RU" sz="1400" dirty="0" smtClean="0"/>
              <a:t>=</a:t>
            </a:r>
            <a:r>
              <a:rPr lang="en-US" sz="1400" dirty="0" smtClean="0"/>
              <a:t>12</a:t>
            </a:r>
            <a:r>
              <a:rPr lang="ru-RU" sz="1400" dirty="0" smtClean="0"/>
              <a:t>0°</a:t>
            </a:r>
            <a:r>
              <a:rPr lang="en-US" sz="1400" dirty="0" smtClean="0"/>
              <a:t>,</a:t>
            </a:r>
          </a:p>
          <a:p>
            <a:r>
              <a:rPr lang="en-US" sz="1400" dirty="0" smtClean="0"/>
              <a:t>BD – </a:t>
            </a:r>
            <a:r>
              <a:rPr lang="ru-RU" sz="1400" dirty="0" smtClean="0"/>
              <a:t>высота, </a:t>
            </a:r>
            <a:r>
              <a:rPr lang="en-US" sz="1400" dirty="0" smtClean="0"/>
              <a:t>BD</a:t>
            </a:r>
            <a:r>
              <a:rPr lang="ru-RU" sz="1400" dirty="0" smtClean="0"/>
              <a:t>=13 см</a:t>
            </a:r>
          </a:p>
          <a:p>
            <a:r>
              <a:rPr lang="ru-RU" sz="1400" dirty="0" smtClean="0"/>
              <a:t>Найти: АВ</a:t>
            </a:r>
            <a:endParaRPr lang="ru-RU" sz="1400" dirty="0"/>
          </a:p>
        </p:txBody>
      </p:sp>
      <p:sp>
        <p:nvSpPr>
          <p:cNvPr id="61" name="TextBox 60"/>
          <p:cNvSpPr txBox="1"/>
          <p:nvPr/>
        </p:nvSpPr>
        <p:spPr>
          <a:xfrm>
            <a:off x="4786314" y="5857892"/>
            <a:ext cx="288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А</a:t>
            </a:r>
            <a:endParaRPr lang="ru-RU" sz="1400" dirty="0"/>
          </a:p>
        </p:txBody>
      </p:sp>
      <p:sp>
        <p:nvSpPr>
          <p:cNvPr id="62" name="TextBox 61"/>
          <p:cNvSpPr txBox="1"/>
          <p:nvPr/>
        </p:nvSpPr>
        <p:spPr>
          <a:xfrm>
            <a:off x="7786710" y="5786454"/>
            <a:ext cx="28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С</a:t>
            </a:r>
            <a:endParaRPr lang="ru-RU" sz="1400" dirty="0"/>
          </a:p>
        </p:txBody>
      </p:sp>
      <p:sp>
        <p:nvSpPr>
          <p:cNvPr id="63" name="TextBox 62"/>
          <p:cNvSpPr txBox="1"/>
          <p:nvPr/>
        </p:nvSpPr>
        <p:spPr>
          <a:xfrm>
            <a:off x="6429388" y="5214950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13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215206" y="2214554"/>
            <a:ext cx="214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K</a:t>
            </a:r>
            <a:endParaRPr lang="ru-RU" sz="1400" dirty="0"/>
          </a:p>
        </p:txBody>
      </p:sp>
      <p:cxnSp>
        <p:nvCxnSpPr>
          <p:cNvPr id="76" name="Прямая соединительная линия 75"/>
          <p:cNvCxnSpPr>
            <a:stCxn id="50" idx="2"/>
          </p:cNvCxnSpPr>
          <p:nvPr/>
        </p:nvCxnSpPr>
        <p:spPr>
          <a:xfrm rot="10800000" flipH="1" flipV="1">
            <a:off x="1739170" y="4786296"/>
            <a:ext cx="46747" cy="107159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3143240" y="5715016"/>
            <a:ext cx="214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B</a:t>
            </a:r>
            <a:endParaRPr lang="ru-RU" sz="1400" dirty="0"/>
          </a:p>
        </p:txBody>
      </p:sp>
      <p:sp>
        <p:nvSpPr>
          <p:cNvPr id="82" name="TextBox 81"/>
          <p:cNvSpPr txBox="1"/>
          <p:nvPr/>
        </p:nvSpPr>
        <p:spPr>
          <a:xfrm>
            <a:off x="6286512" y="4500570"/>
            <a:ext cx="28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В</a:t>
            </a:r>
            <a:endParaRPr lang="ru-RU" sz="1400" dirty="0"/>
          </a:p>
        </p:txBody>
      </p:sp>
      <p:sp>
        <p:nvSpPr>
          <p:cNvPr id="83" name="TextBox 82"/>
          <p:cNvSpPr txBox="1"/>
          <p:nvPr/>
        </p:nvSpPr>
        <p:spPr>
          <a:xfrm>
            <a:off x="6357950" y="5857892"/>
            <a:ext cx="28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</a:t>
            </a:r>
            <a:endParaRPr lang="ru-RU" sz="1400" dirty="0"/>
          </a:p>
        </p:txBody>
      </p:sp>
      <p:cxnSp>
        <p:nvCxnSpPr>
          <p:cNvPr id="84" name="Прямая соединительная линия 83"/>
          <p:cNvCxnSpPr>
            <a:stCxn id="82" idx="2"/>
            <a:endCxn id="85" idx="3"/>
          </p:cNvCxnSpPr>
          <p:nvPr/>
        </p:nvCxnSpPr>
        <p:spPr>
          <a:xfrm rot="5400000">
            <a:off x="5940335" y="5297400"/>
            <a:ext cx="978107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 rot="16200000" flipH="1">
            <a:off x="5679289" y="5179231"/>
            <a:ext cx="142876" cy="714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 rot="5400000">
            <a:off x="7072330" y="5214950"/>
            <a:ext cx="142876" cy="14287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1643042" y="5857892"/>
            <a:ext cx="28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K</a:t>
            </a:r>
            <a:endParaRPr lang="ru-RU" sz="1400" dirty="0"/>
          </a:p>
        </p:txBody>
      </p:sp>
      <p:sp>
        <p:nvSpPr>
          <p:cNvPr id="45" name="TextBox 44"/>
          <p:cNvSpPr txBox="1"/>
          <p:nvPr/>
        </p:nvSpPr>
        <p:spPr>
          <a:xfrm>
            <a:off x="1714480" y="0"/>
            <a:ext cx="57558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ysClr val="windowText" lastClr="000000"/>
                </a:solidFill>
              </a:rPr>
              <a:t>ЗАДАЧИ  ПО  ГОТОВЫМ  ЧЕРТЕЖАМ</a:t>
            </a:r>
            <a:endParaRPr lang="ru-RU" sz="2800" b="1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642918"/>
            <a:ext cx="15023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Задача </a:t>
            </a:r>
            <a:r>
              <a:rPr lang="en-US" sz="2800" dirty="0" smtClean="0"/>
              <a:t>3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5143504" y="714356"/>
            <a:ext cx="2278381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Дано:</a:t>
            </a:r>
          </a:p>
          <a:p>
            <a:r>
              <a:rPr lang="ru-RU" sz="2800" dirty="0" smtClean="0"/>
              <a:t>∆АВС, &lt;С=90°,</a:t>
            </a:r>
            <a:endParaRPr lang="en-US" sz="2800" dirty="0" smtClean="0"/>
          </a:p>
          <a:p>
            <a:r>
              <a:rPr lang="ru-RU" sz="2800" dirty="0" smtClean="0"/>
              <a:t>&lt;А=52°,</a:t>
            </a:r>
          </a:p>
          <a:p>
            <a:r>
              <a:rPr lang="ru-RU" sz="2800" dirty="0" smtClean="0"/>
              <a:t>СК - высота</a:t>
            </a:r>
          </a:p>
          <a:p>
            <a:r>
              <a:rPr lang="ru-RU" sz="2800" dirty="0" smtClean="0"/>
              <a:t>Найти: </a:t>
            </a:r>
          </a:p>
          <a:p>
            <a:r>
              <a:rPr lang="ru-RU" sz="2800" dirty="0" smtClean="0"/>
              <a:t>&lt;1, &lt;2 и &lt;3</a:t>
            </a:r>
            <a:endParaRPr lang="ru-RU" sz="2800" dirty="0"/>
          </a:p>
        </p:txBody>
      </p:sp>
      <p:sp>
        <p:nvSpPr>
          <p:cNvPr id="5" name="Прямоугольный треугольник 4"/>
          <p:cNvSpPr/>
          <p:nvPr/>
        </p:nvSpPr>
        <p:spPr>
          <a:xfrm rot="7542978">
            <a:off x="1571977" y="1946690"/>
            <a:ext cx="2000264" cy="2786082"/>
          </a:xfrm>
          <a:prstGeom prst="rtTriangl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28596" y="3286124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А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000232" y="1357298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С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357686" y="3286124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В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2071670" y="192880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C00000"/>
                </a:solidFill>
              </a:rPr>
              <a:t>2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14480" y="192880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C00000"/>
                </a:solidFill>
              </a:rPr>
              <a:t>1</a:t>
            </a:r>
            <a:endParaRPr lang="ru-RU" sz="2000" dirty="0">
              <a:solidFill>
                <a:srgbClr val="C00000"/>
              </a:solidFill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5400000">
            <a:off x="1178695" y="2536025"/>
            <a:ext cx="164307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785918" y="3357562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К</a:t>
            </a:r>
            <a:endParaRPr lang="ru-RU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3643306" y="300037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C00000"/>
                </a:solidFill>
              </a:rPr>
              <a:t>3</a:t>
            </a:r>
            <a:endParaRPr lang="ru-RU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Равнобедренный треугольник 84"/>
          <p:cNvSpPr/>
          <p:nvPr/>
        </p:nvSpPr>
        <p:spPr>
          <a:xfrm>
            <a:off x="4929190" y="4786322"/>
            <a:ext cx="3000396" cy="1000132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ый треугольник 25"/>
          <p:cNvSpPr/>
          <p:nvPr/>
        </p:nvSpPr>
        <p:spPr>
          <a:xfrm rot="14060713" flipH="1">
            <a:off x="5522643" y="1368029"/>
            <a:ext cx="1286353" cy="1769373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ый треугольник 19"/>
          <p:cNvSpPr/>
          <p:nvPr/>
        </p:nvSpPr>
        <p:spPr>
          <a:xfrm rot="7542978">
            <a:off x="1237812" y="1437025"/>
            <a:ext cx="1279430" cy="1769373"/>
          </a:xfrm>
          <a:prstGeom prst="rt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500034" y="571480"/>
            <a:ext cx="857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Задача 1</a:t>
            </a:r>
            <a:endParaRPr lang="ru-RU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2643174" y="571480"/>
            <a:ext cx="12488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Дано:</a:t>
            </a:r>
          </a:p>
          <a:p>
            <a:r>
              <a:rPr lang="ru-RU" sz="1400" dirty="0" smtClean="0"/>
              <a:t>∆АВС, &lt;С=90°</a:t>
            </a:r>
          </a:p>
          <a:p>
            <a:r>
              <a:rPr lang="ru-RU" sz="1400" dirty="0" smtClean="0"/>
              <a:t>Найти: </a:t>
            </a:r>
          </a:p>
          <a:p>
            <a:r>
              <a:rPr lang="ru-RU" sz="1400" dirty="0" smtClean="0"/>
              <a:t>&lt;А и &lt;В</a:t>
            </a:r>
            <a:endParaRPr lang="ru-RU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436421" y="2214555"/>
            <a:ext cx="288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А</a:t>
            </a:r>
            <a:endParaRPr lang="ru-RU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1507991" y="928671"/>
            <a:ext cx="214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С</a:t>
            </a:r>
            <a:endParaRPr lang="ru-RU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3008189" y="2285993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В</a:t>
            </a:r>
            <a:endParaRPr lang="ru-RU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2436685" y="2000241"/>
            <a:ext cx="1886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solidFill>
                  <a:srgbClr val="FF0000"/>
                </a:solidFill>
              </a:rPr>
              <a:t>α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65049" y="2000241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solidFill>
                  <a:srgbClr val="FF0000"/>
                </a:solidFill>
              </a:rPr>
              <a:t>α</a:t>
            </a:r>
            <a:r>
              <a:rPr lang="ru-RU" sz="1400" dirty="0" smtClean="0">
                <a:solidFill>
                  <a:srgbClr val="FF0000"/>
                </a:solidFill>
              </a:rPr>
              <a:t>+24°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65115" y="1357299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FF0000"/>
                </a:solidFill>
              </a:rPr>
              <a:t>90°</a:t>
            </a:r>
            <a:endParaRPr lang="ru-RU" sz="1400" dirty="0">
              <a:solidFill>
                <a:srgbClr val="FF0000"/>
              </a:solidFill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rot="16200000" flipH="1">
            <a:off x="1464459" y="3679021"/>
            <a:ext cx="628652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0" y="3357562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929189" y="571480"/>
            <a:ext cx="857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Задача </a:t>
            </a:r>
            <a:r>
              <a:rPr lang="en-US" sz="1400" dirty="0" smtClean="0"/>
              <a:t>2</a:t>
            </a:r>
            <a:endParaRPr lang="ru-RU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7072329" y="571480"/>
            <a:ext cx="124885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Дано:</a:t>
            </a:r>
          </a:p>
          <a:p>
            <a:r>
              <a:rPr lang="ru-RU" sz="1400" dirty="0" smtClean="0"/>
              <a:t>∆</a:t>
            </a:r>
            <a:r>
              <a:rPr lang="en-US" sz="1400" dirty="0" smtClean="0"/>
              <a:t>MNK</a:t>
            </a:r>
            <a:r>
              <a:rPr lang="ru-RU" sz="1400" dirty="0" smtClean="0"/>
              <a:t>, &lt;</a:t>
            </a:r>
            <a:r>
              <a:rPr lang="en-US" sz="1400" dirty="0" smtClean="0"/>
              <a:t>N</a:t>
            </a:r>
            <a:r>
              <a:rPr lang="ru-RU" sz="1400" dirty="0" smtClean="0"/>
              <a:t>=90°</a:t>
            </a:r>
          </a:p>
          <a:p>
            <a:r>
              <a:rPr lang="ru-RU" sz="1400" dirty="0" smtClean="0"/>
              <a:t>Найти: </a:t>
            </a:r>
          </a:p>
          <a:p>
            <a:r>
              <a:rPr lang="ru-RU" sz="1400" dirty="0" smtClean="0"/>
              <a:t>&lt;</a:t>
            </a:r>
            <a:r>
              <a:rPr lang="en-US" sz="1400" dirty="0" smtClean="0"/>
              <a:t>M</a:t>
            </a:r>
            <a:r>
              <a:rPr lang="ru-RU" sz="1400" dirty="0" smtClean="0"/>
              <a:t> и &lt;</a:t>
            </a:r>
            <a:r>
              <a:rPr lang="en-US" sz="1400" dirty="0" smtClean="0"/>
              <a:t>K</a:t>
            </a:r>
            <a:endParaRPr lang="ru-RU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4786314" y="2214554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</a:t>
            </a:r>
            <a:endParaRPr lang="ru-RU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6357950" y="857232"/>
            <a:ext cx="214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</a:t>
            </a:r>
            <a:endParaRPr lang="ru-RU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6786578" y="1928802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3</a:t>
            </a:r>
            <a:r>
              <a:rPr lang="el-GR" sz="1400" dirty="0" smtClean="0">
                <a:solidFill>
                  <a:srgbClr val="FF0000"/>
                </a:solidFill>
              </a:rPr>
              <a:t>α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214942" y="2000240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solidFill>
                  <a:srgbClr val="FF0000"/>
                </a:solidFill>
              </a:rPr>
              <a:t>α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286512" y="1285860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FF0000"/>
                </a:solidFill>
              </a:rPr>
              <a:t>90°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50" name="Прямоугольный треугольник 49"/>
          <p:cNvSpPr/>
          <p:nvPr/>
        </p:nvSpPr>
        <p:spPr>
          <a:xfrm rot="7542978">
            <a:off x="1444301" y="4937462"/>
            <a:ext cx="1279430" cy="1769373"/>
          </a:xfrm>
          <a:prstGeom prst="rtTriangl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TextBox 50"/>
          <p:cNvSpPr txBox="1"/>
          <p:nvPr/>
        </p:nvSpPr>
        <p:spPr>
          <a:xfrm>
            <a:off x="706523" y="4071917"/>
            <a:ext cx="857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Задача </a:t>
            </a:r>
            <a:r>
              <a:rPr lang="en-US" sz="1400" dirty="0" smtClean="0"/>
              <a:t>3</a:t>
            </a:r>
            <a:endParaRPr lang="ru-RU" sz="1400" dirty="0"/>
          </a:p>
        </p:txBody>
      </p:sp>
      <p:sp>
        <p:nvSpPr>
          <p:cNvPr id="52" name="TextBox 51"/>
          <p:cNvSpPr txBox="1"/>
          <p:nvPr/>
        </p:nvSpPr>
        <p:spPr>
          <a:xfrm>
            <a:off x="2849663" y="4071917"/>
            <a:ext cx="124885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Дано:</a:t>
            </a:r>
          </a:p>
          <a:p>
            <a:r>
              <a:rPr lang="ru-RU" sz="1400" dirty="0" smtClean="0"/>
              <a:t>∆АВС, &lt;С=90°</a:t>
            </a:r>
            <a:r>
              <a:rPr lang="en-US" sz="1400" dirty="0" smtClean="0"/>
              <a:t>,</a:t>
            </a:r>
          </a:p>
          <a:p>
            <a:r>
              <a:rPr lang="ru-RU" sz="1400" dirty="0" smtClean="0"/>
              <a:t>&lt;</a:t>
            </a:r>
            <a:r>
              <a:rPr lang="en-US" sz="1400" dirty="0" smtClean="0"/>
              <a:t>A</a:t>
            </a:r>
            <a:r>
              <a:rPr lang="ru-RU" sz="1400" dirty="0" smtClean="0"/>
              <a:t>=</a:t>
            </a:r>
            <a:r>
              <a:rPr lang="en-US" sz="1400" dirty="0" smtClean="0"/>
              <a:t>52</a:t>
            </a:r>
            <a:r>
              <a:rPr lang="ru-RU" sz="1400" dirty="0" smtClean="0"/>
              <a:t>°</a:t>
            </a:r>
            <a:r>
              <a:rPr lang="en-US" sz="1400" dirty="0" smtClean="0"/>
              <a:t>,</a:t>
            </a:r>
          </a:p>
          <a:p>
            <a:r>
              <a:rPr lang="en-US" sz="1400" dirty="0" smtClean="0"/>
              <a:t>CK - </a:t>
            </a:r>
            <a:r>
              <a:rPr lang="ru-RU" sz="1400" dirty="0" smtClean="0"/>
              <a:t>высота</a:t>
            </a:r>
          </a:p>
          <a:p>
            <a:r>
              <a:rPr lang="ru-RU" sz="1400" dirty="0" smtClean="0"/>
              <a:t>Найти: </a:t>
            </a:r>
          </a:p>
          <a:p>
            <a:r>
              <a:rPr lang="ru-RU" sz="1400" dirty="0" smtClean="0"/>
              <a:t>&lt;1, &lt;2 и &lt;3</a:t>
            </a:r>
            <a:endParaRPr lang="ru-RU" sz="1400" dirty="0"/>
          </a:p>
        </p:txBody>
      </p:sp>
      <p:sp>
        <p:nvSpPr>
          <p:cNvPr id="53" name="TextBox 52"/>
          <p:cNvSpPr txBox="1"/>
          <p:nvPr/>
        </p:nvSpPr>
        <p:spPr>
          <a:xfrm>
            <a:off x="642910" y="5714992"/>
            <a:ext cx="288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А</a:t>
            </a:r>
            <a:endParaRPr lang="ru-RU" sz="1400" dirty="0"/>
          </a:p>
        </p:txBody>
      </p:sp>
      <p:sp>
        <p:nvSpPr>
          <p:cNvPr id="54" name="TextBox 53"/>
          <p:cNvSpPr txBox="1"/>
          <p:nvPr/>
        </p:nvSpPr>
        <p:spPr>
          <a:xfrm>
            <a:off x="1643042" y="4429132"/>
            <a:ext cx="214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С</a:t>
            </a:r>
            <a:endParaRPr lang="ru-RU" sz="1400" dirty="0"/>
          </a:p>
        </p:txBody>
      </p:sp>
      <p:sp>
        <p:nvSpPr>
          <p:cNvPr id="55" name="TextBox 54"/>
          <p:cNvSpPr txBox="1"/>
          <p:nvPr/>
        </p:nvSpPr>
        <p:spPr>
          <a:xfrm>
            <a:off x="2643174" y="5500702"/>
            <a:ext cx="28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C00000"/>
                </a:solidFill>
              </a:rPr>
              <a:t>3</a:t>
            </a:r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714480" y="4929198"/>
            <a:ext cx="28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C00000"/>
                </a:solidFill>
              </a:rPr>
              <a:t>2</a:t>
            </a:r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500166" y="4929198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C00000"/>
                </a:solidFill>
              </a:rPr>
              <a:t>1</a:t>
            </a:r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278555" y="4071917"/>
            <a:ext cx="857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Задача </a:t>
            </a:r>
            <a:r>
              <a:rPr lang="en-US" sz="1400" dirty="0" smtClean="0"/>
              <a:t>4</a:t>
            </a:r>
            <a:endParaRPr lang="ru-RU" sz="1400" dirty="0"/>
          </a:p>
        </p:txBody>
      </p:sp>
      <p:sp>
        <p:nvSpPr>
          <p:cNvPr id="60" name="TextBox 59"/>
          <p:cNvSpPr txBox="1"/>
          <p:nvPr/>
        </p:nvSpPr>
        <p:spPr>
          <a:xfrm>
            <a:off x="7421695" y="4071917"/>
            <a:ext cx="136514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Дано:</a:t>
            </a:r>
          </a:p>
          <a:p>
            <a:r>
              <a:rPr lang="ru-RU" sz="1400" dirty="0" smtClean="0"/>
              <a:t>∆АВС, &lt;</a:t>
            </a:r>
            <a:r>
              <a:rPr lang="en-US" sz="1400" dirty="0" smtClean="0"/>
              <a:t>B</a:t>
            </a:r>
            <a:r>
              <a:rPr lang="ru-RU" sz="1400" dirty="0" smtClean="0"/>
              <a:t>=</a:t>
            </a:r>
            <a:r>
              <a:rPr lang="en-US" sz="1400" dirty="0" smtClean="0"/>
              <a:t>12</a:t>
            </a:r>
            <a:r>
              <a:rPr lang="ru-RU" sz="1400" dirty="0" smtClean="0"/>
              <a:t>0°</a:t>
            </a:r>
            <a:r>
              <a:rPr lang="en-US" sz="1400" dirty="0" smtClean="0"/>
              <a:t>,</a:t>
            </a:r>
          </a:p>
          <a:p>
            <a:r>
              <a:rPr lang="en-US" sz="1400" dirty="0" smtClean="0"/>
              <a:t>BD – </a:t>
            </a:r>
            <a:r>
              <a:rPr lang="ru-RU" sz="1400" dirty="0" smtClean="0"/>
              <a:t>высота, </a:t>
            </a:r>
            <a:r>
              <a:rPr lang="en-US" sz="1400" dirty="0" smtClean="0"/>
              <a:t>BD</a:t>
            </a:r>
            <a:r>
              <a:rPr lang="ru-RU" sz="1400" dirty="0" smtClean="0"/>
              <a:t>=13 см</a:t>
            </a:r>
          </a:p>
          <a:p>
            <a:r>
              <a:rPr lang="ru-RU" sz="1400" dirty="0" smtClean="0"/>
              <a:t>Найти: АВ</a:t>
            </a:r>
            <a:endParaRPr lang="ru-RU" sz="1400" dirty="0"/>
          </a:p>
        </p:txBody>
      </p:sp>
      <p:sp>
        <p:nvSpPr>
          <p:cNvPr id="61" name="TextBox 60"/>
          <p:cNvSpPr txBox="1"/>
          <p:nvPr/>
        </p:nvSpPr>
        <p:spPr>
          <a:xfrm>
            <a:off x="4786314" y="5857892"/>
            <a:ext cx="288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А</a:t>
            </a:r>
            <a:endParaRPr lang="ru-RU" sz="1400" dirty="0"/>
          </a:p>
        </p:txBody>
      </p:sp>
      <p:sp>
        <p:nvSpPr>
          <p:cNvPr id="62" name="TextBox 61"/>
          <p:cNvSpPr txBox="1"/>
          <p:nvPr/>
        </p:nvSpPr>
        <p:spPr>
          <a:xfrm>
            <a:off x="7786710" y="5786454"/>
            <a:ext cx="28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С</a:t>
            </a:r>
            <a:endParaRPr lang="ru-RU" sz="1400" dirty="0"/>
          </a:p>
        </p:txBody>
      </p:sp>
      <p:sp>
        <p:nvSpPr>
          <p:cNvPr id="63" name="TextBox 62"/>
          <p:cNvSpPr txBox="1"/>
          <p:nvPr/>
        </p:nvSpPr>
        <p:spPr>
          <a:xfrm>
            <a:off x="6429388" y="5214950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13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215206" y="2214554"/>
            <a:ext cx="214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K</a:t>
            </a:r>
            <a:endParaRPr lang="ru-RU" sz="1400" dirty="0"/>
          </a:p>
        </p:txBody>
      </p:sp>
      <p:cxnSp>
        <p:nvCxnSpPr>
          <p:cNvPr id="76" name="Прямая соединительная линия 75"/>
          <p:cNvCxnSpPr>
            <a:stCxn id="50" idx="2"/>
          </p:cNvCxnSpPr>
          <p:nvPr/>
        </p:nvCxnSpPr>
        <p:spPr>
          <a:xfrm rot="10800000" flipH="1" flipV="1">
            <a:off x="1739170" y="4786296"/>
            <a:ext cx="46747" cy="107159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3143240" y="5715016"/>
            <a:ext cx="214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B</a:t>
            </a:r>
            <a:endParaRPr lang="ru-RU" sz="1400" dirty="0"/>
          </a:p>
        </p:txBody>
      </p:sp>
      <p:sp>
        <p:nvSpPr>
          <p:cNvPr id="82" name="TextBox 81"/>
          <p:cNvSpPr txBox="1"/>
          <p:nvPr/>
        </p:nvSpPr>
        <p:spPr>
          <a:xfrm>
            <a:off x="6286512" y="4500570"/>
            <a:ext cx="28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В</a:t>
            </a:r>
            <a:endParaRPr lang="ru-RU" sz="1400" dirty="0"/>
          </a:p>
        </p:txBody>
      </p:sp>
      <p:sp>
        <p:nvSpPr>
          <p:cNvPr id="83" name="TextBox 82"/>
          <p:cNvSpPr txBox="1"/>
          <p:nvPr/>
        </p:nvSpPr>
        <p:spPr>
          <a:xfrm>
            <a:off x="6357950" y="5857892"/>
            <a:ext cx="28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</a:t>
            </a:r>
            <a:endParaRPr lang="ru-RU" sz="1400" dirty="0"/>
          </a:p>
        </p:txBody>
      </p:sp>
      <p:cxnSp>
        <p:nvCxnSpPr>
          <p:cNvPr id="84" name="Прямая соединительная линия 83"/>
          <p:cNvCxnSpPr>
            <a:stCxn id="82" idx="2"/>
            <a:endCxn id="85" idx="3"/>
          </p:cNvCxnSpPr>
          <p:nvPr/>
        </p:nvCxnSpPr>
        <p:spPr>
          <a:xfrm rot="5400000">
            <a:off x="5940335" y="5297400"/>
            <a:ext cx="978107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 rot="16200000" flipH="1">
            <a:off x="5679289" y="5179231"/>
            <a:ext cx="142876" cy="714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 rot="5400000">
            <a:off x="7072330" y="5214950"/>
            <a:ext cx="142876" cy="14287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1643042" y="5857892"/>
            <a:ext cx="28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K</a:t>
            </a:r>
            <a:endParaRPr lang="ru-RU" sz="1400" dirty="0"/>
          </a:p>
        </p:txBody>
      </p:sp>
      <p:sp>
        <p:nvSpPr>
          <p:cNvPr id="45" name="TextBox 44"/>
          <p:cNvSpPr txBox="1"/>
          <p:nvPr/>
        </p:nvSpPr>
        <p:spPr>
          <a:xfrm>
            <a:off x="1643042" y="0"/>
            <a:ext cx="57558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/>
              <a:t>ЗАДАЧИ  ПО  ГОТОВЫМ  ЧЕРТЕЖАМ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642918"/>
            <a:ext cx="15023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Задача 4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5143504" y="714356"/>
            <a:ext cx="361406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Дано:</a:t>
            </a:r>
          </a:p>
          <a:p>
            <a:r>
              <a:rPr lang="ru-RU" sz="2800" dirty="0" smtClean="0"/>
              <a:t>∆АВС, &lt;В=120°,</a:t>
            </a:r>
          </a:p>
          <a:p>
            <a:r>
              <a:rPr lang="en-US" sz="2800" dirty="0" smtClean="0"/>
              <a:t>BD – </a:t>
            </a:r>
            <a:r>
              <a:rPr lang="ru-RU" sz="2800" dirty="0" smtClean="0"/>
              <a:t>высота, </a:t>
            </a:r>
            <a:r>
              <a:rPr lang="en-US" sz="2800" dirty="0" smtClean="0"/>
              <a:t>BD</a:t>
            </a:r>
            <a:r>
              <a:rPr lang="ru-RU" sz="2800" dirty="0" smtClean="0"/>
              <a:t>=13 см</a:t>
            </a:r>
          </a:p>
          <a:p>
            <a:r>
              <a:rPr lang="ru-RU" sz="2800" dirty="0" smtClean="0"/>
              <a:t>Найти: АВ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00034" y="3357562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А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714876" y="3357562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С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643174" y="1714488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В</a:t>
            </a:r>
            <a:endParaRPr lang="ru-RU" sz="2800" dirty="0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928662" y="2214554"/>
            <a:ext cx="3714776" cy="1357322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2643174" y="3571876"/>
            <a:ext cx="4058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D</a:t>
            </a:r>
            <a:endParaRPr lang="ru-RU" sz="2800" dirty="0"/>
          </a:p>
        </p:txBody>
      </p:sp>
      <p:cxnSp>
        <p:nvCxnSpPr>
          <p:cNvPr id="14" name="Прямая соединительная линия 13"/>
          <p:cNvCxnSpPr>
            <a:stCxn id="11" idx="0"/>
            <a:endCxn id="11" idx="3"/>
          </p:cNvCxnSpPr>
          <p:nvPr/>
        </p:nvCxnSpPr>
        <p:spPr>
          <a:xfrm rot="16200000" flipH="1">
            <a:off x="2107389" y="2893215"/>
            <a:ext cx="1357322" cy="158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786050" y="271462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13</a:t>
            </a:r>
            <a:endParaRPr lang="ru-RU" sz="2000" dirty="0">
              <a:solidFill>
                <a:srgbClr val="FF0000"/>
              </a:solidFill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rot="16200000" flipH="1">
            <a:off x="1857356" y="2786058"/>
            <a:ext cx="142876" cy="14287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3633834" y="2817986"/>
            <a:ext cx="191858" cy="17291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indent="-857250"/>
            <a:r>
              <a:rPr lang="ru-RU" dirty="0" smtClean="0"/>
              <a:t>Решение </a:t>
            </a:r>
            <a:r>
              <a:rPr lang="ru-RU" dirty="0" smtClean="0"/>
              <a:t>задач.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ru-RU" sz="2800" dirty="0" smtClean="0">
                <a:solidFill>
                  <a:srgbClr val="C00000"/>
                </a:solidFill>
              </a:rPr>
              <a:t>Нет ничего дороже для человека того, </a:t>
            </a:r>
          </a:p>
          <a:p>
            <a:pPr algn="r">
              <a:buNone/>
            </a:pPr>
            <a:r>
              <a:rPr lang="ru-RU" sz="2800" dirty="0" smtClean="0">
                <a:solidFill>
                  <a:srgbClr val="C00000"/>
                </a:solidFill>
              </a:rPr>
              <a:t>чтобы хорошо мыслить.</a:t>
            </a:r>
            <a:endParaRPr lang="ru-RU" sz="2800" dirty="0" smtClean="0">
              <a:solidFill>
                <a:srgbClr val="C00000"/>
              </a:solidFill>
            </a:endParaRPr>
          </a:p>
          <a:p>
            <a:pPr algn="r">
              <a:buNone/>
            </a:pPr>
            <a:r>
              <a:rPr lang="ru-RU" sz="2800" dirty="0" smtClean="0"/>
              <a:t>Л.Н.Толстой</a:t>
            </a:r>
            <a:endParaRPr lang="ru-RU" sz="2800" dirty="0" smtClean="0"/>
          </a:p>
          <a:p>
            <a:pPr algn="r">
              <a:buNone/>
            </a:pPr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Задача 1</a:t>
            </a:r>
          </a:p>
        </p:txBody>
      </p:sp>
      <p:sp>
        <p:nvSpPr>
          <p:cNvPr id="15363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427538" y="1600200"/>
            <a:ext cx="4259262" cy="4525963"/>
          </a:xfrm>
        </p:spPr>
        <p:txBody>
          <a:bodyPr/>
          <a:lstStyle/>
          <a:p>
            <a:pPr eaLnBrk="1" hangingPunct="1"/>
            <a:r>
              <a:rPr lang="ru-RU" smtClean="0"/>
              <a:t>Высоты ∆ АВС, проведенные из вершины А и С, пересекаются в точке М. Найти </a:t>
            </a:r>
            <a:r>
              <a:rPr lang="en-US" smtClean="0"/>
              <a:t>&lt;</a:t>
            </a:r>
            <a:r>
              <a:rPr lang="ru-RU" smtClean="0"/>
              <a:t>АМС, если </a:t>
            </a:r>
            <a:r>
              <a:rPr lang="en-US" smtClean="0"/>
              <a:t>&lt;</a:t>
            </a:r>
            <a:r>
              <a:rPr lang="ru-RU" smtClean="0"/>
              <a:t>А=70°</a:t>
            </a:r>
            <a:r>
              <a:rPr lang="en-US" smtClean="0"/>
              <a:t> </a:t>
            </a:r>
            <a:r>
              <a:rPr lang="ru-RU" smtClean="0"/>
              <a:t>;</a:t>
            </a:r>
            <a:r>
              <a:rPr lang="en-US" smtClean="0"/>
              <a:t>&lt;</a:t>
            </a:r>
            <a:r>
              <a:rPr lang="ru-RU" smtClean="0"/>
              <a:t>С=80°</a:t>
            </a:r>
          </a:p>
          <a:p>
            <a:pPr eaLnBrk="1" hangingPunct="1"/>
            <a:endParaRPr lang="ru-RU" smtClean="0"/>
          </a:p>
        </p:txBody>
      </p:sp>
      <p:sp>
        <p:nvSpPr>
          <p:cNvPr id="15364" name="Line 7"/>
          <p:cNvSpPr>
            <a:spLocks noChangeShapeType="1"/>
          </p:cNvSpPr>
          <p:nvPr/>
        </p:nvSpPr>
        <p:spPr bwMode="auto">
          <a:xfrm flipV="1">
            <a:off x="1187450" y="1557338"/>
            <a:ext cx="792163" cy="41036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5" name="Line 8"/>
          <p:cNvSpPr>
            <a:spLocks noChangeShapeType="1"/>
          </p:cNvSpPr>
          <p:nvPr/>
        </p:nvSpPr>
        <p:spPr bwMode="auto">
          <a:xfrm>
            <a:off x="1979613" y="1557338"/>
            <a:ext cx="2447925" cy="410368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6" name="Line 9"/>
          <p:cNvSpPr>
            <a:spLocks noChangeShapeType="1"/>
          </p:cNvSpPr>
          <p:nvPr/>
        </p:nvSpPr>
        <p:spPr bwMode="auto">
          <a:xfrm>
            <a:off x="1187450" y="5661025"/>
            <a:ext cx="3240088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7" name="Line 10"/>
          <p:cNvSpPr>
            <a:spLocks noChangeShapeType="1"/>
          </p:cNvSpPr>
          <p:nvPr/>
        </p:nvSpPr>
        <p:spPr bwMode="auto">
          <a:xfrm flipH="1" flipV="1">
            <a:off x="1331913" y="4868863"/>
            <a:ext cx="3095625" cy="792162"/>
          </a:xfrm>
          <a:prstGeom prst="line">
            <a:avLst/>
          </a:prstGeom>
          <a:noFill/>
          <a:ln w="34925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8" name="Line 11"/>
          <p:cNvSpPr>
            <a:spLocks noChangeShapeType="1"/>
          </p:cNvSpPr>
          <p:nvPr/>
        </p:nvSpPr>
        <p:spPr bwMode="auto">
          <a:xfrm flipV="1">
            <a:off x="1187450" y="4221163"/>
            <a:ext cx="2376488" cy="143986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9" name="Text Box 12"/>
          <p:cNvSpPr txBox="1">
            <a:spLocks noChangeArrowheads="1"/>
          </p:cNvSpPr>
          <p:nvPr/>
        </p:nvSpPr>
        <p:spPr bwMode="auto">
          <a:xfrm>
            <a:off x="323850" y="5373688"/>
            <a:ext cx="792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A</a:t>
            </a:r>
            <a:endParaRPr lang="ru-RU"/>
          </a:p>
        </p:txBody>
      </p:sp>
      <p:sp>
        <p:nvSpPr>
          <p:cNvPr id="15370" name="Text Box 13"/>
          <p:cNvSpPr txBox="1">
            <a:spLocks noChangeArrowheads="1"/>
          </p:cNvSpPr>
          <p:nvPr/>
        </p:nvSpPr>
        <p:spPr bwMode="auto">
          <a:xfrm>
            <a:off x="2195513" y="1412875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</a:t>
            </a:r>
            <a:endParaRPr lang="ru-RU"/>
          </a:p>
        </p:txBody>
      </p:sp>
      <p:sp>
        <p:nvSpPr>
          <p:cNvPr id="15371" name="Text Box 14"/>
          <p:cNvSpPr txBox="1">
            <a:spLocks noChangeArrowheads="1"/>
          </p:cNvSpPr>
          <p:nvPr/>
        </p:nvSpPr>
        <p:spPr bwMode="auto">
          <a:xfrm>
            <a:off x="1908175" y="4581525"/>
            <a:ext cx="792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</a:t>
            </a:r>
            <a:endParaRPr lang="ru-RU"/>
          </a:p>
        </p:txBody>
      </p:sp>
      <p:sp>
        <p:nvSpPr>
          <p:cNvPr id="15372" name="Text Box 15"/>
          <p:cNvSpPr txBox="1">
            <a:spLocks noChangeArrowheads="1"/>
          </p:cNvSpPr>
          <p:nvPr/>
        </p:nvSpPr>
        <p:spPr bwMode="auto">
          <a:xfrm>
            <a:off x="4500563" y="5300663"/>
            <a:ext cx="792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</a:t>
            </a:r>
            <a:endParaRPr lang="ru-RU"/>
          </a:p>
        </p:txBody>
      </p:sp>
      <p:sp>
        <p:nvSpPr>
          <p:cNvPr id="15373" name="Text Box 17"/>
          <p:cNvSpPr txBox="1">
            <a:spLocks noChangeArrowheads="1"/>
          </p:cNvSpPr>
          <p:nvPr/>
        </p:nvSpPr>
        <p:spPr bwMode="auto">
          <a:xfrm>
            <a:off x="1042988" y="5373688"/>
            <a:ext cx="792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1</a:t>
            </a:r>
            <a:endParaRPr lang="ru-RU"/>
          </a:p>
        </p:txBody>
      </p:sp>
      <p:sp>
        <p:nvSpPr>
          <p:cNvPr id="15374" name="Text Box 18"/>
          <p:cNvSpPr txBox="1">
            <a:spLocks noChangeArrowheads="1"/>
          </p:cNvSpPr>
          <p:nvPr/>
        </p:nvSpPr>
        <p:spPr bwMode="auto">
          <a:xfrm>
            <a:off x="2843213" y="5373688"/>
            <a:ext cx="792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2</a:t>
            </a:r>
            <a:endParaRPr lang="ru-RU"/>
          </a:p>
        </p:txBody>
      </p:sp>
      <p:sp>
        <p:nvSpPr>
          <p:cNvPr id="15375" name="Text Box 19"/>
          <p:cNvSpPr txBox="1">
            <a:spLocks noChangeArrowheads="1"/>
          </p:cNvSpPr>
          <p:nvPr/>
        </p:nvSpPr>
        <p:spPr bwMode="auto">
          <a:xfrm>
            <a:off x="323850" y="4581525"/>
            <a:ext cx="792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C</a:t>
            </a:r>
            <a:r>
              <a:rPr lang="en-US" baseline="-25000"/>
              <a:t>1</a:t>
            </a:r>
            <a:endParaRPr lang="ru-RU" baseline="-25000"/>
          </a:p>
        </p:txBody>
      </p:sp>
      <p:sp>
        <p:nvSpPr>
          <p:cNvPr id="15376" name="Text Box 20"/>
          <p:cNvSpPr txBox="1">
            <a:spLocks noChangeArrowheads="1"/>
          </p:cNvSpPr>
          <p:nvPr/>
        </p:nvSpPr>
        <p:spPr bwMode="auto">
          <a:xfrm>
            <a:off x="3635375" y="3860800"/>
            <a:ext cx="792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</a:t>
            </a:r>
            <a:r>
              <a:rPr lang="en-US" baseline="-25000"/>
              <a:t>1</a:t>
            </a:r>
            <a:endParaRPr lang="ru-RU" baseline="-25000"/>
          </a:p>
        </p:txBody>
      </p:sp>
      <p:sp>
        <p:nvSpPr>
          <p:cNvPr id="15377" name="Line 21"/>
          <p:cNvSpPr>
            <a:spLocks noChangeShapeType="1"/>
          </p:cNvSpPr>
          <p:nvPr/>
        </p:nvSpPr>
        <p:spPr bwMode="auto">
          <a:xfrm flipH="1" flipV="1">
            <a:off x="3563938" y="4221163"/>
            <a:ext cx="863600" cy="143986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8" name="Line 22"/>
          <p:cNvSpPr>
            <a:spLocks noChangeShapeType="1"/>
          </p:cNvSpPr>
          <p:nvPr/>
        </p:nvSpPr>
        <p:spPr bwMode="auto">
          <a:xfrm>
            <a:off x="1187450" y="5624513"/>
            <a:ext cx="3240088" cy="0"/>
          </a:xfrm>
          <a:prstGeom prst="line">
            <a:avLst/>
          </a:prstGeom>
          <a:noFill/>
          <a:ln w="34925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9" name="Line 23"/>
          <p:cNvSpPr>
            <a:spLocks noChangeShapeType="1"/>
          </p:cNvSpPr>
          <p:nvPr/>
        </p:nvSpPr>
        <p:spPr bwMode="auto">
          <a:xfrm flipV="1">
            <a:off x="1187450" y="4868863"/>
            <a:ext cx="144463" cy="792162"/>
          </a:xfrm>
          <a:prstGeom prst="line">
            <a:avLst/>
          </a:prstGeom>
          <a:noFill/>
          <a:ln w="34925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Задача 2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Доказать:</a:t>
            </a:r>
            <a:endParaRPr lang="ru-RU" dirty="0" smtClean="0"/>
          </a:p>
          <a:p>
            <a:pPr lvl="1" eaLnBrk="1" hangingPunct="1"/>
            <a:r>
              <a:rPr lang="ru-RU" sz="3200" dirty="0" smtClean="0"/>
              <a:t>Если в прямоугольном треугольнике угол - 30 °, то катет, лежащий против него…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Задача 3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С помощью циркуля и линейки разделить прямой угол на три равные части.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Цели урока: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Решать задачи на применение свойств прямоугольных треугольников, признаков равенства прямоугольных треугольников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Воспитывать интерес к предмету.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Задача 4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813" y="1571625"/>
            <a:ext cx="8229600" cy="4525963"/>
          </a:xfrm>
        </p:spPr>
        <p:txBody>
          <a:bodyPr/>
          <a:lstStyle/>
          <a:p>
            <a:pPr marL="361950" indent="-361950" eaLnBrk="1" hangingPunct="1">
              <a:defRPr/>
            </a:pPr>
            <a:r>
              <a:rPr lang="ru-RU" dirty="0" smtClean="0"/>
              <a:t>В равностороннем треугольнике проведены две медианы.</a:t>
            </a:r>
          </a:p>
          <a:p>
            <a:pPr marL="361950" indent="0" eaLnBrk="1" hangingPunct="1">
              <a:buFontTx/>
              <a:buNone/>
              <a:defRPr/>
            </a:pPr>
            <a:r>
              <a:rPr lang="ru-RU" dirty="0" smtClean="0"/>
              <a:t>Найти острый угол между ними.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Задача 5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 прямоугольном треугольнике один из острых углов равен 2</a:t>
            </a:r>
            <a:r>
              <a:rPr lang="en-US" smtClean="0"/>
              <a:t>/3 </a:t>
            </a:r>
            <a:r>
              <a:rPr lang="ru-RU" smtClean="0"/>
              <a:t>прямого, а суммы гипотенузы и меньшего катета – 18 см. Найти гипотенузу.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indent="-857250"/>
            <a:r>
              <a:rPr lang="ru-RU" dirty="0" smtClean="0"/>
              <a:t>Задание на самоподготовку.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2800" dirty="0" smtClean="0"/>
              <a:t>Повторить пункт 34, 35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Решить задачи №260, 261</a:t>
            </a:r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2699"/>
          <p:cNvPicPr>
            <a:picLocks noChangeAspect="1" noChangeArrowheads="1"/>
          </p:cNvPicPr>
          <p:nvPr/>
        </p:nvPicPr>
        <p:blipFill>
          <a:blip r:embed="rId2"/>
          <a:srcRect l="15000" b="15594"/>
          <a:stretch>
            <a:fillRect/>
          </a:stretch>
        </p:blipFill>
        <p:spPr bwMode="auto">
          <a:xfrm>
            <a:off x="4500562" y="4071942"/>
            <a:ext cx="404812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214290"/>
            <a:ext cx="7729534" cy="3857652"/>
          </a:xfrm>
          <a:noFill/>
        </p:spPr>
        <p:txBody>
          <a:bodyPr>
            <a:prstTxWarp prst="textDoubleWave1">
              <a:avLst/>
            </a:prstTxWarp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buNone/>
            </a:pPr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</a:t>
            </a:r>
            <a:endParaRPr lang="ru-RU" sz="2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урока: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+mj-lt"/>
              <a:buAutoNum type="romanUcPeriod"/>
            </a:pPr>
            <a:r>
              <a:rPr lang="ru-RU" dirty="0" smtClean="0"/>
              <a:t>Повторение теоретического материала.</a:t>
            </a:r>
          </a:p>
          <a:p>
            <a:pPr marL="571500" indent="-571500">
              <a:buFont typeface="+mj-lt"/>
              <a:buAutoNum type="romanUcPeriod"/>
            </a:pPr>
            <a:r>
              <a:rPr lang="ru-RU" dirty="0" smtClean="0"/>
              <a:t>Тестирование.</a:t>
            </a:r>
          </a:p>
          <a:p>
            <a:pPr marL="571500" indent="-571500">
              <a:buFont typeface="+mj-lt"/>
              <a:buAutoNum type="romanUcPeriod"/>
            </a:pPr>
            <a:r>
              <a:rPr lang="ru-RU" dirty="0" smtClean="0"/>
              <a:t>Устное решение задач по готовому чертежу.</a:t>
            </a:r>
          </a:p>
          <a:p>
            <a:pPr marL="571500" indent="-571500">
              <a:buFont typeface="+mj-lt"/>
              <a:buAutoNum type="romanUcPeriod"/>
            </a:pPr>
            <a:r>
              <a:rPr lang="ru-RU" dirty="0" smtClean="0"/>
              <a:t>Решение задач.</a:t>
            </a:r>
          </a:p>
          <a:p>
            <a:pPr marL="571500" indent="-571500">
              <a:buFont typeface="+mj-lt"/>
              <a:buAutoNum type="romanUcPeriod"/>
            </a:pPr>
            <a:r>
              <a:rPr lang="ru-RU" dirty="0" smtClean="0"/>
              <a:t>Задание на самоподготовку.</a:t>
            </a:r>
          </a:p>
          <a:p>
            <a:pPr marL="571500" indent="-571500">
              <a:buFont typeface="+mj-lt"/>
              <a:buAutoNum type="romanUcPeriod"/>
            </a:pPr>
            <a:r>
              <a:rPr lang="ru-RU" dirty="0" smtClean="0"/>
              <a:t>Итог урока.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indent="-857250"/>
            <a:r>
              <a:rPr lang="ru-RU" dirty="0" smtClean="0"/>
              <a:t>Подготовка к решению задач.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ru-RU" sz="2800" dirty="0" smtClean="0">
                <a:solidFill>
                  <a:srgbClr val="C00000"/>
                </a:solidFill>
              </a:rPr>
              <a:t>Не тот глуп, кто не знает, </a:t>
            </a:r>
          </a:p>
          <a:p>
            <a:pPr algn="r">
              <a:buNone/>
            </a:pPr>
            <a:r>
              <a:rPr lang="ru-RU" sz="2800" dirty="0" smtClean="0">
                <a:solidFill>
                  <a:srgbClr val="C00000"/>
                </a:solidFill>
              </a:rPr>
              <a:t>а тот, кто не хочет знать.</a:t>
            </a:r>
          </a:p>
          <a:p>
            <a:pPr algn="r">
              <a:buNone/>
            </a:pPr>
            <a:r>
              <a:rPr lang="ru-RU" sz="2800" dirty="0" smtClean="0"/>
              <a:t>Григорий Сковорода</a:t>
            </a:r>
          </a:p>
          <a:p>
            <a:pPr algn="r">
              <a:buNone/>
            </a:pPr>
            <a:endParaRPr lang="ru-RU" sz="2800" dirty="0" smtClean="0"/>
          </a:p>
          <a:p>
            <a:pPr marL="514350" indent="-514350">
              <a:buAutoNum type="arabicPeriod"/>
            </a:pPr>
            <a:r>
              <a:rPr lang="ru-RU" sz="2800" dirty="0" smtClean="0"/>
              <a:t>Определение прямоугольного треугольника, его элементы.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Свойства прямоугольного треугольника.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Признаки равенства прямоугольных треугольников.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269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4300" y="3284538"/>
            <a:ext cx="4762500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6"/>
          <p:cNvSpPr>
            <a:spLocks noChangeArrowheads="1"/>
          </p:cNvSpPr>
          <p:nvPr/>
        </p:nvSpPr>
        <p:spPr bwMode="auto">
          <a:xfrm>
            <a:off x="3563938" y="5734050"/>
            <a:ext cx="4537075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0" name="Rectangle 7"/>
          <p:cNvSpPr>
            <a:spLocks noChangeArrowheads="1"/>
          </p:cNvSpPr>
          <p:nvPr/>
        </p:nvSpPr>
        <p:spPr bwMode="auto">
          <a:xfrm>
            <a:off x="4067175" y="3284538"/>
            <a:ext cx="792163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1" name="AutoShape 8"/>
          <p:cNvSpPr>
            <a:spLocks noChangeArrowheads="1"/>
          </p:cNvSpPr>
          <p:nvPr/>
        </p:nvSpPr>
        <p:spPr bwMode="auto">
          <a:xfrm>
            <a:off x="179388" y="115888"/>
            <a:ext cx="4824412" cy="4032250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/>
              <a:t>Почему логические </a:t>
            </a:r>
          </a:p>
          <a:p>
            <a:pPr algn="ctr"/>
            <a:r>
              <a:rPr lang="ru-RU" sz="2800"/>
              <a:t>доказательства играют</a:t>
            </a:r>
          </a:p>
          <a:p>
            <a:pPr algn="ctr"/>
            <a:r>
              <a:rPr lang="ru-RU" sz="2800"/>
              <a:t> такую существенную роль</a:t>
            </a:r>
          </a:p>
          <a:p>
            <a:pPr algn="ctr"/>
            <a:r>
              <a:rPr lang="ru-RU" sz="2800"/>
              <a:t> в геометрии и </a:t>
            </a:r>
          </a:p>
          <a:p>
            <a:pPr algn="ctr"/>
            <a:r>
              <a:rPr lang="ru-RU" sz="2800"/>
              <a:t>вообще в математике?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indent="-857250"/>
            <a:r>
              <a:rPr lang="ru-RU" dirty="0" smtClean="0"/>
              <a:t>Тестирование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525963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ru-RU" sz="2800" dirty="0" smtClean="0">
                <a:solidFill>
                  <a:srgbClr val="C00000"/>
                </a:solidFill>
              </a:rPr>
              <a:t>Я знаю, что ничего не знаю.</a:t>
            </a:r>
          </a:p>
          <a:p>
            <a:pPr algn="r">
              <a:buNone/>
            </a:pPr>
            <a:r>
              <a:rPr lang="ru-RU" sz="2800" dirty="0" smtClean="0"/>
              <a:t>Сократ</a:t>
            </a:r>
          </a:p>
          <a:p>
            <a:pPr algn="r">
              <a:buNone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indent="-857250"/>
            <a:r>
              <a:rPr lang="ru-RU" dirty="0" smtClean="0"/>
              <a:t>Устное </a:t>
            </a:r>
            <a:r>
              <a:rPr lang="ru-RU" dirty="0" smtClean="0"/>
              <a:t>решение задач.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ru-RU" sz="2800" dirty="0" smtClean="0">
                <a:solidFill>
                  <a:srgbClr val="C00000"/>
                </a:solidFill>
              </a:rPr>
              <a:t>Геометрия есть искусство </a:t>
            </a:r>
          </a:p>
          <a:p>
            <a:pPr algn="r">
              <a:buNone/>
            </a:pPr>
            <a:r>
              <a:rPr lang="ru-RU" sz="2800" dirty="0" smtClean="0">
                <a:solidFill>
                  <a:srgbClr val="C00000"/>
                </a:solidFill>
              </a:rPr>
              <a:t>правильно рассуждать </a:t>
            </a:r>
          </a:p>
          <a:p>
            <a:pPr algn="r">
              <a:buNone/>
            </a:pPr>
            <a:r>
              <a:rPr lang="ru-RU" sz="2800" dirty="0" smtClean="0">
                <a:solidFill>
                  <a:srgbClr val="C00000"/>
                </a:solidFill>
              </a:rPr>
              <a:t>по неправильным чертежам.</a:t>
            </a:r>
          </a:p>
          <a:p>
            <a:pPr algn="r">
              <a:buNone/>
            </a:pPr>
            <a:r>
              <a:rPr lang="ru-RU" sz="2800" dirty="0" smtClean="0"/>
              <a:t>Д. Пойа</a:t>
            </a:r>
          </a:p>
          <a:p>
            <a:pPr algn="r">
              <a:buNone/>
            </a:pPr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Равнобедренный треугольник 84"/>
          <p:cNvSpPr/>
          <p:nvPr/>
        </p:nvSpPr>
        <p:spPr>
          <a:xfrm>
            <a:off x="4929190" y="4786322"/>
            <a:ext cx="3000396" cy="1000132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ый треугольник 25"/>
          <p:cNvSpPr/>
          <p:nvPr/>
        </p:nvSpPr>
        <p:spPr>
          <a:xfrm rot="14060713" flipH="1">
            <a:off x="5522643" y="1368029"/>
            <a:ext cx="1286353" cy="1769373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ый треугольник 19"/>
          <p:cNvSpPr/>
          <p:nvPr/>
        </p:nvSpPr>
        <p:spPr>
          <a:xfrm rot="7542978">
            <a:off x="1237812" y="1437025"/>
            <a:ext cx="1279430" cy="1769373"/>
          </a:xfrm>
          <a:prstGeom prst="rt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500034" y="571480"/>
            <a:ext cx="857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Задача 1</a:t>
            </a:r>
            <a:endParaRPr lang="ru-RU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2643174" y="571480"/>
            <a:ext cx="12488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Дано:</a:t>
            </a:r>
          </a:p>
          <a:p>
            <a:r>
              <a:rPr lang="ru-RU" sz="1400" dirty="0" smtClean="0"/>
              <a:t>∆АВС, &lt;С=90°</a:t>
            </a:r>
          </a:p>
          <a:p>
            <a:r>
              <a:rPr lang="ru-RU" sz="1400" dirty="0" smtClean="0"/>
              <a:t>Найти: </a:t>
            </a:r>
          </a:p>
          <a:p>
            <a:r>
              <a:rPr lang="ru-RU" sz="1400" dirty="0" smtClean="0"/>
              <a:t>&lt;А и &lt;В</a:t>
            </a:r>
            <a:endParaRPr lang="ru-RU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436421" y="2214555"/>
            <a:ext cx="288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А</a:t>
            </a:r>
            <a:endParaRPr lang="ru-RU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1507991" y="928671"/>
            <a:ext cx="214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С</a:t>
            </a:r>
            <a:endParaRPr lang="ru-RU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3008189" y="2285993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В</a:t>
            </a:r>
            <a:endParaRPr lang="ru-RU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2436685" y="2000241"/>
            <a:ext cx="1886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solidFill>
                  <a:srgbClr val="FF0000"/>
                </a:solidFill>
              </a:rPr>
              <a:t>α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65049" y="2000241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solidFill>
                  <a:srgbClr val="FF0000"/>
                </a:solidFill>
              </a:rPr>
              <a:t>α</a:t>
            </a:r>
            <a:r>
              <a:rPr lang="ru-RU" sz="1400" dirty="0" smtClean="0">
                <a:solidFill>
                  <a:srgbClr val="FF0000"/>
                </a:solidFill>
              </a:rPr>
              <a:t>+24°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65115" y="1357299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FF0000"/>
                </a:solidFill>
              </a:rPr>
              <a:t>90°</a:t>
            </a:r>
            <a:endParaRPr lang="ru-RU" sz="1400" dirty="0">
              <a:solidFill>
                <a:srgbClr val="FF0000"/>
              </a:solidFill>
            </a:endParaRPr>
          </a:p>
        </p:txBody>
      </p:sp>
      <p:cxnSp>
        <p:nvCxnSpPr>
          <p:cNvPr id="22" name="Прямая соединительная линия 21"/>
          <p:cNvCxnSpPr>
            <a:stCxn id="46" idx="2"/>
          </p:cNvCxnSpPr>
          <p:nvPr/>
        </p:nvCxnSpPr>
        <p:spPr>
          <a:xfrm rot="5400000">
            <a:off x="1414818" y="3680402"/>
            <a:ext cx="6334780" cy="20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0" y="3357562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929189" y="571480"/>
            <a:ext cx="857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Задача </a:t>
            </a:r>
            <a:r>
              <a:rPr lang="en-US" sz="1400" dirty="0" smtClean="0"/>
              <a:t>2</a:t>
            </a:r>
            <a:endParaRPr lang="ru-RU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7072329" y="571480"/>
            <a:ext cx="124885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Дано:</a:t>
            </a:r>
          </a:p>
          <a:p>
            <a:r>
              <a:rPr lang="ru-RU" sz="1400" dirty="0" smtClean="0"/>
              <a:t>∆</a:t>
            </a:r>
            <a:r>
              <a:rPr lang="en-US" sz="1400" dirty="0" smtClean="0"/>
              <a:t>MNK</a:t>
            </a:r>
            <a:r>
              <a:rPr lang="ru-RU" sz="1400" dirty="0" smtClean="0"/>
              <a:t>, &lt;</a:t>
            </a:r>
            <a:r>
              <a:rPr lang="en-US" sz="1400" dirty="0" smtClean="0"/>
              <a:t>N</a:t>
            </a:r>
            <a:r>
              <a:rPr lang="ru-RU" sz="1400" dirty="0" smtClean="0"/>
              <a:t>=90°</a:t>
            </a:r>
          </a:p>
          <a:p>
            <a:r>
              <a:rPr lang="ru-RU" sz="1400" dirty="0" smtClean="0"/>
              <a:t>Найти: </a:t>
            </a:r>
          </a:p>
          <a:p>
            <a:r>
              <a:rPr lang="ru-RU" sz="1400" dirty="0" smtClean="0"/>
              <a:t>&lt;</a:t>
            </a:r>
            <a:r>
              <a:rPr lang="en-US" sz="1400" dirty="0" smtClean="0"/>
              <a:t>M</a:t>
            </a:r>
            <a:r>
              <a:rPr lang="ru-RU" sz="1400" dirty="0" smtClean="0"/>
              <a:t> и &lt;</a:t>
            </a:r>
            <a:r>
              <a:rPr lang="en-US" sz="1400" dirty="0" smtClean="0"/>
              <a:t>K</a:t>
            </a:r>
            <a:endParaRPr lang="ru-RU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4786314" y="2214554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</a:t>
            </a:r>
            <a:endParaRPr lang="ru-RU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6357950" y="857232"/>
            <a:ext cx="214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</a:t>
            </a:r>
            <a:endParaRPr lang="ru-RU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6786578" y="1928802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3</a:t>
            </a:r>
            <a:r>
              <a:rPr lang="el-GR" sz="1400" dirty="0" smtClean="0">
                <a:solidFill>
                  <a:srgbClr val="FF0000"/>
                </a:solidFill>
              </a:rPr>
              <a:t>α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214942" y="2000240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solidFill>
                  <a:srgbClr val="FF0000"/>
                </a:solidFill>
              </a:rPr>
              <a:t>α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286512" y="1285860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FF0000"/>
                </a:solidFill>
              </a:rPr>
              <a:t>90°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50" name="Прямоугольный треугольник 49"/>
          <p:cNvSpPr/>
          <p:nvPr/>
        </p:nvSpPr>
        <p:spPr>
          <a:xfrm rot="7542978">
            <a:off x="1444301" y="4937462"/>
            <a:ext cx="1279430" cy="1769373"/>
          </a:xfrm>
          <a:prstGeom prst="rtTriangl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TextBox 50"/>
          <p:cNvSpPr txBox="1"/>
          <p:nvPr/>
        </p:nvSpPr>
        <p:spPr>
          <a:xfrm>
            <a:off x="706523" y="4071917"/>
            <a:ext cx="857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Задача </a:t>
            </a:r>
            <a:r>
              <a:rPr lang="en-US" sz="1400" dirty="0" smtClean="0"/>
              <a:t>3</a:t>
            </a:r>
            <a:endParaRPr lang="ru-RU" sz="1400" dirty="0"/>
          </a:p>
        </p:txBody>
      </p:sp>
      <p:sp>
        <p:nvSpPr>
          <p:cNvPr id="52" name="TextBox 51"/>
          <p:cNvSpPr txBox="1"/>
          <p:nvPr/>
        </p:nvSpPr>
        <p:spPr>
          <a:xfrm>
            <a:off x="2849663" y="4071917"/>
            <a:ext cx="124885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Дано:</a:t>
            </a:r>
          </a:p>
          <a:p>
            <a:r>
              <a:rPr lang="ru-RU" sz="1400" dirty="0" smtClean="0"/>
              <a:t>∆АВС, &lt;С=90°</a:t>
            </a:r>
            <a:r>
              <a:rPr lang="en-US" sz="1400" dirty="0" smtClean="0"/>
              <a:t>,</a:t>
            </a:r>
          </a:p>
          <a:p>
            <a:r>
              <a:rPr lang="ru-RU" sz="1400" dirty="0" smtClean="0"/>
              <a:t>&lt;</a:t>
            </a:r>
            <a:r>
              <a:rPr lang="en-US" sz="1400" dirty="0" smtClean="0"/>
              <a:t>A</a:t>
            </a:r>
            <a:r>
              <a:rPr lang="ru-RU" sz="1400" dirty="0" smtClean="0"/>
              <a:t>=</a:t>
            </a:r>
            <a:r>
              <a:rPr lang="en-US" sz="1400" dirty="0" smtClean="0"/>
              <a:t>52</a:t>
            </a:r>
            <a:r>
              <a:rPr lang="ru-RU" sz="1400" dirty="0" smtClean="0"/>
              <a:t>°</a:t>
            </a:r>
            <a:r>
              <a:rPr lang="en-US" sz="1400" dirty="0" smtClean="0"/>
              <a:t>,</a:t>
            </a:r>
          </a:p>
          <a:p>
            <a:r>
              <a:rPr lang="en-US" sz="1400" dirty="0" smtClean="0"/>
              <a:t>CK - </a:t>
            </a:r>
            <a:r>
              <a:rPr lang="ru-RU" sz="1400" dirty="0" smtClean="0"/>
              <a:t>высота</a:t>
            </a:r>
          </a:p>
          <a:p>
            <a:r>
              <a:rPr lang="ru-RU" sz="1400" dirty="0" smtClean="0"/>
              <a:t>Найти: </a:t>
            </a:r>
          </a:p>
          <a:p>
            <a:r>
              <a:rPr lang="ru-RU" sz="1400" dirty="0" smtClean="0"/>
              <a:t>&lt;1, &lt;2 и &lt;3</a:t>
            </a:r>
            <a:endParaRPr lang="ru-RU" sz="1400" dirty="0"/>
          </a:p>
        </p:txBody>
      </p:sp>
      <p:sp>
        <p:nvSpPr>
          <p:cNvPr id="53" name="TextBox 52"/>
          <p:cNvSpPr txBox="1"/>
          <p:nvPr/>
        </p:nvSpPr>
        <p:spPr>
          <a:xfrm>
            <a:off x="642910" y="5714992"/>
            <a:ext cx="288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А</a:t>
            </a:r>
            <a:endParaRPr lang="ru-RU" sz="1400" dirty="0"/>
          </a:p>
        </p:txBody>
      </p:sp>
      <p:sp>
        <p:nvSpPr>
          <p:cNvPr id="54" name="TextBox 53"/>
          <p:cNvSpPr txBox="1"/>
          <p:nvPr/>
        </p:nvSpPr>
        <p:spPr>
          <a:xfrm>
            <a:off x="1643042" y="4429132"/>
            <a:ext cx="214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С</a:t>
            </a:r>
            <a:endParaRPr lang="ru-RU" sz="1400" dirty="0"/>
          </a:p>
        </p:txBody>
      </p:sp>
      <p:sp>
        <p:nvSpPr>
          <p:cNvPr id="55" name="TextBox 54"/>
          <p:cNvSpPr txBox="1"/>
          <p:nvPr/>
        </p:nvSpPr>
        <p:spPr>
          <a:xfrm>
            <a:off x="2643174" y="5500702"/>
            <a:ext cx="28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C00000"/>
                </a:solidFill>
              </a:rPr>
              <a:t>3</a:t>
            </a:r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714480" y="4929198"/>
            <a:ext cx="28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C00000"/>
                </a:solidFill>
              </a:rPr>
              <a:t>2</a:t>
            </a:r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500166" y="4929198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C00000"/>
                </a:solidFill>
              </a:rPr>
              <a:t>1</a:t>
            </a:r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278555" y="4071917"/>
            <a:ext cx="857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Задача </a:t>
            </a:r>
            <a:r>
              <a:rPr lang="en-US" sz="1400" dirty="0" smtClean="0"/>
              <a:t>4</a:t>
            </a:r>
            <a:endParaRPr lang="ru-RU" sz="1400" dirty="0"/>
          </a:p>
        </p:txBody>
      </p:sp>
      <p:sp>
        <p:nvSpPr>
          <p:cNvPr id="60" name="TextBox 59"/>
          <p:cNvSpPr txBox="1"/>
          <p:nvPr/>
        </p:nvSpPr>
        <p:spPr>
          <a:xfrm>
            <a:off x="7421695" y="4071917"/>
            <a:ext cx="136514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Дано:</a:t>
            </a:r>
          </a:p>
          <a:p>
            <a:r>
              <a:rPr lang="ru-RU" sz="1400" dirty="0" smtClean="0"/>
              <a:t>∆АВС, &lt;</a:t>
            </a:r>
            <a:r>
              <a:rPr lang="en-US" sz="1400" dirty="0" smtClean="0"/>
              <a:t>B</a:t>
            </a:r>
            <a:r>
              <a:rPr lang="ru-RU" sz="1400" dirty="0" smtClean="0"/>
              <a:t>=</a:t>
            </a:r>
            <a:r>
              <a:rPr lang="en-US" sz="1400" dirty="0" smtClean="0"/>
              <a:t>12</a:t>
            </a:r>
            <a:r>
              <a:rPr lang="ru-RU" sz="1400" dirty="0" smtClean="0"/>
              <a:t>0°</a:t>
            </a:r>
            <a:r>
              <a:rPr lang="en-US" sz="1400" dirty="0" smtClean="0"/>
              <a:t>,</a:t>
            </a:r>
          </a:p>
          <a:p>
            <a:r>
              <a:rPr lang="en-US" sz="1400" dirty="0" smtClean="0"/>
              <a:t>BD – </a:t>
            </a:r>
            <a:r>
              <a:rPr lang="ru-RU" sz="1400" dirty="0" smtClean="0"/>
              <a:t>высота, </a:t>
            </a:r>
            <a:r>
              <a:rPr lang="en-US" sz="1400" dirty="0" smtClean="0"/>
              <a:t>BD</a:t>
            </a:r>
            <a:r>
              <a:rPr lang="ru-RU" sz="1400" dirty="0" smtClean="0"/>
              <a:t>=13 см</a:t>
            </a:r>
          </a:p>
          <a:p>
            <a:r>
              <a:rPr lang="ru-RU" sz="1400" dirty="0" smtClean="0"/>
              <a:t>Найти: АВ</a:t>
            </a:r>
            <a:endParaRPr lang="ru-RU" sz="1400" dirty="0"/>
          </a:p>
        </p:txBody>
      </p:sp>
      <p:sp>
        <p:nvSpPr>
          <p:cNvPr id="61" name="TextBox 60"/>
          <p:cNvSpPr txBox="1"/>
          <p:nvPr/>
        </p:nvSpPr>
        <p:spPr>
          <a:xfrm>
            <a:off x="4786314" y="5857892"/>
            <a:ext cx="288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А</a:t>
            </a:r>
            <a:endParaRPr lang="ru-RU" sz="1400" dirty="0"/>
          </a:p>
        </p:txBody>
      </p:sp>
      <p:sp>
        <p:nvSpPr>
          <p:cNvPr id="62" name="TextBox 61"/>
          <p:cNvSpPr txBox="1"/>
          <p:nvPr/>
        </p:nvSpPr>
        <p:spPr>
          <a:xfrm>
            <a:off x="7786710" y="5786454"/>
            <a:ext cx="28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С</a:t>
            </a:r>
            <a:endParaRPr lang="ru-RU" sz="1400" dirty="0"/>
          </a:p>
        </p:txBody>
      </p:sp>
      <p:sp>
        <p:nvSpPr>
          <p:cNvPr id="63" name="TextBox 62"/>
          <p:cNvSpPr txBox="1"/>
          <p:nvPr/>
        </p:nvSpPr>
        <p:spPr>
          <a:xfrm>
            <a:off x="6429388" y="5214950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13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215206" y="2214554"/>
            <a:ext cx="214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K</a:t>
            </a:r>
            <a:endParaRPr lang="ru-RU" sz="1400" dirty="0"/>
          </a:p>
        </p:txBody>
      </p:sp>
      <p:cxnSp>
        <p:nvCxnSpPr>
          <p:cNvPr id="76" name="Прямая соединительная линия 75"/>
          <p:cNvCxnSpPr>
            <a:stCxn id="50" idx="2"/>
          </p:cNvCxnSpPr>
          <p:nvPr/>
        </p:nvCxnSpPr>
        <p:spPr>
          <a:xfrm rot="10800000" flipH="1" flipV="1">
            <a:off x="1739170" y="4786296"/>
            <a:ext cx="46747" cy="107159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3143240" y="5715016"/>
            <a:ext cx="214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B</a:t>
            </a:r>
            <a:endParaRPr lang="ru-RU" sz="1400" dirty="0"/>
          </a:p>
        </p:txBody>
      </p:sp>
      <p:sp>
        <p:nvSpPr>
          <p:cNvPr id="82" name="TextBox 81"/>
          <p:cNvSpPr txBox="1"/>
          <p:nvPr/>
        </p:nvSpPr>
        <p:spPr>
          <a:xfrm>
            <a:off x="6286512" y="4500570"/>
            <a:ext cx="28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В</a:t>
            </a:r>
            <a:endParaRPr lang="ru-RU" sz="1400" dirty="0"/>
          </a:p>
        </p:txBody>
      </p:sp>
      <p:sp>
        <p:nvSpPr>
          <p:cNvPr id="83" name="TextBox 82"/>
          <p:cNvSpPr txBox="1"/>
          <p:nvPr/>
        </p:nvSpPr>
        <p:spPr>
          <a:xfrm>
            <a:off x="6357950" y="5857892"/>
            <a:ext cx="28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</a:t>
            </a:r>
            <a:endParaRPr lang="ru-RU" sz="1400" dirty="0"/>
          </a:p>
        </p:txBody>
      </p:sp>
      <p:cxnSp>
        <p:nvCxnSpPr>
          <p:cNvPr id="84" name="Прямая соединительная линия 83"/>
          <p:cNvCxnSpPr>
            <a:stCxn id="82" idx="2"/>
            <a:endCxn id="85" idx="3"/>
          </p:cNvCxnSpPr>
          <p:nvPr/>
        </p:nvCxnSpPr>
        <p:spPr>
          <a:xfrm rot="5400000">
            <a:off x="5940335" y="5297400"/>
            <a:ext cx="978107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 rot="16200000" flipH="1">
            <a:off x="5679289" y="5179231"/>
            <a:ext cx="142876" cy="714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 rot="5400000">
            <a:off x="7072330" y="5214950"/>
            <a:ext cx="142876" cy="14287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1643042" y="5857892"/>
            <a:ext cx="28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K</a:t>
            </a:r>
            <a:endParaRPr lang="ru-RU" sz="1400" dirty="0"/>
          </a:p>
        </p:txBody>
      </p:sp>
      <p:sp>
        <p:nvSpPr>
          <p:cNvPr id="46" name="TextBox 45"/>
          <p:cNvSpPr txBox="1"/>
          <p:nvPr/>
        </p:nvSpPr>
        <p:spPr>
          <a:xfrm>
            <a:off x="1714480" y="0"/>
            <a:ext cx="57558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/>
              <a:t>ЗАДАЧИ  ПО  ГОТОВЫМ  ЧЕРТЕЖАМ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642918"/>
            <a:ext cx="15023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Задача 1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5143504" y="714356"/>
            <a:ext cx="218861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Дано:</a:t>
            </a:r>
          </a:p>
          <a:p>
            <a:r>
              <a:rPr lang="ru-RU" sz="2800" dirty="0" smtClean="0"/>
              <a:t>∆АВС, &lt;С=90°</a:t>
            </a:r>
          </a:p>
          <a:p>
            <a:r>
              <a:rPr lang="ru-RU" sz="2800" dirty="0" smtClean="0"/>
              <a:t>Найти: </a:t>
            </a:r>
          </a:p>
          <a:p>
            <a:r>
              <a:rPr lang="ru-RU" sz="2800" dirty="0" smtClean="0"/>
              <a:t>&lt;А и &lt;В</a:t>
            </a:r>
            <a:endParaRPr lang="ru-RU" sz="2800" dirty="0"/>
          </a:p>
        </p:txBody>
      </p:sp>
      <p:sp>
        <p:nvSpPr>
          <p:cNvPr id="5" name="Прямоугольный треугольник 4"/>
          <p:cNvSpPr/>
          <p:nvPr/>
        </p:nvSpPr>
        <p:spPr>
          <a:xfrm rot="7542978">
            <a:off x="1571977" y="1946690"/>
            <a:ext cx="2000264" cy="2786082"/>
          </a:xfrm>
          <a:prstGeom prst="rtTriangl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28596" y="3286124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А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000232" y="1357298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С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357686" y="3286124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В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3643306" y="3000372"/>
            <a:ext cx="330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>
                <a:solidFill>
                  <a:srgbClr val="FF0000"/>
                </a:solidFill>
              </a:rPr>
              <a:t>α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00100" y="2928934"/>
            <a:ext cx="8050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>
                <a:solidFill>
                  <a:srgbClr val="FF0000"/>
                </a:solidFill>
              </a:rPr>
              <a:t>α</a:t>
            </a:r>
            <a:r>
              <a:rPr lang="ru-RU" sz="2000" dirty="0" smtClean="0">
                <a:solidFill>
                  <a:srgbClr val="FF0000"/>
                </a:solidFill>
              </a:rPr>
              <a:t>+24°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857356" y="1785926"/>
            <a:ext cx="5309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90°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4347" y="642918"/>
            <a:ext cx="15023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Задача 1</a:t>
            </a:r>
            <a:endParaRPr lang="ru-RU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5143503" y="714356"/>
            <a:ext cx="218861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Дано:</a:t>
            </a:r>
          </a:p>
          <a:p>
            <a:r>
              <a:rPr lang="ru-RU" sz="2800" dirty="0" smtClean="0"/>
              <a:t>∆АВС, &lt;С=90°</a:t>
            </a:r>
          </a:p>
          <a:p>
            <a:r>
              <a:rPr lang="ru-RU" sz="2800" dirty="0" smtClean="0"/>
              <a:t>Найти: </a:t>
            </a:r>
          </a:p>
          <a:p>
            <a:r>
              <a:rPr lang="ru-RU" sz="2800" dirty="0" smtClean="0"/>
              <a:t>&lt;А и &lt;В</a:t>
            </a:r>
            <a:endParaRPr lang="ru-RU" sz="2800" dirty="0"/>
          </a:p>
        </p:txBody>
      </p:sp>
      <p:sp>
        <p:nvSpPr>
          <p:cNvPr id="19" name="Прямоугольный треугольник 18"/>
          <p:cNvSpPr/>
          <p:nvPr/>
        </p:nvSpPr>
        <p:spPr>
          <a:xfrm rot="7542978">
            <a:off x="1571976" y="1946690"/>
            <a:ext cx="2000264" cy="2786082"/>
          </a:xfrm>
          <a:prstGeom prst="rtTriangl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428595" y="3286124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А</a:t>
            </a:r>
            <a:endParaRPr lang="ru-RU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2000231" y="1357298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С</a:t>
            </a:r>
            <a:endParaRPr lang="ru-RU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4357685" y="3286124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В</a:t>
            </a:r>
            <a:endParaRPr lang="ru-RU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3643305" y="3000372"/>
            <a:ext cx="330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>
                <a:solidFill>
                  <a:srgbClr val="FF0000"/>
                </a:solidFill>
              </a:rPr>
              <a:t>α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00099" y="2928934"/>
            <a:ext cx="8050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>
                <a:solidFill>
                  <a:srgbClr val="FF0000"/>
                </a:solidFill>
              </a:rPr>
              <a:t>α</a:t>
            </a:r>
            <a:r>
              <a:rPr lang="ru-RU" sz="2000" dirty="0" smtClean="0">
                <a:solidFill>
                  <a:srgbClr val="FF0000"/>
                </a:solidFill>
              </a:rPr>
              <a:t>+24°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857355" y="1785926"/>
            <a:ext cx="5309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90°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924</Words>
  <PresentationFormat>Экран (4:3)</PresentationFormat>
  <Paragraphs>317</Paragraphs>
  <Slides>23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Прямоугольные треугольники. Решение задач.</vt:lpstr>
      <vt:lpstr>Цели урока:</vt:lpstr>
      <vt:lpstr>План урока:</vt:lpstr>
      <vt:lpstr>Подготовка к решению задач.</vt:lpstr>
      <vt:lpstr>Слайд 5</vt:lpstr>
      <vt:lpstr>Тестирование.</vt:lpstr>
      <vt:lpstr>Устное решение задач.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Решение задач.</vt:lpstr>
      <vt:lpstr>Задача 1</vt:lpstr>
      <vt:lpstr>Задача 2</vt:lpstr>
      <vt:lpstr>Задача 3</vt:lpstr>
      <vt:lpstr>Задача 4</vt:lpstr>
      <vt:lpstr>Задача 5</vt:lpstr>
      <vt:lpstr>Задание на самоподготовку.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SPb SVU</cp:lastModifiedBy>
  <cp:revision>19</cp:revision>
  <dcterms:modified xsi:type="dcterms:W3CDTF">2012-04-06T14:04:55Z</dcterms:modified>
</cp:coreProperties>
</file>