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67" r:id="rId4"/>
    <p:sldId id="268" r:id="rId5"/>
    <p:sldId id="279" r:id="rId6"/>
    <p:sldId id="269" r:id="rId7"/>
    <p:sldId id="270" r:id="rId8"/>
    <p:sldId id="262" r:id="rId9"/>
    <p:sldId id="258" r:id="rId10"/>
    <p:sldId id="263" r:id="rId11"/>
    <p:sldId id="259" r:id="rId12"/>
    <p:sldId id="264" r:id="rId13"/>
    <p:sldId id="260" r:id="rId14"/>
    <p:sldId id="265" r:id="rId15"/>
    <p:sldId id="261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98303-86C8-4186-A62E-1F0EFCC32D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CE5BC-3813-49BA-BE29-70572D8E6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5BC-3813-49BA-BE29-70572D8E668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201028" cy="1470025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Прямоугольные треугольники.</a:t>
            </a:r>
            <a:br>
              <a:rPr lang="ru-RU" sz="4800" dirty="0" smtClean="0"/>
            </a:br>
            <a:r>
              <a:rPr lang="ru-RU" sz="4800" dirty="0" smtClean="0"/>
              <a:t>Решение задач.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5072074"/>
            <a:ext cx="6400800" cy="97156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Преподаватель математики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Лёзина</a:t>
            </a:r>
            <a:r>
              <a:rPr lang="ru-RU" sz="2000" dirty="0" smtClean="0">
                <a:solidFill>
                  <a:schemeClr val="tx1"/>
                </a:solidFill>
              </a:rPr>
              <a:t> Е.В.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512" y="428604"/>
            <a:ext cx="26709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/>
              <a:t>Нужно много учиться, </a:t>
            </a:r>
          </a:p>
          <a:p>
            <a:pPr algn="r"/>
            <a:r>
              <a:rPr lang="ru-RU" sz="2000" dirty="0" smtClean="0"/>
              <a:t>чтобы немногое знать.</a:t>
            </a:r>
          </a:p>
          <a:p>
            <a:pPr algn="r"/>
            <a:r>
              <a:rPr lang="ru-RU" sz="2000" dirty="0" smtClean="0"/>
              <a:t>Шарль </a:t>
            </a:r>
            <a:r>
              <a:rPr lang="ru-RU" sz="2000" dirty="0" smtClean="0"/>
              <a:t>Монтескьё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Равнобедренный треугольник 84"/>
          <p:cNvSpPr/>
          <p:nvPr/>
        </p:nvSpPr>
        <p:spPr>
          <a:xfrm>
            <a:off x="4929190" y="4786322"/>
            <a:ext cx="3000396" cy="100013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14060713" flipH="1">
            <a:off x="5522643" y="1368029"/>
            <a:ext cx="1286353" cy="1769373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rot="7542978">
            <a:off x="1237812" y="1437025"/>
            <a:ext cx="1279430" cy="1769373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034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571480"/>
            <a:ext cx="1248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&lt;А и &lt;В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6421" y="221455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07991" y="928671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08189" y="2285993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6685" y="2000241"/>
            <a:ext cx="188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049" y="2000241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r>
              <a:rPr lang="ru-RU" sz="1400" dirty="0" smtClean="0">
                <a:solidFill>
                  <a:srgbClr val="FF0000"/>
                </a:solidFill>
              </a:rPr>
              <a:t>+24°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115" y="1357299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1464459" y="3679021"/>
            <a:ext cx="628652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29189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2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72329" y="571480"/>
            <a:ext cx="12488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</a:t>
            </a:r>
            <a:r>
              <a:rPr lang="en-US" sz="1400" dirty="0" smtClean="0"/>
              <a:t>MNK</a:t>
            </a:r>
            <a:r>
              <a:rPr lang="ru-RU" sz="1400" dirty="0" smtClean="0"/>
              <a:t>, &lt;</a:t>
            </a:r>
            <a:r>
              <a:rPr lang="en-US" sz="1400" dirty="0" smtClean="0"/>
              <a:t>N</a:t>
            </a:r>
            <a:r>
              <a:rPr lang="ru-RU" sz="1400" dirty="0" smtClean="0"/>
              <a:t>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M</a:t>
            </a:r>
            <a:r>
              <a:rPr lang="ru-RU" sz="1400" dirty="0" smtClean="0"/>
              <a:t> и &lt;</a:t>
            </a:r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86314" y="221455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357950" y="8572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6578" y="192880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4942" y="200024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86512" y="128586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ый треугольник 49"/>
          <p:cNvSpPr/>
          <p:nvPr/>
        </p:nvSpPr>
        <p:spPr>
          <a:xfrm rot="7542978">
            <a:off x="1444301" y="4937462"/>
            <a:ext cx="1279430" cy="176937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06523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3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849663" y="4071917"/>
            <a:ext cx="1248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  <a:r>
              <a:rPr lang="en-US" sz="1400" dirty="0" smtClean="0"/>
              <a:t>,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A</a:t>
            </a:r>
            <a:r>
              <a:rPr lang="ru-RU" sz="1400" dirty="0" smtClean="0"/>
              <a:t>=</a:t>
            </a:r>
            <a:r>
              <a:rPr lang="en-US" sz="1400" dirty="0" smtClean="0"/>
              <a:t>52</a:t>
            </a:r>
            <a:r>
              <a:rPr lang="ru-RU" sz="1400" dirty="0" smtClean="0"/>
              <a:t>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CK - </a:t>
            </a:r>
            <a:r>
              <a:rPr lang="ru-RU" sz="1400" dirty="0" smtClean="0"/>
              <a:t>высота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&lt;1, &lt;2 и &lt;3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42910" y="57149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643042" y="44291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643174" y="550070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3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14480" y="492919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2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00166" y="492919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1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78555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4</a:t>
            </a:r>
            <a:endParaRPr lang="ru-RU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421695" y="4071917"/>
            <a:ext cx="13651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</a:t>
            </a:r>
            <a:r>
              <a:rPr lang="en-US" sz="1400" dirty="0" smtClean="0"/>
              <a:t>B</a:t>
            </a:r>
            <a:r>
              <a:rPr lang="ru-RU" sz="1400" dirty="0" smtClean="0"/>
              <a:t>=</a:t>
            </a:r>
            <a:r>
              <a:rPr lang="en-US" sz="1400" dirty="0" smtClean="0"/>
              <a:t>12</a:t>
            </a:r>
            <a:r>
              <a:rPr lang="ru-RU" sz="1400" dirty="0" smtClean="0"/>
              <a:t>0°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BD – </a:t>
            </a:r>
            <a:r>
              <a:rPr lang="ru-RU" sz="1400" dirty="0" smtClean="0"/>
              <a:t>высота, </a:t>
            </a:r>
            <a:r>
              <a:rPr lang="en-US" sz="1400" dirty="0" smtClean="0"/>
              <a:t>BD</a:t>
            </a:r>
            <a:r>
              <a:rPr lang="ru-RU" sz="1400" dirty="0" smtClean="0"/>
              <a:t>=13 см</a:t>
            </a:r>
          </a:p>
          <a:p>
            <a:r>
              <a:rPr lang="ru-RU" sz="1400" dirty="0" smtClean="0"/>
              <a:t>Найти: АВ</a:t>
            </a:r>
            <a:endParaRPr lang="ru-RU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786314" y="58578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786710" y="5786454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429388" y="521495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15206" y="2214554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cxnSp>
        <p:nvCxnSpPr>
          <p:cNvPr id="76" name="Прямая соединительная линия 75"/>
          <p:cNvCxnSpPr>
            <a:stCxn id="50" idx="2"/>
          </p:cNvCxnSpPr>
          <p:nvPr/>
        </p:nvCxnSpPr>
        <p:spPr>
          <a:xfrm rot="10800000" flipH="1" flipV="1">
            <a:off x="1739170" y="4786296"/>
            <a:ext cx="46747" cy="1071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143240" y="5715016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ru-RU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286512" y="450057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357950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ru-RU" sz="1400" dirty="0"/>
          </a:p>
        </p:txBody>
      </p:sp>
      <p:cxnSp>
        <p:nvCxnSpPr>
          <p:cNvPr id="84" name="Прямая соединительная линия 83"/>
          <p:cNvCxnSpPr>
            <a:stCxn id="82" idx="2"/>
            <a:endCxn id="85" idx="3"/>
          </p:cNvCxnSpPr>
          <p:nvPr/>
        </p:nvCxnSpPr>
        <p:spPr>
          <a:xfrm rot="5400000">
            <a:off x="5940335" y="5297400"/>
            <a:ext cx="978107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 flipH="1">
            <a:off x="5679289" y="5179231"/>
            <a:ext cx="14287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7072330" y="5214950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643042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714480" y="0"/>
            <a:ext cx="5755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</a:rPr>
              <a:t>ЗАДАЧИ  ПО  ГОТОВЫМ  ЧЕРТЕЖАМ</a:t>
            </a:r>
            <a:endParaRPr lang="ru-RU" sz="28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150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Задача 2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714356"/>
            <a:ext cx="2363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</a:p>
          <a:p>
            <a:r>
              <a:rPr lang="ru-RU" sz="2800" dirty="0" smtClean="0"/>
              <a:t>∆</a:t>
            </a:r>
            <a:r>
              <a:rPr lang="en-US" sz="2800" dirty="0" smtClean="0"/>
              <a:t>MNK</a:t>
            </a:r>
            <a:r>
              <a:rPr lang="ru-RU" sz="2800" dirty="0" smtClean="0"/>
              <a:t>, &lt;</a:t>
            </a:r>
            <a:r>
              <a:rPr lang="en-US" sz="2800" dirty="0" smtClean="0"/>
              <a:t>N</a:t>
            </a:r>
            <a:r>
              <a:rPr lang="ru-RU" sz="2800" dirty="0" smtClean="0"/>
              <a:t>=90°</a:t>
            </a:r>
          </a:p>
          <a:p>
            <a:r>
              <a:rPr lang="ru-RU" sz="2800" dirty="0" smtClean="0"/>
              <a:t>Найти: </a:t>
            </a:r>
          </a:p>
          <a:p>
            <a:r>
              <a:rPr lang="ru-RU" sz="2800" dirty="0" smtClean="0"/>
              <a:t>&lt;</a:t>
            </a:r>
            <a:r>
              <a:rPr lang="en-US" sz="2800" dirty="0" smtClean="0"/>
              <a:t>M</a:t>
            </a:r>
            <a:r>
              <a:rPr lang="ru-RU" sz="2800" dirty="0" smtClean="0"/>
              <a:t> и &lt;</a:t>
            </a:r>
            <a:r>
              <a:rPr lang="en-US" sz="2800" dirty="0" smtClean="0"/>
              <a:t>K</a:t>
            </a:r>
            <a:endParaRPr lang="ru-RU" sz="2800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 rot="14060849" flipH="1">
            <a:off x="1569461" y="1956286"/>
            <a:ext cx="2030062" cy="2795190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3286124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1142984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328612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2928934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2928934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l-GR" sz="2000" dirty="0" smtClean="0">
                <a:solidFill>
                  <a:srgbClr val="FF0000"/>
                </a:solidFill>
              </a:rPr>
              <a:t>α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6050" y="1857364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90°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 rot="14060849" flipH="1">
            <a:off x="1569462" y="1956287"/>
            <a:ext cx="2030062" cy="2795190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597" y="3286125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5" y="3286125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285853" y="2928935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69" y="2928935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l-GR" sz="2000" dirty="0" smtClean="0">
                <a:solidFill>
                  <a:srgbClr val="FF0000"/>
                </a:solidFill>
              </a:rPr>
              <a:t>α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6051" y="1857365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90°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Равнобедренный треугольник 84"/>
          <p:cNvSpPr/>
          <p:nvPr/>
        </p:nvSpPr>
        <p:spPr>
          <a:xfrm>
            <a:off x="4929190" y="4786322"/>
            <a:ext cx="3000396" cy="100013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14060713" flipH="1">
            <a:off x="5522643" y="1368029"/>
            <a:ext cx="1286353" cy="1769373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rot="7542978">
            <a:off x="1237812" y="1437025"/>
            <a:ext cx="1279430" cy="1769373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034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571480"/>
            <a:ext cx="1248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&lt;А и &lt;В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6421" y="221455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07991" y="928671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08189" y="2285993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6685" y="2000241"/>
            <a:ext cx="188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049" y="2000241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r>
              <a:rPr lang="ru-RU" sz="1400" dirty="0" smtClean="0">
                <a:solidFill>
                  <a:srgbClr val="FF0000"/>
                </a:solidFill>
              </a:rPr>
              <a:t>+24°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115" y="1357299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1464459" y="3679021"/>
            <a:ext cx="628652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29189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2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72329" y="571480"/>
            <a:ext cx="12488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</a:t>
            </a:r>
            <a:r>
              <a:rPr lang="en-US" sz="1400" dirty="0" smtClean="0"/>
              <a:t>MNK</a:t>
            </a:r>
            <a:r>
              <a:rPr lang="ru-RU" sz="1400" dirty="0" smtClean="0"/>
              <a:t>, &lt;</a:t>
            </a:r>
            <a:r>
              <a:rPr lang="en-US" sz="1400" dirty="0" smtClean="0"/>
              <a:t>N</a:t>
            </a:r>
            <a:r>
              <a:rPr lang="ru-RU" sz="1400" dirty="0" smtClean="0"/>
              <a:t>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M</a:t>
            </a:r>
            <a:r>
              <a:rPr lang="ru-RU" sz="1400" dirty="0" smtClean="0"/>
              <a:t> и &lt;</a:t>
            </a:r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86314" y="221455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357950" y="8572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6578" y="192880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4942" y="200024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86512" y="128586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ый треугольник 49"/>
          <p:cNvSpPr/>
          <p:nvPr/>
        </p:nvSpPr>
        <p:spPr>
          <a:xfrm rot="7542978">
            <a:off x="1444301" y="4937462"/>
            <a:ext cx="1279430" cy="176937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06523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3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849663" y="4071917"/>
            <a:ext cx="1248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  <a:r>
              <a:rPr lang="en-US" sz="1400" dirty="0" smtClean="0"/>
              <a:t>,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A</a:t>
            </a:r>
            <a:r>
              <a:rPr lang="ru-RU" sz="1400" dirty="0" smtClean="0"/>
              <a:t>=</a:t>
            </a:r>
            <a:r>
              <a:rPr lang="en-US" sz="1400" dirty="0" smtClean="0"/>
              <a:t>52</a:t>
            </a:r>
            <a:r>
              <a:rPr lang="ru-RU" sz="1400" dirty="0" smtClean="0"/>
              <a:t>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CK - </a:t>
            </a:r>
            <a:r>
              <a:rPr lang="ru-RU" sz="1400" dirty="0" smtClean="0"/>
              <a:t>высота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&lt;1, &lt;2 и &lt;3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42910" y="57149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643042" y="44291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643174" y="550070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3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14480" y="492919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2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00166" y="492919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1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78555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4</a:t>
            </a:r>
            <a:endParaRPr lang="ru-RU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421695" y="4071917"/>
            <a:ext cx="13651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</a:t>
            </a:r>
            <a:r>
              <a:rPr lang="en-US" sz="1400" dirty="0" smtClean="0"/>
              <a:t>B</a:t>
            </a:r>
            <a:r>
              <a:rPr lang="ru-RU" sz="1400" dirty="0" smtClean="0"/>
              <a:t>=</a:t>
            </a:r>
            <a:r>
              <a:rPr lang="en-US" sz="1400" dirty="0" smtClean="0"/>
              <a:t>12</a:t>
            </a:r>
            <a:r>
              <a:rPr lang="ru-RU" sz="1400" dirty="0" smtClean="0"/>
              <a:t>0°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BD – </a:t>
            </a:r>
            <a:r>
              <a:rPr lang="ru-RU" sz="1400" dirty="0" smtClean="0"/>
              <a:t>высота, </a:t>
            </a:r>
            <a:r>
              <a:rPr lang="en-US" sz="1400" dirty="0" smtClean="0"/>
              <a:t>BD</a:t>
            </a:r>
            <a:r>
              <a:rPr lang="ru-RU" sz="1400" dirty="0" smtClean="0"/>
              <a:t>=13 см</a:t>
            </a:r>
          </a:p>
          <a:p>
            <a:r>
              <a:rPr lang="ru-RU" sz="1400" dirty="0" smtClean="0"/>
              <a:t>Найти: АВ</a:t>
            </a:r>
            <a:endParaRPr lang="ru-RU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786314" y="58578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786710" y="5786454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429388" y="521495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15206" y="2214554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cxnSp>
        <p:nvCxnSpPr>
          <p:cNvPr id="76" name="Прямая соединительная линия 75"/>
          <p:cNvCxnSpPr>
            <a:stCxn id="50" idx="2"/>
          </p:cNvCxnSpPr>
          <p:nvPr/>
        </p:nvCxnSpPr>
        <p:spPr>
          <a:xfrm rot="10800000" flipH="1" flipV="1">
            <a:off x="1739170" y="4786296"/>
            <a:ext cx="46747" cy="1071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143240" y="5715016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ru-RU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286512" y="450057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357950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ru-RU" sz="1400" dirty="0"/>
          </a:p>
        </p:txBody>
      </p:sp>
      <p:cxnSp>
        <p:nvCxnSpPr>
          <p:cNvPr id="84" name="Прямая соединительная линия 83"/>
          <p:cNvCxnSpPr>
            <a:stCxn id="82" idx="2"/>
            <a:endCxn id="85" idx="3"/>
          </p:cNvCxnSpPr>
          <p:nvPr/>
        </p:nvCxnSpPr>
        <p:spPr>
          <a:xfrm rot="5400000">
            <a:off x="5940335" y="5297400"/>
            <a:ext cx="978107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 flipH="1">
            <a:off x="5679289" y="5179231"/>
            <a:ext cx="14287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7072330" y="5214950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643042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714480" y="0"/>
            <a:ext cx="5755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</a:rPr>
              <a:t>ЗАДАЧИ  ПО  ГОТОВЫМ  ЧЕРТЕЖАМ</a:t>
            </a:r>
            <a:endParaRPr lang="ru-RU" sz="28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150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Задача 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714356"/>
            <a:ext cx="22783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</a:p>
          <a:p>
            <a:r>
              <a:rPr lang="ru-RU" sz="2800" dirty="0" smtClean="0"/>
              <a:t>∆АВС, &lt;С=90°,</a:t>
            </a:r>
            <a:endParaRPr lang="en-US" sz="2800" dirty="0" smtClean="0"/>
          </a:p>
          <a:p>
            <a:r>
              <a:rPr lang="ru-RU" sz="2800" dirty="0" smtClean="0"/>
              <a:t>&lt;А=52°,</a:t>
            </a:r>
          </a:p>
          <a:p>
            <a:r>
              <a:rPr lang="ru-RU" sz="2800" dirty="0" smtClean="0"/>
              <a:t>СК - высота</a:t>
            </a:r>
          </a:p>
          <a:p>
            <a:r>
              <a:rPr lang="ru-RU" sz="2800" dirty="0" smtClean="0"/>
              <a:t>Найти: </a:t>
            </a:r>
          </a:p>
          <a:p>
            <a:r>
              <a:rPr lang="ru-RU" sz="2800" dirty="0" smtClean="0"/>
              <a:t>&lt;1, &lt;2 и &lt;3</a:t>
            </a:r>
            <a:endParaRPr lang="ru-RU" sz="2800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 rot="7542978">
            <a:off x="1571977" y="1946690"/>
            <a:ext cx="2000264" cy="2786082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328612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135729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328612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19288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2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19288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1</a:t>
            </a:r>
            <a:endParaRPr lang="ru-RU" sz="2000" dirty="0">
              <a:solidFill>
                <a:srgbClr val="C0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178695" y="2536025"/>
            <a:ext cx="164307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85918" y="335756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30003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3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Равнобедренный треугольник 84"/>
          <p:cNvSpPr/>
          <p:nvPr/>
        </p:nvSpPr>
        <p:spPr>
          <a:xfrm>
            <a:off x="4929190" y="4786322"/>
            <a:ext cx="3000396" cy="100013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14060713" flipH="1">
            <a:off x="5522643" y="1368029"/>
            <a:ext cx="1286353" cy="1769373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rot="7542978">
            <a:off x="1237812" y="1437025"/>
            <a:ext cx="1279430" cy="1769373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034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571480"/>
            <a:ext cx="1248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&lt;А и &lt;В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6421" y="221455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07991" y="928671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08189" y="2285993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6685" y="2000241"/>
            <a:ext cx="188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049" y="2000241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r>
              <a:rPr lang="ru-RU" sz="1400" dirty="0" smtClean="0">
                <a:solidFill>
                  <a:srgbClr val="FF0000"/>
                </a:solidFill>
              </a:rPr>
              <a:t>+24°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115" y="1357299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1464459" y="3679021"/>
            <a:ext cx="628652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29189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2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72329" y="571480"/>
            <a:ext cx="12488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</a:t>
            </a:r>
            <a:r>
              <a:rPr lang="en-US" sz="1400" dirty="0" smtClean="0"/>
              <a:t>MNK</a:t>
            </a:r>
            <a:r>
              <a:rPr lang="ru-RU" sz="1400" dirty="0" smtClean="0"/>
              <a:t>, &lt;</a:t>
            </a:r>
            <a:r>
              <a:rPr lang="en-US" sz="1400" dirty="0" smtClean="0"/>
              <a:t>N</a:t>
            </a:r>
            <a:r>
              <a:rPr lang="ru-RU" sz="1400" dirty="0" smtClean="0"/>
              <a:t>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M</a:t>
            </a:r>
            <a:r>
              <a:rPr lang="ru-RU" sz="1400" dirty="0" smtClean="0"/>
              <a:t> и &lt;</a:t>
            </a:r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86314" y="221455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357950" y="8572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6578" y="192880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4942" y="200024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86512" y="128586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ый треугольник 49"/>
          <p:cNvSpPr/>
          <p:nvPr/>
        </p:nvSpPr>
        <p:spPr>
          <a:xfrm rot="7542978">
            <a:off x="1444301" y="4937462"/>
            <a:ext cx="1279430" cy="176937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06523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3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849663" y="4071917"/>
            <a:ext cx="1248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  <a:r>
              <a:rPr lang="en-US" sz="1400" dirty="0" smtClean="0"/>
              <a:t>,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A</a:t>
            </a:r>
            <a:r>
              <a:rPr lang="ru-RU" sz="1400" dirty="0" smtClean="0"/>
              <a:t>=</a:t>
            </a:r>
            <a:r>
              <a:rPr lang="en-US" sz="1400" dirty="0" smtClean="0"/>
              <a:t>52</a:t>
            </a:r>
            <a:r>
              <a:rPr lang="ru-RU" sz="1400" dirty="0" smtClean="0"/>
              <a:t>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CK - </a:t>
            </a:r>
            <a:r>
              <a:rPr lang="ru-RU" sz="1400" dirty="0" smtClean="0"/>
              <a:t>высота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&lt;1, &lt;2 и &lt;3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42910" y="57149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643042" y="44291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643174" y="550070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3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14480" y="492919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2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00166" y="492919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1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78555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4</a:t>
            </a:r>
            <a:endParaRPr lang="ru-RU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421695" y="4071917"/>
            <a:ext cx="13651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</a:t>
            </a:r>
            <a:r>
              <a:rPr lang="en-US" sz="1400" dirty="0" smtClean="0"/>
              <a:t>B</a:t>
            </a:r>
            <a:r>
              <a:rPr lang="ru-RU" sz="1400" dirty="0" smtClean="0"/>
              <a:t>=</a:t>
            </a:r>
            <a:r>
              <a:rPr lang="en-US" sz="1400" dirty="0" smtClean="0"/>
              <a:t>12</a:t>
            </a:r>
            <a:r>
              <a:rPr lang="ru-RU" sz="1400" dirty="0" smtClean="0"/>
              <a:t>0°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BD – </a:t>
            </a:r>
            <a:r>
              <a:rPr lang="ru-RU" sz="1400" dirty="0" smtClean="0"/>
              <a:t>высота, </a:t>
            </a:r>
            <a:r>
              <a:rPr lang="en-US" sz="1400" dirty="0" smtClean="0"/>
              <a:t>BD</a:t>
            </a:r>
            <a:r>
              <a:rPr lang="ru-RU" sz="1400" dirty="0" smtClean="0"/>
              <a:t>=13 см</a:t>
            </a:r>
          </a:p>
          <a:p>
            <a:r>
              <a:rPr lang="ru-RU" sz="1400" dirty="0" smtClean="0"/>
              <a:t>Найти: АВ</a:t>
            </a:r>
            <a:endParaRPr lang="ru-RU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786314" y="58578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786710" y="5786454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429388" y="521495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15206" y="2214554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cxnSp>
        <p:nvCxnSpPr>
          <p:cNvPr id="76" name="Прямая соединительная линия 75"/>
          <p:cNvCxnSpPr>
            <a:stCxn id="50" idx="2"/>
          </p:cNvCxnSpPr>
          <p:nvPr/>
        </p:nvCxnSpPr>
        <p:spPr>
          <a:xfrm rot="10800000" flipH="1" flipV="1">
            <a:off x="1739170" y="4786296"/>
            <a:ext cx="46747" cy="1071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143240" y="5715016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ru-RU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286512" y="450057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357950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ru-RU" sz="1400" dirty="0"/>
          </a:p>
        </p:txBody>
      </p:sp>
      <p:cxnSp>
        <p:nvCxnSpPr>
          <p:cNvPr id="84" name="Прямая соединительная линия 83"/>
          <p:cNvCxnSpPr>
            <a:stCxn id="82" idx="2"/>
            <a:endCxn id="85" idx="3"/>
          </p:cNvCxnSpPr>
          <p:nvPr/>
        </p:nvCxnSpPr>
        <p:spPr>
          <a:xfrm rot="5400000">
            <a:off x="5940335" y="5297400"/>
            <a:ext cx="978107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 flipH="1">
            <a:off x="5679289" y="5179231"/>
            <a:ext cx="14287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7072330" y="5214950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643042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43042" y="0"/>
            <a:ext cx="5755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ЗАДАЧИ  ПО  ГОТОВЫМ  ЧЕРТЕЖАМ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150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Задача 4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714356"/>
            <a:ext cx="361406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</a:p>
          <a:p>
            <a:r>
              <a:rPr lang="ru-RU" sz="2800" dirty="0" smtClean="0"/>
              <a:t>∆АВС, &lt;В=120°,</a:t>
            </a:r>
          </a:p>
          <a:p>
            <a:r>
              <a:rPr lang="en-US" sz="2800" dirty="0" smtClean="0"/>
              <a:t>BD – </a:t>
            </a:r>
            <a:r>
              <a:rPr lang="ru-RU" sz="2800" dirty="0" smtClean="0"/>
              <a:t>высота, </a:t>
            </a:r>
            <a:r>
              <a:rPr lang="en-US" sz="2800" dirty="0" smtClean="0"/>
              <a:t>BD</a:t>
            </a:r>
            <a:r>
              <a:rPr lang="ru-RU" sz="2800" dirty="0" smtClean="0"/>
              <a:t>=13 см</a:t>
            </a:r>
          </a:p>
          <a:p>
            <a:r>
              <a:rPr lang="ru-RU" sz="2800" dirty="0" smtClean="0"/>
              <a:t>Найти: АВ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357562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335756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171448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928662" y="2214554"/>
            <a:ext cx="3714776" cy="135732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43174" y="3571876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cxnSp>
        <p:nvCxnSpPr>
          <p:cNvPr id="14" name="Прямая соединительная линия 13"/>
          <p:cNvCxnSpPr>
            <a:stCxn id="11" idx="0"/>
            <a:endCxn id="11" idx="3"/>
          </p:cNvCxnSpPr>
          <p:nvPr/>
        </p:nvCxnSpPr>
        <p:spPr>
          <a:xfrm rot="16200000" flipH="1">
            <a:off x="2107389" y="2893215"/>
            <a:ext cx="135732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86050" y="271462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13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857356" y="2786058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633834" y="2817986"/>
            <a:ext cx="191858" cy="172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ru-RU" dirty="0" smtClean="0"/>
              <a:t>Решение </a:t>
            </a:r>
            <a:r>
              <a:rPr lang="ru-RU" dirty="0" smtClean="0"/>
              <a:t>задач.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Нет ничего дороже для человека того, 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чтобы хорошо мыслить.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sz="2800" dirty="0" smtClean="0"/>
              <a:t>Л.Н.Толстой</a:t>
            </a:r>
            <a:endParaRPr lang="ru-RU" sz="2800" dirty="0" smtClean="0"/>
          </a:p>
          <a:p>
            <a:pPr algn="r"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1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600200"/>
            <a:ext cx="4259262" cy="4525963"/>
          </a:xfrm>
        </p:spPr>
        <p:txBody>
          <a:bodyPr/>
          <a:lstStyle/>
          <a:p>
            <a:pPr eaLnBrk="1" hangingPunct="1"/>
            <a:r>
              <a:rPr lang="ru-RU" smtClean="0"/>
              <a:t>Высоты ∆ АВС, проведенные из вершины А и С, пересекаются в точке М. Найти </a:t>
            </a:r>
            <a:r>
              <a:rPr lang="en-US" smtClean="0"/>
              <a:t>&lt;</a:t>
            </a:r>
            <a:r>
              <a:rPr lang="ru-RU" smtClean="0"/>
              <a:t>АМС, если </a:t>
            </a:r>
            <a:r>
              <a:rPr lang="en-US" smtClean="0"/>
              <a:t>&lt;</a:t>
            </a:r>
            <a:r>
              <a:rPr lang="ru-RU" smtClean="0"/>
              <a:t>А=70°</a:t>
            </a:r>
            <a:r>
              <a:rPr lang="en-US" smtClean="0"/>
              <a:t> </a:t>
            </a:r>
            <a:r>
              <a:rPr lang="ru-RU" smtClean="0"/>
              <a:t>;</a:t>
            </a:r>
            <a:r>
              <a:rPr lang="en-US" smtClean="0"/>
              <a:t>&lt;</a:t>
            </a:r>
            <a:r>
              <a:rPr lang="ru-RU" smtClean="0"/>
              <a:t>С=80°</a:t>
            </a:r>
          </a:p>
          <a:p>
            <a:pPr eaLnBrk="1" hangingPunct="1"/>
            <a:endParaRPr lang="ru-RU" smtClean="0"/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 flipV="1">
            <a:off x="1187450" y="1557338"/>
            <a:ext cx="792163" cy="410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1979613" y="1557338"/>
            <a:ext cx="2447925" cy="41036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1187450" y="5661025"/>
            <a:ext cx="32400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 flipH="1" flipV="1">
            <a:off x="1331913" y="4868863"/>
            <a:ext cx="3095625" cy="792162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 flipV="1">
            <a:off x="1187450" y="4221163"/>
            <a:ext cx="2376488" cy="14398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323850" y="53736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2195513" y="14128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08175" y="45815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endParaRPr lang="ru-RU"/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4500563" y="53006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1042988" y="537368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1</a:t>
            </a:r>
            <a:endParaRPr lang="ru-RU"/>
          </a:p>
        </p:txBody>
      </p:sp>
      <p:sp>
        <p:nvSpPr>
          <p:cNvPr id="15374" name="Text Box 18"/>
          <p:cNvSpPr txBox="1">
            <a:spLocks noChangeArrowheads="1"/>
          </p:cNvSpPr>
          <p:nvPr/>
        </p:nvSpPr>
        <p:spPr bwMode="auto">
          <a:xfrm>
            <a:off x="2843213" y="537368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2</a:t>
            </a:r>
            <a:endParaRPr lang="ru-RU"/>
          </a:p>
        </p:txBody>
      </p:sp>
      <p:sp>
        <p:nvSpPr>
          <p:cNvPr id="15375" name="Text Box 19"/>
          <p:cNvSpPr txBox="1">
            <a:spLocks noChangeArrowheads="1"/>
          </p:cNvSpPr>
          <p:nvPr/>
        </p:nvSpPr>
        <p:spPr bwMode="auto">
          <a:xfrm>
            <a:off x="323850" y="45815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15376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15377" name="Line 21"/>
          <p:cNvSpPr>
            <a:spLocks noChangeShapeType="1"/>
          </p:cNvSpPr>
          <p:nvPr/>
        </p:nvSpPr>
        <p:spPr bwMode="auto">
          <a:xfrm flipH="1" flipV="1">
            <a:off x="3563938" y="4221163"/>
            <a:ext cx="863600" cy="14398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22"/>
          <p:cNvSpPr>
            <a:spLocks noChangeShapeType="1"/>
          </p:cNvSpPr>
          <p:nvPr/>
        </p:nvSpPr>
        <p:spPr bwMode="auto">
          <a:xfrm>
            <a:off x="1187450" y="5624513"/>
            <a:ext cx="3240088" cy="0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23"/>
          <p:cNvSpPr>
            <a:spLocks noChangeShapeType="1"/>
          </p:cNvSpPr>
          <p:nvPr/>
        </p:nvSpPr>
        <p:spPr bwMode="auto">
          <a:xfrm flipV="1">
            <a:off x="1187450" y="4868863"/>
            <a:ext cx="144463" cy="792162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Доказать:</a:t>
            </a:r>
            <a:endParaRPr lang="ru-RU" dirty="0" smtClean="0"/>
          </a:p>
          <a:p>
            <a:pPr lvl="1" eaLnBrk="1" hangingPunct="1"/>
            <a:r>
              <a:rPr lang="ru-RU" sz="3200" dirty="0" smtClean="0"/>
              <a:t>Если в прямоугольном треугольнике угол - 30 °, то катет, лежащий против него…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 помощью циркуля и линейки разделить прямой угол на три равные части.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Цели урока: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Решать задачи на применение свойств прямоугольных треугольников, признаков равенства прямоугольных треугольников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Воспитывать интерес к предмету.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571625"/>
            <a:ext cx="8229600" cy="4525963"/>
          </a:xfrm>
        </p:spPr>
        <p:txBody>
          <a:bodyPr/>
          <a:lstStyle/>
          <a:p>
            <a:pPr marL="361950" indent="-361950" eaLnBrk="1" hangingPunct="1">
              <a:defRPr/>
            </a:pPr>
            <a:r>
              <a:rPr lang="ru-RU" dirty="0" smtClean="0"/>
              <a:t>В равностороннем треугольнике проведены две медианы.</a:t>
            </a:r>
          </a:p>
          <a:p>
            <a:pPr marL="361950" indent="0" eaLnBrk="1" hangingPunct="1">
              <a:buFontTx/>
              <a:buNone/>
              <a:defRPr/>
            </a:pPr>
            <a:r>
              <a:rPr lang="ru-RU" dirty="0" smtClean="0"/>
              <a:t>Найти острый угол между ними.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прямоугольном треугольнике один из острых углов равен 2</a:t>
            </a:r>
            <a:r>
              <a:rPr lang="en-US" smtClean="0"/>
              <a:t>/3 </a:t>
            </a:r>
            <a:r>
              <a:rPr lang="ru-RU" smtClean="0"/>
              <a:t>прямого, а суммы гипотенузы и меньшего катета – 18 см. Найти гипотенузу.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ru-RU" dirty="0" smtClean="0"/>
              <a:t>Задание на самоподготовку.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Повторить пункт 34, 35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Решить задачи №260, 261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699"/>
          <p:cNvPicPr>
            <a:picLocks noChangeAspect="1" noChangeArrowheads="1"/>
          </p:cNvPicPr>
          <p:nvPr/>
        </p:nvPicPr>
        <p:blipFill>
          <a:blip r:embed="rId2"/>
          <a:srcRect l="15000" b="15594"/>
          <a:stretch>
            <a:fillRect/>
          </a:stretch>
        </p:blipFill>
        <p:spPr bwMode="auto">
          <a:xfrm>
            <a:off x="4500562" y="4071942"/>
            <a:ext cx="40481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290"/>
            <a:ext cx="7729534" cy="3857652"/>
          </a:xfrm>
          <a:noFill/>
        </p:spPr>
        <p:txBody>
          <a:bodyPr>
            <a:prstTxWarp prst="textDoubleWave1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Повторение теоретического материала.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Тестирование.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Устное решение задач по готовому чертежу.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Решение задач.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Задание на самоподготовку.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Итог урока.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ru-RU" dirty="0" smtClean="0"/>
              <a:t>Подготовка к решению задач.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Не тот глуп, кто не знает, 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а тот, кто не хочет знать.</a:t>
            </a:r>
          </a:p>
          <a:p>
            <a:pPr algn="r">
              <a:buNone/>
            </a:pPr>
            <a:r>
              <a:rPr lang="ru-RU" sz="2800" dirty="0" smtClean="0"/>
              <a:t>Григорий Сковорода</a:t>
            </a:r>
          </a:p>
          <a:p>
            <a:pPr algn="r">
              <a:buNone/>
            </a:pP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Определение прямоугольного треугольника, его элементы.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Свойства прямоугольного треугольника.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Признаки равенства прямоугольных треугольников.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26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284538"/>
            <a:ext cx="47625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563938" y="5734050"/>
            <a:ext cx="453707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4067175" y="3284538"/>
            <a:ext cx="792163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179388" y="115888"/>
            <a:ext cx="4824412" cy="40322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Почему логические </a:t>
            </a:r>
          </a:p>
          <a:p>
            <a:pPr algn="ctr"/>
            <a:r>
              <a:rPr lang="ru-RU" sz="2800"/>
              <a:t>доказательства играют</a:t>
            </a:r>
          </a:p>
          <a:p>
            <a:pPr algn="ctr"/>
            <a:r>
              <a:rPr lang="ru-RU" sz="2800"/>
              <a:t> такую существенную роль</a:t>
            </a:r>
          </a:p>
          <a:p>
            <a:pPr algn="ctr"/>
            <a:r>
              <a:rPr lang="ru-RU" sz="2800"/>
              <a:t> в геометрии и </a:t>
            </a:r>
          </a:p>
          <a:p>
            <a:pPr algn="ctr"/>
            <a:r>
              <a:rPr lang="ru-RU" sz="2800"/>
              <a:t>вообще в математике?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ru-RU" dirty="0" smtClean="0"/>
              <a:t>Тестирование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Я знаю, что ничего не знаю.</a:t>
            </a:r>
          </a:p>
          <a:p>
            <a:pPr algn="r">
              <a:buNone/>
            </a:pPr>
            <a:r>
              <a:rPr lang="ru-RU" sz="2800" dirty="0" smtClean="0"/>
              <a:t>Сократ</a:t>
            </a:r>
          </a:p>
          <a:p>
            <a:pPr algn="r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ru-RU" dirty="0" smtClean="0"/>
              <a:t>Устное </a:t>
            </a:r>
            <a:r>
              <a:rPr lang="ru-RU" dirty="0" smtClean="0"/>
              <a:t>решение задач.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Геометрия есть искусство 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правильно рассуждать 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по неправильным чертежам.</a:t>
            </a:r>
          </a:p>
          <a:p>
            <a:pPr algn="r">
              <a:buNone/>
            </a:pPr>
            <a:r>
              <a:rPr lang="ru-RU" sz="2800" dirty="0" smtClean="0"/>
              <a:t>Д. Пойа</a:t>
            </a:r>
          </a:p>
          <a:p>
            <a:pPr algn="r"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Равнобедренный треугольник 84"/>
          <p:cNvSpPr/>
          <p:nvPr/>
        </p:nvSpPr>
        <p:spPr>
          <a:xfrm>
            <a:off x="4929190" y="4786322"/>
            <a:ext cx="3000396" cy="100013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14060713" flipH="1">
            <a:off x="5522643" y="1368029"/>
            <a:ext cx="1286353" cy="1769373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rot="7542978">
            <a:off x="1237812" y="1437025"/>
            <a:ext cx="1279430" cy="1769373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034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1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571480"/>
            <a:ext cx="1248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&lt;А и &lt;В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6421" y="221455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07991" y="928671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08189" y="2285993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6685" y="2000241"/>
            <a:ext cx="188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049" y="2000241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r>
              <a:rPr lang="ru-RU" sz="1400" dirty="0" smtClean="0">
                <a:solidFill>
                  <a:srgbClr val="FF0000"/>
                </a:solidFill>
              </a:rPr>
              <a:t>+24°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5115" y="1357299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46" idx="2"/>
          </p:cNvCxnSpPr>
          <p:nvPr/>
        </p:nvCxnSpPr>
        <p:spPr>
          <a:xfrm rot="5400000">
            <a:off x="1414818" y="3680402"/>
            <a:ext cx="6334780" cy="20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29189" y="57148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2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72329" y="571480"/>
            <a:ext cx="12488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</a:t>
            </a:r>
            <a:r>
              <a:rPr lang="en-US" sz="1400" dirty="0" smtClean="0"/>
              <a:t>MNK</a:t>
            </a:r>
            <a:r>
              <a:rPr lang="ru-RU" sz="1400" dirty="0" smtClean="0"/>
              <a:t>, &lt;</a:t>
            </a:r>
            <a:r>
              <a:rPr lang="en-US" sz="1400" dirty="0" smtClean="0"/>
              <a:t>N</a:t>
            </a:r>
            <a:r>
              <a:rPr lang="ru-RU" sz="1400" dirty="0" smtClean="0"/>
              <a:t>=90°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M</a:t>
            </a:r>
            <a:r>
              <a:rPr lang="ru-RU" sz="1400" dirty="0" smtClean="0"/>
              <a:t> и &lt;</a:t>
            </a:r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86314" y="221455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357950" y="8572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6578" y="192880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4942" y="200024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α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86512" y="128586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90°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ый треугольник 49"/>
          <p:cNvSpPr/>
          <p:nvPr/>
        </p:nvSpPr>
        <p:spPr>
          <a:xfrm rot="7542978">
            <a:off x="1444301" y="4937462"/>
            <a:ext cx="1279430" cy="176937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06523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3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849663" y="4071917"/>
            <a:ext cx="12488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&lt;С=90°</a:t>
            </a:r>
            <a:r>
              <a:rPr lang="en-US" sz="1400" dirty="0" smtClean="0"/>
              <a:t>,</a:t>
            </a:r>
          </a:p>
          <a:p>
            <a:r>
              <a:rPr lang="ru-RU" sz="1400" dirty="0" smtClean="0"/>
              <a:t>&lt;</a:t>
            </a:r>
            <a:r>
              <a:rPr lang="en-US" sz="1400" dirty="0" smtClean="0"/>
              <a:t>A</a:t>
            </a:r>
            <a:r>
              <a:rPr lang="ru-RU" sz="1400" dirty="0" smtClean="0"/>
              <a:t>=</a:t>
            </a:r>
            <a:r>
              <a:rPr lang="en-US" sz="1400" dirty="0" smtClean="0"/>
              <a:t>52</a:t>
            </a:r>
            <a:r>
              <a:rPr lang="ru-RU" sz="1400" dirty="0" smtClean="0"/>
              <a:t>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CK - </a:t>
            </a:r>
            <a:r>
              <a:rPr lang="ru-RU" sz="1400" dirty="0" smtClean="0"/>
              <a:t>высота</a:t>
            </a:r>
          </a:p>
          <a:p>
            <a:r>
              <a:rPr lang="ru-RU" sz="1400" dirty="0" smtClean="0"/>
              <a:t>Найти: </a:t>
            </a:r>
          </a:p>
          <a:p>
            <a:r>
              <a:rPr lang="ru-RU" sz="1400" dirty="0" smtClean="0"/>
              <a:t>&lt;1, &lt;2 и &lt;3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42910" y="57149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643042" y="4429132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643174" y="550070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3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14480" y="492919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2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00166" y="492919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1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78555" y="4071917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Задача </a:t>
            </a:r>
            <a:r>
              <a:rPr lang="en-US" sz="1400" dirty="0" smtClean="0"/>
              <a:t>4</a:t>
            </a:r>
            <a:endParaRPr lang="ru-RU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421695" y="4071917"/>
            <a:ext cx="13651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Дано:</a:t>
            </a:r>
          </a:p>
          <a:p>
            <a:r>
              <a:rPr lang="ru-RU" sz="1400" dirty="0" smtClean="0"/>
              <a:t>∆АВС, &lt;</a:t>
            </a:r>
            <a:r>
              <a:rPr lang="en-US" sz="1400" dirty="0" smtClean="0"/>
              <a:t>B</a:t>
            </a:r>
            <a:r>
              <a:rPr lang="ru-RU" sz="1400" dirty="0" smtClean="0"/>
              <a:t>=</a:t>
            </a:r>
            <a:r>
              <a:rPr lang="en-US" sz="1400" dirty="0" smtClean="0"/>
              <a:t>12</a:t>
            </a:r>
            <a:r>
              <a:rPr lang="ru-RU" sz="1400" dirty="0" smtClean="0"/>
              <a:t>0°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BD – </a:t>
            </a:r>
            <a:r>
              <a:rPr lang="ru-RU" sz="1400" dirty="0" smtClean="0"/>
              <a:t>высота, </a:t>
            </a:r>
            <a:r>
              <a:rPr lang="en-US" sz="1400" dirty="0" smtClean="0"/>
              <a:t>BD</a:t>
            </a:r>
            <a:r>
              <a:rPr lang="ru-RU" sz="1400" dirty="0" smtClean="0"/>
              <a:t>=13 см</a:t>
            </a:r>
          </a:p>
          <a:p>
            <a:r>
              <a:rPr lang="ru-RU" sz="1400" dirty="0" smtClean="0"/>
              <a:t>Найти: АВ</a:t>
            </a:r>
            <a:endParaRPr lang="ru-RU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786314" y="585789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786710" y="5786454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  <a:endParaRPr lang="ru-RU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429388" y="521495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13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15206" y="2214554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cxnSp>
        <p:nvCxnSpPr>
          <p:cNvPr id="76" name="Прямая соединительная линия 75"/>
          <p:cNvCxnSpPr>
            <a:stCxn id="50" idx="2"/>
          </p:cNvCxnSpPr>
          <p:nvPr/>
        </p:nvCxnSpPr>
        <p:spPr>
          <a:xfrm rot="10800000" flipH="1" flipV="1">
            <a:off x="1739170" y="4786296"/>
            <a:ext cx="46747" cy="1071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143240" y="5715016"/>
            <a:ext cx="21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ru-RU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286512" y="450057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  <a:endParaRPr lang="ru-RU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357950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ru-RU" sz="1400" dirty="0"/>
          </a:p>
        </p:txBody>
      </p:sp>
      <p:cxnSp>
        <p:nvCxnSpPr>
          <p:cNvPr id="84" name="Прямая соединительная линия 83"/>
          <p:cNvCxnSpPr>
            <a:stCxn id="82" idx="2"/>
            <a:endCxn id="85" idx="3"/>
          </p:cNvCxnSpPr>
          <p:nvPr/>
        </p:nvCxnSpPr>
        <p:spPr>
          <a:xfrm rot="5400000">
            <a:off x="5940335" y="5297400"/>
            <a:ext cx="978107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 flipH="1">
            <a:off x="5679289" y="5179231"/>
            <a:ext cx="14287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7072330" y="5214950"/>
            <a:ext cx="142876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643042" y="58578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714480" y="0"/>
            <a:ext cx="5755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ЗАДАЧИ  ПО  ГОТОВЫМ  ЧЕРТЕЖАМ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150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Задача 1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714356"/>
            <a:ext cx="21886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</a:p>
          <a:p>
            <a:r>
              <a:rPr lang="ru-RU" sz="2800" dirty="0" smtClean="0"/>
              <a:t>∆АВС, &lt;С=90°</a:t>
            </a:r>
          </a:p>
          <a:p>
            <a:r>
              <a:rPr lang="ru-RU" sz="2800" dirty="0" smtClean="0"/>
              <a:t>Найти: </a:t>
            </a:r>
          </a:p>
          <a:p>
            <a:r>
              <a:rPr lang="ru-RU" sz="2800" dirty="0" smtClean="0"/>
              <a:t>&lt;А и &lt;В</a:t>
            </a:r>
            <a:endParaRPr lang="ru-RU" sz="2800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 rot="7542978">
            <a:off x="1571977" y="1946690"/>
            <a:ext cx="2000264" cy="2786082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328612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135729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328612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3000372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2928934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</a:t>
            </a:r>
            <a:r>
              <a:rPr lang="ru-RU" sz="2000" dirty="0" smtClean="0">
                <a:solidFill>
                  <a:srgbClr val="FF0000"/>
                </a:solidFill>
              </a:rPr>
              <a:t>+24°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7356" y="1785926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90°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7" y="642918"/>
            <a:ext cx="150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Задача 1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143503" y="714356"/>
            <a:ext cx="21886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</a:p>
          <a:p>
            <a:r>
              <a:rPr lang="ru-RU" sz="2800" dirty="0" smtClean="0"/>
              <a:t>∆АВС, &lt;С=90°</a:t>
            </a:r>
          </a:p>
          <a:p>
            <a:r>
              <a:rPr lang="ru-RU" sz="2800" dirty="0" smtClean="0"/>
              <a:t>Найти: </a:t>
            </a:r>
          </a:p>
          <a:p>
            <a:r>
              <a:rPr lang="ru-RU" sz="2800" dirty="0" smtClean="0"/>
              <a:t>&lt;А и &lt;В</a:t>
            </a:r>
            <a:endParaRPr lang="ru-RU" sz="2800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 rot="7542978">
            <a:off x="1571976" y="1946690"/>
            <a:ext cx="2000264" cy="2786082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8595" y="328612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000231" y="135729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57685" y="328612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43305" y="3000372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0099" y="2928934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α</a:t>
            </a:r>
            <a:r>
              <a:rPr lang="ru-RU" sz="2000" dirty="0" smtClean="0">
                <a:solidFill>
                  <a:srgbClr val="FF0000"/>
                </a:solidFill>
              </a:rPr>
              <a:t>+24°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57355" y="1785926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90°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924</Words>
  <PresentationFormat>Экран (4:3)</PresentationFormat>
  <Paragraphs>317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Прямоугольные треугольники. Решение задач.</vt:lpstr>
      <vt:lpstr>Цели урока:</vt:lpstr>
      <vt:lpstr>План урока:</vt:lpstr>
      <vt:lpstr>Подготовка к решению задач.</vt:lpstr>
      <vt:lpstr>Слайд 5</vt:lpstr>
      <vt:lpstr>Тестирование.</vt:lpstr>
      <vt:lpstr>Устное решение задач.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Решение задач.</vt:lpstr>
      <vt:lpstr>Задача 1</vt:lpstr>
      <vt:lpstr>Задача 2</vt:lpstr>
      <vt:lpstr>Задача 3</vt:lpstr>
      <vt:lpstr>Задача 4</vt:lpstr>
      <vt:lpstr>Задача 5</vt:lpstr>
      <vt:lpstr>Задание на самоподготовку.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SPb SVU</cp:lastModifiedBy>
  <cp:revision>19</cp:revision>
  <dcterms:modified xsi:type="dcterms:W3CDTF">2012-04-06T14:04:55Z</dcterms:modified>
</cp:coreProperties>
</file>