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3" r:id="rId2"/>
    <p:sldId id="258" r:id="rId3"/>
    <p:sldId id="271" r:id="rId4"/>
    <p:sldId id="259" r:id="rId5"/>
    <p:sldId id="260" r:id="rId6"/>
    <p:sldId id="262" r:id="rId7"/>
    <p:sldId id="263" r:id="rId8"/>
    <p:sldId id="264" r:id="rId9"/>
    <p:sldId id="292" r:id="rId10"/>
    <p:sldId id="294" r:id="rId11"/>
    <p:sldId id="266" r:id="rId12"/>
    <p:sldId id="267" r:id="rId13"/>
    <p:sldId id="265" r:id="rId14"/>
    <p:sldId id="293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46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12" autoAdjust="0"/>
    <p:restoredTop sz="94660"/>
  </p:normalViewPr>
  <p:slideViewPr>
    <p:cSldViewPr>
      <p:cViewPr>
        <p:scale>
          <a:sx n="60" d="100"/>
          <a:sy n="60" d="100"/>
        </p:scale>
        <p:origin x="-72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4160-EE92-4B7D-81A9-822967B60C43}" type="datetimeFigureOut">
              <a:rPr lang="ru-RU" smtClean="0"/>
              <a:pPr/>
              <a:t>16.03.2014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A08B-941E-475C-A434-E1A073691E5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4160-EE92-4B7D-81A9-822967B60C43}" type="datetimeFigureOut">
              <a:rPr lang="ru-RU" smtClean="0"/>
              <a:pPr/>
              <a:t>16.03.2014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A08B-941E-475C-A434-E1A073691E5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4160-EE92-4B7D-81A9-822967B60C43}" type="datetimeFigureOut">
              <a:rPr lang="ru-RU" smtClean="0"/>
              <a:pPr/>
              <a:t>16.03.2014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A08B-941E-475C-A434-E1A073691E5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4160-EE92-4B7D-81A9-822967B60C43}" type="datetimeFigureOut">
              <a:rPr lang="ru-RU" smtClean="0"/>
              <a:pPr/>
              <a:t>16.03.2014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A08B-941E-475C-A434-E1A073691E5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4160-EE92-4B7D-81A9-822967B60C43}" type="datetimeFigureOut">
              <a:rPr lang="ru-RU" smtClean="0"/>
              <a:pPr/>
              <a:t>16.03.2014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A08B-941E-475C-A434-E1A073691E5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4160-EE92-4B7D-81A9-822967B60C43}" type="datetimeFigureOut">
              <a:rPr lang="ru-RU" smtClean="0"/>
              <a:pPr/>
              <a:t>16.03.2014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A08B-941E-475C-A434-E1A073691E5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4160-EE92-4B7D-81A9-822967B60C43}" type="datetimeFigureOut">
              <a:rPr lang="ru-RU" smtClean="0"/>
              <a:pPr/>
              <a:t>16.03.2014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A08B-941E-475C-A434-E1A073691E5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4160-EE92-4B7D-81A9-822967B60C43}" type="datetimeFigureOut">
              <a:rPr lang="ru-RU" smtClean="0"/>
              <a:pPr/>
              <a:t>16.03.2014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6FDA08B-941E-475C-A434-E1A073691E5C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4160-EE92-4B7D-81A9-822967B60C43}" type="datetimeFigureOut">
              <a:rPr lang="ru-RU" smtClean="0"/>
              <a:pPr/>
              <a:t>16.03.2014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A08B-941E-475C-A434-E1A073691E5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24160-EE92-4B7D-81A9-822967B60C43}" type="datetimeFigureOut">
              <a:rPr lang="ru-RU" smtClean="0"/>
              <a:pPr/>
              <a:t>16.03.2014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66FDA08B-941E-475C-A434-E1A073691E5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6924160-EE92-4B7D-81A9-822967B60C43}" type="datetimeFigureOut">
              <a:rPr lang="ru-RU" smtClean="0"/>
              <a:pPr/>
              <a:t>16.03.2014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DA08B-941E-475C-A434-E1A073691E5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924160-EE92-4B7D-81A9-822967B60C43}" type="datetimeFigureOut">
              <a:rPr lang="ru-RU" smtClean="0"/>
              <a:pPr/>
              <a:t>16.03.2014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66FDA08B-941E-475C-A434-E1A073691E5C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57224" y="1071546"/>
            <a:ext cx="7643866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Calibri" pitchFamily="34" charset="0"/>
              </a:rPr>
              <a:t>Тема коллоквиума</a:t>
            </a:r>
          </a:p>
          <a:p>
            <a:pPr algn="ctr"/>
            <a:r>
              <a:rPr lang="ru-RU" sz="6600" b="1" dirty="0" smtClean="0">
                <a:latin typeface="Calibri" pitchFamily="34" charset="0"/>
              </a:rPr>
              <a:t>«Многогранники»</a:t>
            </a:r>
            <a:endParaRPr lang="ru-RU" sz="6600" b="1" dirty="0">
              <a:latin typeface="Calibri" pitchFamily="34" charset="0"/>
            </a:endParaRPr>
          </a:p>
        </p:txBody>
      </p:sp>
      <p:pic>
        <p:nvPicPr>
          <p:cNvPr id="8" name="Содержимое 3" descr="385px-Icosahedron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 rot="981794">
            <a:off x="280679" y="2939207"/>
            <a:ext cx="2438400" cy="2343150"/>
          </a:xfrm>
        </p:spPr>
      </p:pic>
      <p:pic>
        <p:nvPicPr>
          <p:cNvPr id="32770" name="Picture 2" descr="http://www.proprofs.com/flashcards/upload/a501352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1325008">
            <a:off x="6021067" y="2778378"/>
            <a:ext cx="2928920" cy="2774767"/>
          </a:xfrm>
          <a:prstGeom prst="rect">
            <a:avLst/>
          </a:prstGeom>
          <a:noFill/>
        </p:spPr>
      </p:pic>
      <p:sp>
        <p:nvSpPr>
          <p:cNvPr id="11" name="Куб 10"/>
          <p:cNvSpPr/>
          <p:nvPr/>
        </p:nvSpPr>
        <p:spPr>
          <a:xfrm>
            <a:off x="3500430" y="4214818"/>
            <a:ext cx="1643074" cy="242889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4290"/>
            <a:ext cx="84296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alibri" pitchFamily="34" charset="0"/>
              </a:rPr>
              <a:t>Инструкция для работы в парах: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latin typeface="Calibri" pitchFamily="34" charset="0"/>
              </a:rPr>
              <a:t>Сконструировать модель многогранника из палочек и пластилина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latin typeface="Calibri" pitchFamily="34" charset="0"/>
              </a:rPr>
              <a:t>Охарактеризовать его (выпуклый, невыпуклый; правильный, неправильный)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latin typeface="Calibri" pitchFamily="34" charset="0"/>
              </a:rPr>
              <a:t>Сказать, какое это будущее архитектурное сооружение или часть строения.</a:t>
            </a:r>
            <a:endParaRPr lang="ru-RU" sz="2800" b="1" dirty="0">
              <a:latin typeface="Calibri" pitchFamily="34" charset="0"/>
            </a:endParaRPr>
          </a:p>
        </p:txBody>
      </p:sp>
      <p:sp>
        <p:nvSpPr>
          <p:cNvPr id="49157" name="AutoShape 5" descr="http://komarovana.ucoz.ru/okta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9161" name="Picture 9" descr="http://komarovana.ucoz.ru/tetra.jpg"/>
          <p:cNvPicPr>
            <a:picLocks noChangeAspect="1" noChangeArrowheads="1"/>
          </p:cNvPicPr>
          <p:nvPr/>
        </p:nvPicPr>
        <p:blipFill>
          <a:blip r:embed="rId2" cstate="print"/>
          <a:srcRect b="9252"/>
          <a:stretch>
            <a:fillRect/>
          </a:stretch>
        </p:blipFill>
        <p:spPr bwMode="auto">
          <a:xfrm>
            <a:off x="2857488" y="3643314"/>
            <a:ext cx="3214710" cy="273252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130" y="857232"/>
            <a:ext cx="7998575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857356" y="5214950"/>
            <a:ext cx="5429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Храм в Луксоре</a:t>
            </a:r>
            <a:endParaRPr lang="ru-RU" sz="36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Documents and Settings\Uchitel\Рабочий стол\УГ 2014 Целищева\урок котельнич\архитектура\25104_html_m2ee22a6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357166"/>
            <a:ext cx="4071966" cy="573516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714480" y="6211669"/>
            <a:ext cx="5429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 smtClean="0">
                <a:latin typeface="Calibri" pitchFamily="34" charset="0"/>
                <a:cs typeface="Calibri" pitchFamily="34" charset="0"/>
              </a:rPr>
              <a:t>Фаросский</a:t>
            </a: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 маяк</a:t>
            </a:r>
            <a:endParaRPr lang="ru-RU" sz="36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Documents and Settings\Uchitel\Рабочий стол\УГ 2014 Целищева\урок котельнич\архитектура\25104_html_m4eea5fd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428736"/>
            <a:ext cx="8192431" cy="35719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1857356" y="5286388"/>
            <a:ext cx="5429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Пирамиды в Гизе</a:t>
            </a:r>
            <a:endParaRPr lang="ru-RU" sz="36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8860" y="5929330"/>
            <a:ext cx="43577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Calibri" pitchFamily="34" charset="0"/>
              </a:rPr>
              <a:t>Египет</a:t>
            </a:r>
            <a:endParaRPr lang="ru-RU" sz="3600" b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4282" y="571480"/>
            <a:ext cx="857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latin typeface="Calibri" pitchFamily="34" charset="0"/>
              </a:rPr>
              <a:t>Цель: </a:t>
            </a:r>
            <a:r>
              <a:rPr lang="ru-RU" sz="3200" b="1" dirty="0" smtClean="0">
                <a:latin typeface="Calibri" pitchFamily="34" charset="0"/>
              </a:rPr>
              <a:t>что должны узнать про многогранники?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1928802"/>
            <a:ext cx="81439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3200" b="1" dirty="0" smtClean="0">
                <a:latin typeface="Calibri" pitchFamily="34" charset="0"/>
              </a:rPr>
              <a:t>Что такое многогранник?</a:t>
            </a:r>
          </a:p>
          <a:p>
            <a:pPr marL="514350" indent="-514350">
              <a:buAutoNum type="arabicPeriod"/>
            </a:pPr>
            <a:r>
              <a:rPr lang="ru-RU" sz="3200" b="1" dirty="0" smtClean="0">
                <a:latin typeface="Calibri" pitchFamily="34" charset="0"/>
              </a:rPr>
              <a:t>Основные элементы многогранника.</a:t>
            </a:r>
          </a:p>
          <a:p>
            <a:pPr marL="514350" indent="-514350">
              <a:buFontTx/>
              <a:buAutoNum type="arabicPeriod"/>
            </a:pPr>
            <a:r>
              <a:rPr lang="ru-RU" sz="3200" b="1" dirty="0" smtClean="0">
                <a:latin typeface="Calibri" pitchFamily="34" charset="0"/>
              </a:rPr>
              <a:t>Виды многогранников?</a:t>
            </a:r>
          </a:p>
          <a:p>
            <a:pPr marL="514350" indent="-514350">
              <a:buFontTx/>
              <a:buAutoNum type="arabicPeriod"/>
            </a:pPr>
            <a:r>
              <a:rPr lang="ru-RU" sz="3200" b="1" dirty="0" smtClean="0">
                <a:latin typeface="Calibri" pitchFamily="34" charset="0"/>
              </a:rPr>
              <a:t>Где используются в архитектуре?</a:t>
            </a:r>
          </a:p>
          <a:p>
            <a:pPr marL="514350" indent="-514350">
              <a:buAutoNum type="arabicPeriod"/>
            </a:pPr>
            <a:endParaRPr lang="ru-RU" sz="2800" b="1" dirty="0" smtClean="0">
              <a:latin typeface="Calibri" pitchFamily="34" charset="0"/>
            </a:endParaRPr>
          </a:p>
          <a:p>
            <a:pPr marL="514350" indent="-514350"/>
            <a:endParaRPr lang="ru-RU" sz="28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71480"/>
            <a:ext cx="857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Calibri" pitchFamily="34" charset="0"/>
              </a:rPr>
              <a:t>Домашнее задание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928802"/>
            <a:ext cx="85725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/>
            <a:r>
              <a:rPr lang="ru-RU" sz="3600" b="1" dirty="0" smtClean="0">
                <a:latin typeface="Calibri" pitchFamily="34" charset="0"/>
              </a:rPr>
              <a:t>Подготовить эскиз рисунка здания, </a:t>
            </a:r>
            <a:br>
              <a:rPr lang="ru-RU" sz="3600" b="1" dirty="0" smtClean="0">
                <a:latin typeface="Calibri" pitchFamily="34" charset="0"/>
              </a:rPr>
            </a:br>
            <a:r>
              <a:rPr lang="ru-RU" sz="3600" b="1" dirty="0" smtClean="0">
                <a:latin typeface="Calibri" pitchFamily="34" charset="0"/>
              </a:rPr>
              <a:t>состоящего из многогранников</a:t>
            </a:r>
            <a:endParaRPr lang="ru-RU" sz="3600" dirty="0" smtClean="0">
              <a:latin typeface="Calibri" pitchFamily="34" charset="0"/>
            </a:endParaRPr>
          </a:p>
          <a:p>
            <a:pPr marL="514350" indent="-514350"/>
            <a:endParaRPr lang="ru-RU" sz="36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4282" y="571480"/>
            <a:ext cx="857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latin typeface="Calibri" pitchFamily="34" charset="0"/>
              </a:rPr>
              <a:t>Цель: </a:t>
            </a:r>
            <a:r>
              <a:rPr lang="ru-RU" sz="3200" b="1" dirty="0" smtClean="0">
                <a:latin typeface="Calibri" pitchFamily="34" charset="0"/>
              </a:rPr>
              <a:t>что должны узнать про многогранники?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1928802"/>
            <a:ext cx="814393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3200" b="1" dirty="0" smtClean="0">
                <a:latin typeface="Calibri" pitchFamily="34" charset="0"/>
              </a:rPr>
              <a:t>Что такое многогранник?</a:t>
            </a:r>
          </a:p>
          <a:p>
            <a:pPr marL="514350" indent="-514350">
              <a:buAutoNum type="arabicPeriod"/>
            </a:pPr>
            <a:r>
              <a:rPr lang="ru-RU" sz="3200" b="1" dirty="0" smtClean="0">
                <a:latin typeface="Calibri" pitchFamily="34" charset="0"/>
              </a:rPr>
              <a:t>Основные элементы многогранника.</a:t>
            </a:r>
          </a:p>
          <a:p>
            <a:pPr marL="514350" indent="-514350">
              <a:buFontTx/>
              <a:buAutoNum type="arabicPeriod"/>
            </a:pPr>
            <a:r>
              <a:rPr lang="ru-RU" sz="3200" b="1" dirty="0" smtClean="0">
                <a:latin typeface="Calibri" pitchFamily="34" charset="0"/>
              </a:rPr>
              <a:t>Виды многогранников?</a:t>
            </a:r>
          </a:p>
          <a:p>
            <a:pPr marL="514350" indent="-514350">
              <a:buFontTx/>
              <a:buAutoNum type="arabicPeriod"/>
            </a:pPr>
            <a:r>
              <a:rPr lang="ru-RU" sz="3200" b="1" dirty="0" smtClean="0">
                <a:latin typeface="Calibri" pitchFamily="34" charset="0"/>
              </a:rPr>
              <a:t>Где используются в архитектуре?</a:t>
            </a:r>
          </a:p>
          <a:p>
            <a:pPr marL="514350" indent="-514350">
              <a:buAutoNum type="arabicPeriod"/>
            </a:pPr>
            <a:endParaRPr lang="ru-RU" sz="2800" b="1" dirty="0" smtClean="0">
              <a:latin typeface="Calibri" pitchFamily="34" charset="0"/>
            </a:endParaRPr>
          </a:p>
          <a:p>
            <a:pPr marL="514350" indent="-514350"/>
            <a:endParaRPr lang="ru-RU" sz="28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00034" y="214290"/>
            <a:ext cx="84296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alibri" pitchFamily="34" charset="0"/>
              </a:rPr>
              <a:t>Инструкция для работы в группах: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latin typeface="Calibri" pitchFamily="34" charset="0"/>
              </a:rPr>
              <a:t>Выделите основные элементы многогранника.</a:t>
            </a:r>
          </a:p>
          <a:p>
            <a:pPr marL="342900" indent="-342900">
              <a:buAutoNum type="arabicPeriod"/>
            </a:pPr>
            <a:r>
              <a:rPr lang="ru-RU" sz="2800" b="1" dirty="0" smtClean="0">
                <a:latin typeface="Calibri" pitchFamily="34" charset="0"/>
              </a:rPr>
              <a:t>Занесите в таблицу </a:t>
            </a:r>
            <a:r>
              <a:rPr lang="ru-RU" sz="2800" b="1" dirty="0" smtClean="0">
                <a:latin typeface="Calibri" pitchFamily="34" charset="0"/>
              </a:rPr>
              <a:t>полученные </a:t>
            </a:r>
            <a:r>
              <a:rPr lang="ru-RU" sz="2800" b="1" dirty="0" smtClean="0">
                <a:latin typeface="Calibri" pitchFamily="34" charset="0"/>
              </a:rPr>
              <a:t>сведения</a:t>
            </a:r>
            <a:endParaRPr lang="ru-RU" sz="2800" b="1" dirty="0">
              <a:latin typeface="Calibri" pitchFamily="34" charset="0"/>
            </a:endParaRPr>
          </a:p>
        </p:txBody>
      </p:sp>
      <p:grpSp>
        <p:nvGrpSpPr>
          <p:cNvPr id="34" name="Группа 33"/>
          <p:cNvGrpSpPr/>
          <p:nvPr/>
        </p:nvGrpSpPr>
        <p:grpSpPr>
          <a:xfrm>
            <a:off x="571472" y="2357430"/>
            <a:ext cx="8001056" cy="3286148"/>
            <a:chOff x="571472" y="2357430"/>
            <a:chExt cx="8001056" cy="3286148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rot="5400000">
              <a:off x="-1071602" y="4000504"/>
              <a:ext cx="328614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Группа 24"/>
            <p:cNvGrpSpPr/>
            <p:nvPr/>
          </p:nvGrpSpPr>
          <p:grpSpPr>
            <a:xfrm>
              <a:off x="571472" y="2357430"/>
              <a:ext cx="8001056" cy="3286148"/>
              <a:chOff x="571472" y="2357430"/>
              <a:chExt cx="8001056" cy="3286148"/>
            </a:xfrm>
          </p:grpSpPr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571472" y="2357430"/>
                <a:ext cx="80010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571472" y="3143248"/>
                <a:ext cx="80010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571472" y="3929066"/>
                <a:ext cx="80010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571472" y="4786322"/>
                <a:ext cx="80010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571472" y="5643578"/>
                <a:ext cx="80010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 rot="5400000">
                <a:off x="-357222" y="4000504"/>
                <a:ext cx="32861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 rot="5400000">
                <a:off x="2428860" y="4000504"/>
                <a:ext cx="32861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 rot="5400000">
                <a:off x="6929454" y="4000504"/>
                <a:ext cx="328614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6" name="Прямоугольник 25"/>
          <p:cNvSpPr/>
          <p:nvPr/>
        </p:nvSpPr>
        <p:spPr>
          <a:xfrm>
            <a:off x="1428728" y="2357430"/>
            <a:ext cx="24270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algn="ctr">
              <a:spcAft>
                <a:spcPts val="0"/>
              </a:spcAft>
            </a:pPr>
            <a:r>
              <a:rPr lang="ru-RU" sz="2400" b="1" dirty="0" smtClean="0">
                <a:latin typeface="Calibri" pitchFamily="34" charset="0"/>
                <a:ea typeface="Calibri"/>
                <a:cs typeface="Times New Roman"/>
              </a:rPr>
              <a:t>Элементы </a:t>
            </a:r>
          </a:p>
          <a:p>
            <a:pPr marL="180975" algn="ctr">
              <a:spcAft>
                <a:spcPts val="0"/>
              </a:spcAft>
            </a:pPr>
            <a:r>
              <a:rPr lang="ru-RU" sz="2400" b="1" dirty="0" smtClean="0">
                <a:latin typeface="Calibri" pitchFamily="34" charset="0"/>
                <a:ea typeface="Calibri"/>
                <a:cs typeface="Times New Roman"/>
              </a:rPr>
              <a:t>многогранника</a:t>
            </a:r>
            <a:endParaRPr lang="ru-RU" sz="2400" b="1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14348" y="2571744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alibri" pitchFamily="34" charset="0"/>
              </a:rPr>
              <a:t>№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286248" y="2357430"/>
            <a:ext cx="4000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91465" algn="ctr">
              <a:spcAft>
                <a:spcPts val="0"/>
              </a:spcAft>
            </a:pPr>
            <a:r>
              <a:rPr lang="ru-RU" sz="2400" b="1" dirty="0" smtClean="0">
                <a:latin typeface="Calibri" pitchFamily="34" charset="0"/>
                <a:ea typeface="Calibri"/>
                <a:cs typeface="Times New Roman"/>
              </a:rPr>
              <a:t>Определение элементов</a:t>
            </a:r>
          </a:p>
          <a:p>
            <a:pPr marL="291465" algn="ctr">
              <a:spcAft>
                <a:spcPts val="0"/>
              </a:spcAft>
            </a:pPr>
            <a:r>
              <a:rPr lang="ru-RU" sz="2400" b="1" dirty="0" smtClean="0">
                <a:latin typeface="Calibri" pitchFamily="34" charset="0"/>
                <a:ea typeface="Calibri"/>
                <a:cs typeface="Times New Roman"/>
              </a:rPr>
              <a:t> многогранника</a:t>
            </a:r>
            <a:endParaRPr lang="ru-RU" sz="2400" b="1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85786" y="3286124"/>
            <a:ext cx="340158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  <a:tabLst>
                <a:tab pos="153670" algn="l"/>
              </a:tabLst>
            </a:pPr>
            <a:r>
              <a:rPr lang="ru-RU" sz="2400" b="1" dirty="0" smtClean="0">
                <a:latin typeface="Calibri" pitchFamily="34" charset="0"/>
                <a:ea typeface="Calibri"/>
                <a:cs typeface="Times New Roman"/>
              </a:rPr>
              <a:t>1</a:t>
            </a:r>
            <a:endParaRPr lang="ru-RU" sz="2400" b="1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785786" y="4143380"/>
            <a:ext cx="340158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Calibri" pitchFamily="34" charset="0"/>
                <a:ea typeface="Calibri"/>
                <a:cs typeface="Times New Roman"/>
              </a:rPr>
              <a:t>2</a:t>
            </a:r>
            <a:endParaRPr lang="ru-RU" sz="2400" b="1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85786" y="4929198"/>
            <a:ext cx="340158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latin typeface="Calibri" pitchFamily="34" charset="0"/>
                <a:ea typeface="Calibri"/>
                <a:cs typeface="Times New Roman"/>
              </a:rPr>
              <a:t>3</a:t>
            </a:r>
            <a:endParaRPr lang="ru-RU" sz="2400" b="1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28728" y="3286124"/>
            <a:ext cx="1011174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2400" b="1" dirty="0" smtClean="0">
                <a:latin typeface="Calibri" pitchFamily="34" charset="0"/>
                <a:ea typeface="Calibri"/>
                <a:cs typeface="Times New Roman"/>
              </a:rPr>
              <a:t>Грани</a:t>
            </a:r>
            <a:r>
              <a:rPr lang="ru-RU" b="1" dirty="0" smtClean="0">
                <a:latin typeface="Calibri" pitchFamily="34" charset="0"/>
                <a:ea typeface="Calibri"/>
                <a:cs typeface="Times New Roman"/>
              </a:rPr>
              <a:t> </a:t>
            </a:r>
            <a:endParaRPr lang="ru-RU" b="1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428728" y="4143380"/>
            <a:ext cx="981872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2400" b="1" dirty="0" smtClean="0">
                <a:latin typeface="Calibri" pitchFamily="34" charset="0"/>
                <a:ea typeface="Calibri"/>
                <a:cs typeface="Times New Roman"/>
              </a:rPr>
              <a:t>Рёбра</a:t>
            </a:r>
            <a:endParaRPr lang="ru-RU" sz="2400" b="1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428728" y="4929198"/>
            <a:ext cx="1473480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2400" b="1" dirty="0" smtClean="0">
                <a:latin typeface="Calibri" pitchFamily="34" charset="0"/>
                <a:ea typeface="Calibri"/>
                <a:cs typeface="Times New Roman"/>
              </a:rPr>
              <a:t>Вершины</a:t>
            </a:r>
            <a:endParaRPr lang="ru-RU" sz="2400" b="1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071934" y="3071810"/>
            <a:ext cx="4572000" cy="9417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ru-RU" sz="2400" b="1" dirty="0" smtClean="0">
                <a:latin typeface="Calibri" pitchFamily="34" charset="0"/>
                <a:ea typeface="Calibri"/>
                <a:cs typeface="Times New Roman"/>
              </a:rPr>
              <a:t>Многоугольники, из которых составлен многогранник</a:t>
            </a:r>
            <a:endParaRPr lang="ru-RU" sz="2400" b="1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143372" y="4071942"/>
            <a:ext cx="2339743" cy="49212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2400" b="1" dirty="0" smtClean="0">
                <a:latin typeface="Calibri" pitchFamily="34" charset="0"/>
                <a:ea typeface="Calibri"/>
                <a:cs typeface="Times New Roman"/>
              </a:rPr>
              <a:t>Стороны граней</a:t>
            </a:r>
            <a:endParaRPr lang="ru-RU" sz="2400" b="1" dirty="0">
              <a:latin typeface="Calibri" pitchFamily="34" charset="0"/>
              <a:ea typeface="Calibri"/>
              <a:cs typeface="Times New Roman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143372" y="4929198"/>
            <a:ext cx="4214842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ru-RU" sz="2400" b="1" dirty="0" smtClean="0">
                <a:latin typeface="Calibri" pitchFamily="34" charset="0"/>
                <a:ea typeface="Calibri"/>
                <a:cs typeface="Times New Roman"/>
              </a:rPr>
              <a:t>Концы рёбер многогранника</a:t>
            </a:r>
            <a:endParaRPr lang="ru-RU" sz="2400" b="1" dirty="0">
              <a:latin typeface="Calibri" pitchFamily="34" charset="0"/>
              <a:ea typeface="Calibri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6" grpId="0"/>
      <p:bldP spid="28" grpId="0"/>
      <p:bldP spid="29" grpId="0"/>
      <p:bldP spid="31" grpId="0"/>
      <p:bldP spid="32" grpId="0"/>
      <p:bldP spid="33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214290"/>
            <a:ext cx="84296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alibri" pitchFamily="34" charset="0"/>
              </a:rPr>
              <a:t>Многогранник называется </a:t>
            </a: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выпуклым</a:t>
            </a:r>
            <a:r>
              <a:rPr lang="ru-RU" sz="2800" b="1" dirty="0" smtClean="0">
                <a:latin typeface="Calibri" pitchFamily="34" charset="0"/>
              </a:rPr>
              <a:t>, если он расположен по одну сторону от плоскости каждой его грани.</a:t>
            </a:r>
            <a:endParaRPr lang="ru-RU" sz="2800" b="1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3643314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Невыпуклые многогранники</a:t>
            </a:r>
            <a:endParaRPr lang="ru-RU" sz="2800" b="1" dirty="0">
              <a:latin typeface="Calibri" pitchFamily="34" charset="0"/>
            </a:endParaRPr>
          </a:p>
        </p:txBody>
      </p:sp>
      <p:sp>
        <p:nvSpPr>
          <p:cNvPr id="20" name="Rectangle 6"/>
          <p:cNvSpPr>
            <a:spLocks noChangeArrowheads="1"/>
          </p:cNvSpPr>
          <p:nvPr/>
        </p:nvSpPr>
        <p:spPr bwMode="auto">
          <a:xfrm>
            <a:off x="1357290" y="2071678"/>
            <a:ext cx="1858962" cy="10795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100000">
                <a:schemeClr val="accent1">
                  <a:alpha val="85001"/>
                </a:schemeClr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ObliqueTopLeft"/>
            <a:lightRig rig="legacyFlat3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1" name="AutoShape 8"/>
          <p:cNvSpPr>
            <a:spLocks noChangeArrowheads="1"/>
          </p:cNvSpPr>
          <p:nvPr/>
        </p:nvSpPr>
        <p:spPr bwMode="auto">
          <a:xfrm>
            <a:off x="6286512" y="1857364"/>
            <a:ext cx="1357312" cy="1350963"/>
          </a:xfrm>
          <a:prstGeom prst="octagon">
            <a:avLst>
              <a:gd name="adj" fmla="val 29287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  <a:alpha val="75000"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20099999" lon="20099999" rev="0"/>
            </a:camera>
            <a:lightRig rig="legacyFlat2" dir="t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2" name="AutoShape 9"/>
          <p:cNvSpPr>
            <a:spLocks noChangeArrowheads="1"/>
          </p:cNvSpPr>
          <p:nvPr/>
        </p:nvSpPr>
        <p:spPr bwMode="auto">
          <a:xfrm>
            <a:off x="4143372" y="1714488"/>
            <a:ext cx="1357312" cy="1622425"/>
          </a:xfrm>
          <a:prstGeom prst="triangle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18900000" scaled="1"/>
          </a:gradFill>
          <a:ln w="9525">
            <a:miter lim="800000"/>
            <a:headEnd/>
            <a:tailEnd/>
          </a:ln>
          <a:effectLst/>
          <a:scene3d>
            <a:camera prst="legacyPerspectiveFront">
              <a:rot lat="20099999" lon="20099999" rev="0"/>
            </a:camera>
            <a:lightRig rig="legacyFlat2" dir="t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3" name="AutoShape 11"/>
          <p:cNvSpPr>
            <a:spLocks noChangeArrowheads="1"/>
          </p:cNvSpPr>
          <p:nvPr/>
        </p:nvSpPr>
        <p:spPr bwMode="auto">
          <a:xfrm>
            <a:off x="2214546" y="4857760"/>
            <a:ext cx="1928812" cy="1216025"/>
          </a:xfrm>
          <a:prstGeom prst="chevron">
            <a:avLst>
              <a:gd name="adj" fmla="val 37485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  <a:alpha val="45000"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4" name="AutoShape 13"/>
          <p:cNvSpPr>
            <a:spLocks noChangeArrowheads="1"/>
          </p:cNvSpPr>
          <p:nvPr/>
        </p:nvSpPr>
        <p:spPr bwMode="auto">
          <a:xfrm>
            <a:off x="5143504" y="4643446"/>
            <a:ext cx="1928812" cy="1350962"/>
          </a:xfrm>
          <a:prstGeom prst="upArrowCallout">
            <a:avLst>
              <a:gd name="adj1" fmla="val 33765"/>
              <a:gd name="adj2" fmla="val 33765"/>
              <a:gd name="adj3" fmla="val 16667"/>
              <a:gd name="adj4" fmla="val 66667"/>
            </a:avLst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  <a:alpha val="63000"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 descr="http://festival.1september.ru/articles/212309/img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811130"/>
            <a:ext cx="6715172" cy="5689704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00034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atin typeface="Calibri" pitchFamily="34" charset="0"/>
              </a:rPr>
              <a:t>Определите выпуклые многогранники</a:t>
            </a:r>
            <a:endParaRPr lang="ru-RU" sz="2800" b="1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728" y="2571744"/>
            <a:ext cx="64807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1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868" y="2500306"/>
            <a:ext cx="64807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2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15008" y="2571744"/>
            <a:ext cx="64807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3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5852" y="4429132"/>
            <a:ext cx="500066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4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43570" y="4286256"/>
            <a:ext cx="64807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6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4480" y="6143644"/>
            <a:ext cx="64807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7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071934" y="6143644"/>
            <a:ext cx="64807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8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29454" y="5929330"/>
            <a:ext cx="64807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9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29058" y="4572008"/>
            <a:ext cx="642942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 pitchFamily="34" charset="0"/>
                <a:cs typeface="Calibri" pitchFamily="34" charset="0"/>
              </a:rPr>
              <a:t>5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4290"/>
            <a:ext cx="842968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Calibri" pitchFamily="34" charset="0"/>
              </a:rPr>
              <a:t>Многогранник называется </a:t>
            </a: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</a:rPr>
              <a:t>правильным</a:t>
            </a:r>
            <a:r>
              <a:rPr lang="ru-RU" sz="2800" b="1" dirty="0" smtClean="0">
                <a:latin typeface="Calibri" pitchFamily="34" charset="0"/>
              </a:rPr>
              <a:t>, если:</a:t>
            </a:r>
          </a:p>
          <a:p>
            <a:pPr lvl="0"/>
            <a:r>
              <a:rPr lang="ru-RU" sz="2800" b="1" dirty="0" smtClean="0">
                <a:latin typeface="Calibri" pitchFamily="34" charset="0"/>
              </a:rPr>
              <a:t>-он выпуклый;</a:t>
            </a:r>
          </a:p>
          <a:p>
            <a:pPr lvl="0"/>
            <a:r>
              <a:rPr lang="ru-RU" sz="2800" b="1" dirty="0" smtClean="0">
                <a:latin typeface="Calibri" pitchFamily="34" charset="0"/>
              </a:rPr>
              <a:t>-все его грани являются равными правильными многоугольниками;</a:t>
            </a:r>
          </a:p>
          <a:p>
            <a:pPr lvl="0"/>
            <a:r>
              <a:rPr lang="ru-RU" sz="2800" b="1" dirty="0" smtClean="0">
                <a:latin typeface="Calibri" pitchFamily="34" charset="0"/>
              </a:rPr>
              <a:t>-в каждой его вершине сходится одинаковое число рёбер.</a:t>
            </a:r>
          </a:p>
        </p:txBody>
      </p:sp>
      <p:pic>
        <p:nvPicPr>
          <p:cNvPr id="3" name="Picture 83" descr="tetrahedron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2857496"/>
            <a:ext cx="1774825" cy="181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84" descr="octahedron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4" y="3000372"/>
            <a:ext cx="1598613" cy="163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87" descr="dodecahedron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4786322"/>
            <a:ext cx="1601787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85" descr="icosahedron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4714884"/>
            <a:ext cx="16129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6" descr="CUBE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9093665" flipH="1">
            <a:off x="3717176" y="4647495"/>
            <a:ext cx="1655763" cy="1497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14291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ru-RU" sz="2800" b="1" dirty="0" smtClean="0">
                <a:latin typeface="Calibri" pitchFamily="34" charset="0"/>
                <a:cs typeface="Tahoma" pitchFamily="34" charset="0"/>
              </a:rPr>
              <a:t>Существует всего пять видов правильных многогранников. Все они были известны в </a:t>
            </a:r>
            <a:br>
              <a:rPr kumimoji="1" lang="ru-RU" sz="2800" b="1" dirty="0" smtClean="0">
                <a:latin typeface="Calibri" pitchFamily="34" charset="0"/>
                <a:cs typeface="Tahoma" pitchFamily="34" charset="0"/>
              </a:rPr>
            </a:br>
            <a:r>
              <a:rPr kumimoji="1" lang="ru-RU" sz="2800" b="1" dirty="0" smtClean="0">
                <a:latin typeface="Calibri" pitchFamily="34" charset="0"/>
                <a:cs typeface="Tahoma" pitchFamily="34" charset="0"/>
              </a:rPr>
              <a:t>Древней Греции.</a:t>
            </a:r>
            <a:endParaRPr lang="ru-RU" sz="2800" b="1" dirty="0" smtClean="0">
              <a:latin typeface="Calibri" pitchFamily="34" charset="0"/>
            </a:endParaRPr>
          </a:p>
        </p:txBody>
      </p:sp>
      <p:sp>
        <p:nvSpPr>
          <p:cNvPr id="74753" name="Rectangle 1"/>
          <p:cNvSpPr>
            <a:spLocks noChangeArrowheads="1"/>
          </p:cNvSpPr>
          <p:nvPr/>
        </p:nvSpPr>
        <p:spPr bwMode="auto">
          <a:xfrm>
            <a:off x="3851920" y="1628800"/>
            <a:ext cx="500066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53958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3600" b="1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эдра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 - грань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«тетра» - 4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гекса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» - 6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«окта» - 8 </a:t>
            </a:r>
            <a:b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</a:br>
            <a:r>
              <a:rPr lang="ru-RU" sz="3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«</a:t>
            </a:r>
            <a:r>
              <a:rPr lang="ru-RU" sz="3200" b="1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додека</a:t>
            </a:r>
            <a:r>
              <a:rPr lang="ru-RU" sz="3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»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- 12</a:t>
            </a:r>
          </a:p>
          <a:p>
            <a:pPr lvl="0" algn="ctr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3200" b="1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«икоса» - 20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pic>
        <p:nvPicPr>
          <p:cNvPr id="4" name="Picture 5" descr="Plat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433734" y="1700808"/>
            <a:ext cx="3219128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85720" y="5643578"/>
            <a:ext cx="36055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alibri" pitchFamily="34" charset="0"/>
              </a:rPr>
              <a:t>Эвклид – 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 древнегреческий математик, основатель геометрии</a:t>
            </a:r>
            <a:endParaRPr lang="ru-RU" sz="20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уппа 24"/>
          <p:cNvGrpSpPr/>
          <p:nvPr/>
        </p:nvGrpSpPr>
        <p:grpSpPr>
          <a:xfrm>
            <a:off x="500034" y="357166"/>
            <a:ext cx="8001056" cy="5715040"/>
            <a:chOff x="500034" y="428604"/>
            <a:chExt cx="8001056" cy="5000660"/>
          </a:xfrm>
        </p:grpSpPr>
        <p:cxnSp>
          <p:nvCxnSpPr>
            <p:cNvPr id="14" name="Прямая соединительная линия 13"/>
            <p:cNvCxnSpPr/>
            <p:nvPr/>
          </p:nvCxnSpPr>
          <p:spPr>
            <a:xfrm rot="5400000">
              <a:off x="3286116" y="2928934"/>
              <a:ext cx="50006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Группа 23"/>
            <p:cNvGrpSpPr/>
            <p:nvPr/>
          </p:nvGrpSpPr>
          <p:grpSpPr>
            <a:xfrm>
              <a:off x="500034" y="428604"/>
              <a:ext cx="8001056" cy="5000660"/>
              <a:chOff x="500034" y="428604"/>
              <a:chExt cx="8001056" cy="5000660"/>
            </a:xfrm>
          </p:grpSpPr>
          <p:cxnSp>
            <p:nvCxnSpPr>
              <p:cNvPr id="3" name="Прямая соединительная линия 2"/>
              <p:cNvCxnSpPr/>
              <p:nvPr/>
            </p:nvCxnSpPr>
            <p:spPr>
              <a:xfrm rot="5400000">
                <a:off x="-2000296" y="2928934"/>
                <a:ext cx="500066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" name="Прямая соединительная линия 4"/>
              <p:cNvCxnSpPr/>
              <p:nvPr/>
            </p:nvCxnSpPr>
            <p:spPr>
              <a:xfrm>
                <a:off x="500034" y="428604"/>
                <a:ext cx="80010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Прямая соединительная линия 5"/>
              <p:cNvCxnSpPr/>
              <p:nvPr/>
            </p:nvCxnSpPr>
            <p:spPr>
              <a:xfrm>
                <a:off x="500034" y="1214422"/>
                <a:ext cx="80010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/>
              <p:nvPr/>
            </p:nvCxnSpPr>
            <p:spPr>
              <a:xfrm>
                <a:off x="500034" y="2000240"/>
                <a:ext cx="80010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Прямая соединительная линия 7"/>
              <p:cNvCxnSpPr/>
              <p:nvPr/>
            </p:nvCxnSpPr>
            <p:spPr>
              <a:xfrm>
                <a:off x="500034" y="2857496"/>
                <a:ext cx="80010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Прямая соединительная линия 8"/>
              <p:cNvCxnSpPr/>
              <p:nvPr/>
            </p:nvCxnSpPr>
            <p:spPr>
              <a:xfrm>
                <a:off x="500034" y="3714752"/>
                <a:ext cx="80010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Прямая соединительная линия 9"/>
              <p:cNvCxnSpPr/>
              <p:nvPr/>
            </p:nvCxnSpPr>
            <p:spPr>
              <a:xfrm rot="5400000">
                <a:off x="-1285916" y="2928934"/>
                <a:ext cx="500066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 rot="5400000">
                <a:off x="1071538" y="2928934"/>
                <a:ext cx="500066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 rot="5400000">
                <a:off x="6000760" y="2928934"/>
                <a:ext cx="500066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500034" y="4572008"/>
                <a:ext cx="7929618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>
                <a:off x="500034" y="5429264"/>
                <a:ext cx="800105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6" name="TextBox 25"/>
          <p:cNvSpPr txBox="1"/>
          <p:nvPr/>
        </p:nvSpPr>
        <p:spPr>
          <a:xfrm>
            <a:off x="642910" y="57148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alibri" pitchFamily="34" charset="0"/>
              </a:rPr>
              <a:t>№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2910" y="1500174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alibri" pitchFamily="34" charset="0"/>
              </a:rPr>
              <a:t>1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28728" y="428604"/>
            <a:ext cx="1857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</a:rPr>
              <a:t>Количество</a:t>
            </a:r>
            <a:br>
              <a:rPr lang="ru-RU" sz="2400" b="1" dirty="0" smtClean="0">
                <a:latin typeface="Calibri" pitchFamily="34" charset="0"/>
              </a:rPr>
            </a:br>
            <a:r>
              <a:rPr lang="ru-RU" sz="2400" b="1" dirty="0" smtClean="0">
                <a:latin typeface="Calibri" pitchFamily="34" charset="0"/>
              </a:rPr>
              <a:t> граней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214810" y="571480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</a:rPr>
              <a:t>Вид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357950" y="571480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</a:rPr>
              <a:t>Название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2910" y="242886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alibri" pitchFamily="34" charset="0"/>
              </a:rPr>
              <a:t>2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42910" y="342900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alibri" pitchFamily="34" charset="0"/>
              </a:rPr>
              <a:t>3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42910" y="4357694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alibri" pitchFamily="34" charset="0"/>
              </a:rPr>
              <a:t>4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2910" y="528638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alibri" pitchFamily="34" charset="0"/>
              </a:rPr>
              <a:t>5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071670" y="1500174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alibri" pitchFamily="34" charset="0"/>
              </a:rPr>
              <a:t>4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143636" y="1428736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</a:rPr>
              <a:t>тетраэдр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71670" y="2428868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alibri" pitchFamily="34" charset="0"/>
              </a:rPr>
              <a:t>6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357950" y="2428868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</a:rPr>
              <a:t>гексаэдр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286512" y="3357562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</a:rPr>
              <a:t>октаэдр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71670" y="342900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alibri" pitchFamily="34" charset="0"/>
              </a:rPr>
              <a:t>8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357950" y="5357826"/>
            <a:ext cx="1714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</a:rPr>
              <a:t>икосаэдр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000232" y="442913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alibri" pitchFamily="34" charset="0"/>
              </a:rPr>
              <a:t>12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143636" y="4357694"/>
            <a:ext cx="2000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Calibri" pitchFamily="34" charset="0"/>
              </a:rPr>
              <a:t>додекаэдр</a:t>
            </a:r>
            <a:endParaRPr lang="ru-RU" sz="2400" b="1" dirty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000232" y="5286388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Calibri" pitchFamily="34" charset="0"/>
              </a:rPr>
              <a:t>20</a:t>
            </a:r>
            <a:endParaRPr lang="ru-RU" sz="2400" b="1" dirty="0">
              <a:latin typeface="Calibri" pitchFamily="34" charset="0"/>
            </a:endParaRPr>
          </a:p>
        </p:txBody>
      </p:sp>
      <p:pic>
        <p:nvPicPr>
          <p:cNvPr id="45" name="Рисунок 44" descr="5tetra2pro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3372" y="1428736"/>
            <a:ext cx="92869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Рисунок 45" descr="5kub2pros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14810" y="2357430"/>
            <a:ext cx="785818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" name="Рисунок 46" descr="5okta2pros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3286124"/>
            <a:ext cx="922342" cy="7747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" name="Рисунок 47" descr="5dode2pros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43372" y="4286256"/>
            <a:ext cx="928694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Рисунок 48" descr="5ikos2pros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14810" y="5214950"/>
            <a:ext cx="785818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14282" y="571480"/>
            <a:ext cx="85725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u="sng" dirty="0" smtClean="0">
                <a:latin typeface="Calibri" pitchFamily="34" charset="0"/>
              </a:rPr>
              <a:t>Цель: </a:t>
            </a:r>
            <a:r>
              <a:rPr lang="ru-RU" sz="3200" b="1" dirty="0" smtClean="0">
                <a:latin typeface="Calibri" pitchFamily="34" charset="0"/>
              </a:rPr>
              <a:t>что должны узнать про многогранники?</a:t>
            </a:r>
            <a:endParaRPr lang="ru-RU" sz="3200" b="1" dirty="0">
              <a:latin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1472" y="1928802"/>
            <a:ext cx="81439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ru-RU" sz="3200" b="1" dirty="0" smtClean="0">
                <a:latin typeface="Calibri" pitchFamily="34" charset="0"/>
              </a:rPr>
              <a:t>Что такое многогранник?</a:t>
            </a:r>
          </a:p>
          <a:p>
            <a:pPr marL="514350" indent="-514350">
              <a:buAutoNum type="arabicPeriod"/>
            </a:pPr>
            <a:r>
              <a:rPr lang="ru-RU" sz="3200" b="1" dirty="0" smtClean="0">
                <a:latin typeface="Calibri" pitchFamily="34" charset="0"/>
              </a:rPr>
              <a:t>Основные элементы многогранника.</a:t>
            </a:r>
          </a:p>
          <a:p>
            <a:pPr marL="514350" indent="-514350">
              <a:buFontTx/>
              <a:buAutoNum type="arabicPeriod"/>
            </a:pPr>
            <a:r>
              <a:rPr lang="ru-RU" sz="3200" b="1" dirty="0" smtClean="0">
                <a:latin typeface="Calibri" pitchFamily="34" charset="0"/>
              </a:rPr>
              <a:t>Виды многогранников?</a:t>
            </a:r>
          </a:p>
          <a:p>
            <a:pPr marL="514350" indent="-514350">
              <a:buFontTx/>
              <a:buAutoNum type="arabicPeriod"/>
            </a:pPr>
            <a:r>
              <a:rPr lang="ru-RU" sz="3200" b="1" i="1" dirty="0" smtClean="0">
                <a:solidFill>
                  <a:srgbClr val="C00000"/>
                </a:solidFill>
                <a:latin typeface="Calibri" pitchFamily="34" charset="0"/>
              </a:rPr>
              <a:t>Где многогранники используются в архитектуре?</a:t>
            </a:r>
          </a:p>
          <a:p>
            <a:pPr marL="514350" indent="-514350">
              <a:buAutoNum type="arabicPeriod"/>
            </a:pPr>
            <a:endParaRPr lang="ru-RU" sz="2800" b="1" dirty="0" smtClean="0">
              <a:latin typeface="Calibri" pitchFamily="34" charset="0"/>
            </a:endParaRPr>
          </a:p>
          <a:p>
            <a:pPr marL="514350" indent="-514350"/>
            <a:endParaRPr lang="ru-RU" sz="2800" b="1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Другая 1">
      <a:majorFont>
        <a:latin typeface="Monotype Corsiva"/>
        <a:ea typeface=""/>
        <a:cs typeface=""/>
      </a:majorFont>
      <a:minorFont>
        <a:latin typeface="Monotype Corsiva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690</TotalTime>
  <Words>255</Words>
  <Application>Microsoft Office PowerPoint</Application>
  <PresentationFormat>Экран (4:3)</PresentationFormat>
  <Paragraphs>86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Многогранники </dc:title>
  <dc:creator>Admin</dc:creator>
  <cp:lastModifiedBy>User</cp:lastModifiedBy>
  <cp:revision>70</cp:revision>
  <dcterms:created xsi:type="dcterms:W3CDTF">2011-04-03T02:25:30Z</dcterms:created>
  <dcterms:modified xsi:type="dcterms:W3CDTF">2014-03-16T15:08:03Z</dcterms:modified>
</cp:coreProperties>
</file>