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7BB92AFA-E663-43E1-B63D-12FDF9993EC4}" type="datetimeFigureOut">
              <a:rPr lang="ru-RU" smtClean="0"/>
              <a:t>09.04.2014</a:t>
            </a:fld>
            <a:endParaRPr lang="ru-RU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4CE7CA8-8DEE-42F6-82D0-57A5AD29812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B92AFA-E663-43E1-B63D-12FDF9993EC4}" type="datetimeFigureOut">
              <a:rPr lang="ru-RU" smtClean="0"/>
              <a:t>09.04.2014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E7CA8-8DEE-42F6-82D0-57A5AD29812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B92AFA-E663-43E1-B63D-12FDF9993EC4}" type="datetimeFigureOut">
              <a:rPr lang="ru-RU" smtClean="0"/>
              <a:t>09.04.2014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E7CA8-8DEE-42F6-82D0-57A5AD29812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BB92AFA-E663-43E1-B63D-12FDF9993EC4}" type="datetimeFigureOut">
              <a:rPr lang="ru-RU" smtClean="0"/>
              <a:t>09.04.2014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4CE7CA8-8DEE-42F6-82D0-57A5AD29812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B92AFA-E663-43E1-B63D-12FDF9993EC4}" type="datetimeFigureOut">
              <a:rPr lang="ru-RU" smtClean="0"/>
              <a:t>09.04.2014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E7CA8-8DEE-42F6-82D0-57A5AD29812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B92AFA-E663-43E1-B63D-12FDF9993EC4}" type="datetimeFigureOut">
              <a:rPr lang="ru-RU" smtClean="0"/>
              <a:t>09.04.2014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E7CA8-8DEE-42F6-82D0-57A5AD29812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B92AFA-E663-43E1-B63D-12FDF9993EC4}" type="datetimeFigureOut">
              <a:rPr lang="ru-RU" smtClean="0"/>
              <a:t>09.04.2014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E7CA8-8DEE-42F6-82D0-57A5AD29812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B92AFA-E663-43E1-B63D-12FDF9993EC4}" type="datetimeFigureOut">
              <a:rPr lang="ru-RU" smtClean="0"/>
              <a:t>09.04.2014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E7CA8-8DEE-42F6-82D0-57A5AD29812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B92AFA-E663-43E1-B63D-12FDF9993EC4}" type="datetimeFigureOut">
              <a:rPr lang="ru-RU" smtClean="0"/>
              <a:t>09.04.2014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E7CA8-8DEE-42F6-82D0-57A5AD29812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B92AFA-E663-43E1-B63D-12FDF9993EC4}" type="datetimeFigureOut">
              <a:rPr lang="ru-RU" smtClean="0"/>
              <a:t>09.04.2014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E7CA8-8DEE-42F6-82D0-57A5AD29812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B92AFA-E663-43E1-B63D-12FDF9993EC4}" type="datetimeFigureOut">
              <a:rPr lang="ru-RU" smtClean="0"/>
              <a:t>09.04.2014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E7CA8-8DEE-42F6-82D0-57A5AD29812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B92AFA-E663-43E1-B63D-12FDF9993EC4}" type="datetimeFigureOut">
              <a:rPr lang="ru-RU" smtClean="0"/>
              <a:t>09.04.2014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E7CA8-8DEE-42F6-82D0-57A5AD29812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BB92AFA-E663-43E1-B63D-12FDF9993EC4}" type="datetimeFigureOut">
              <a:rPr lang="ru-RU" smtClean="0"/>
              <a:t>09.04.2014</a:t>
            </a:fld>
            <a:endParaRPr lang="ru-RU" dirty="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dirty="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4CE7CA8-8DEE-42F6-82D0-57A5AD29812F}" type="slidenum">
              <a:rPr lang="ru-RU" smtClean="0"/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357290" y="51054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Презентацию подготовила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ученица 9 класса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МБОУ «СОШ с. Б. Чечуйка»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Клевцова Кристина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0" y="1000108"/>
            <a:ext cx="9144000" cy="2714644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 rtl="0"/>
            <a:r>
              <a:rPr lang="ru-RU" sz="36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effectLst/>
                <a:latin typeface="Times New Roman"/>
                <a:cs typeface="Times New Roman"/>
              </a:rPr>
              <a:t>Оборона Севастополя во время ВОВ</a:t>
            </a:r>
            <a:endParaRPr lang="ru-RU" sz="3600" kern="10" spc="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effectLst/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dirty="0" smtClean="0"/>
              <a:t>Предыстория…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2500330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К концу сентября 1941 немецкие войска овладели Смоленском и Киевом, блокировали </a:t>
            </a:r>
            <a:r>
              <a:rPr lang="ru-RU" dirty="0" smtClean="0"/>
              <a:t>Ленинград, </a:t>
            </a:r>
            <a:r>
              <a:rPr lang="ru-RU" dirty="0"/>
              <a:t>была занята большая часть Украины. В середине сентября </a:t>
            </a:r>
            <a:r>
              <a:rPr lang="ru-RU" dirty="0" smtClean="0"/>
              <a:t>вермахт вышел </a:t>
            </a:r>
            <a:r>
              <a:rPr lang="ru-RU" dirty="0"/>
              <a:t>на подступы к Крыму.</a:t>
            </a:r>
          </a:p>
          <a:p>
            <a:r>
              <a:rPr lang="ru-RU" dirty="0"/>
              <a:t>Крым имел стратегическое значение, как один из путей к нефтеносным районам </a:t>
            </a:r>
            <a:r>
              <a:rPr lang="ru-RU" dirty="0" smtClean="0"/>
              <a:t>Кавказа. </a:t>
            </a:r>
            <a:r>
              <a:rPr lang="ru-RU" dirty="0"/>
              <a:t>Кроме того, Крым был важен как база для авиации. С потерей Крыма советская авиация лишилась бы возможности налётов на нефтепромыслы Румынии, а немцы смогли бы наносить удары по целям на Кавказе. Советское командование понимало важность удержания полуострова и сосредоточило на этом усилия, отказавшись от обороны Одессы.</a:t>
            </a:r>
          </a:p>
          <a:p>
            <a:endParaRPr lang="ru-RU" dirty="0"/>
          </a:p>
        </p:txBody>
      </p:sp>
      <p:pic>
        <p:nvPicPr>
          <p:cNvPr id="10244" name="Picture 4" descr="http://s0.tochka.net/cards/images/orig_a12ec8047fb1b22823845a8a55035ac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3393788"/>
            <a:ext cx="5214942" cy="346421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1122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Севастопольская оборона (1941—1942)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207170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Мирная жизнь Севастополя закончилась 22 июня 1941 года. В 3часа 15 мин с интервалом в 15 минут над Севастополем появились четыре вражеских самолета. Каждый из них нес по две донные магнитные мины для минирования выхода из Севастопольской бухты. Черноморский флот встретил противника артиллерийским огнем</a:t>
            </a:r>
            <a:r>
              <a:rPr lang="ru-RU" dirty="0" smtClean="0"/>
              <a:t>.</a:t>
            </a:r>
            <a:r>
              <a:rPr lang="ru-RU" b="1" dirty="0"/>
              <a:t> План был сорван зенитной и корабельной артиллерией Черноморского флота. </a:t>
            </a:r>
          </a:p>
          <a:p>
            <a:endParaRPr lang="ru-RU" dirty="0"/>
          </a:p>
        </p:txBody>
      </p:sp>
      <p:pic>
        <p:nvPicPr>
          <p:cNvPr id="9218" name="Picture 2" descr="http://www.nahimka.com/Data/Sites/1/media/GalleryImages/97/WebImages/_linkor-sevastopol-vedet-og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067877"/>
            <a:ext cx="5786446" cy="379012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278605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С 30 октября по 11 ноября велись бои на дальних подступах к Севастополю, со 2 ноября начались атаки внешнего рубежа обороны крепости. Сухопутных частей в городе не оставалось, защита осуществлялась силами морской пехоты Черноморского флота, береговыми батареями, отдельными </a:t>
            </a:r>
            <a:r>
              <a:rPr lang="ru-RU" dirty="0" smtClean="0"/>
              <a:t>подразделениями </a:t>
            </a:r>
            <a:r>
              <a:rPr lang="ru-RU" dirty="0"/>
              <a:t>при огневой поддержке кораблей. Правда, и у немцев к городу вышли только передовые отряды. Одновременно в город отходили части рассеянных советских войск. Советская группировка насчитывала вначале около 20 тысяч человек.</a:t>
            </a:r>
          </a:p>
        </p:txBody>
      </p:sp>
      <p:pic>
        <p:nvPicPr>
          <p:cNvPr id="8194" name="Picture 2" descr="http://s49.radikal.ru/i124/1011/4e/1aa8f29cdf3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2571074"/>
            <a:ext cx="5286380" cy="428692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Второй штурм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2828932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Первоначально немецкое командование планировало начало штурма на 27 ноября 1941 года, однако из-за погодных условий и действий партизан к 17 ноября из строя вышло 50 % </a:t>
            </a:r>
            <a:r>
              <a:rPr lang="ru-RU" dirty="0" smtClean="0"/>
              <a:t>автогужевого </a:t>
            </a:r>
            <a:r>
              <a:rPr lang="ru-RU" dirty="0"/>
              <a:t>транспорта и 4 паровоза из 5-ти, имевшихся в распоряжении 11 </a:t>
            </a:r>
            <a:r>
              <a:rPr lang="ru-RU" dirty="0" smtClean="0"/>
              <a:t>армии, </a:t>
            </a:r>
            <a:r>
              <a:rPr lang="ru-RU" dirty="0"/>
              <a:t>вследствие чего штурм начался 17 декабря. После массированной артиллерийской подготовки, немецкие части перешли в наступление в долине р. </a:t>
            </a:r>
            <a:r>
              <a:rPr lang="ru-RU" dirty="0" err="1" smtClean="0"/>
              <a:t>Бельбек</a:t>
            </a:r>
            <a:r>
              <a:rPr lang="ru-RU" dirty="0" smtClean="0"/>
              <a:t>, в котором немецкая армия понесла огромные потери.</a:t>
            </a:r>
            <a:endParaRPr lang="ru-RU" dirty="0"/>
          </a:p>
          <a:p>
            <a:r>
              <a:rPr lang="ru-RU" dirty="0"/>
              <a:t>После высадки советского десанта в Феодосии немецкое командование было вынуждено перебросить 170-ю пехотную дивизию на Керченский полуостров, вместе с тем остальные части продолжали штурм </a:t>
            </a:r>
            <a:r>
              <a:rPr lang="ru-RU" dirty="0" smtClean="0"/>
              <a:t>крепости. </a:t>
            </a:r>
            <a:r>
              <a:rPr lang="ru-RU" dirty="0"/>
              <a:t>Однако к 30 декабря наступательные возможности 11-й армии иссякли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7172" name="Picture 4" descr="http://img15.nnm.me/1/5/c/8/9/6e374c509201bcdae3ee3a19a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320581"/>
            <a:ext cx="5786446" cy="3537419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3286124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Штурм начался 7 июня. Упорная борьба и контратаки защитников продолжались более недели. В атакующих немецких ротах осталось, в среднем по 25 человек. Перелом наступил 17 июня: на </a:t>
            </a:r>
            <a:r>
              <a:rPr lang="ru-RU" i="1" dirty="0"/>
              <a:t>южном</a:t>
            </a:r>
            <a:r>
              <a:rPr lang="ru-RU" dirty="0"/>
              <a:t> участке атакующие заняли позицию, известную как «орлиное гнездо» и вышли к подножию Сапун-горы. На </a:t>
            </a:r>
            <a:r>
              <a:rPr lang="ru-RU" i="1" dirty="0"/>
              <a:t>северном</a:t>
            </a:r>
            <a:r>
              <a:rPr lang="ru-RU" dirty="0"/>
              <a:t> участке был захвачен форт «Сталин» и подножие </a:t>
            </a:r>
            <a:r>
              <a:rPr lang="ru-RU" dirty="0"/>
              <a:t>Мекензиевых</a:t>
            </a:r>
            <a:r>
              <a:rPr lang="ru-RU" dirty="0"/>
              <a:t> высот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1 июля сопротивление защитников города прекратилось, кроме отдельных разрозненных очагов в которых отдельные группы советских воинов продолжали сражаться вплоть до 9-12 июля</a:t>
            </a:r>
            <a:r>
              <a:rPr lang="ru-RU" dirty="0" smtClean="0"/>
              <a:t>.</a:t>
            </a:r>
          </a:p>
          <a:p>
            <a:r>
              <a:rPr lang="ru-RU" dirty="0"/>
              <a:t>Общие потери советских войск за весь период обороны Севастополя с 30 октября 1941 года по начало июля 1942 года составили 200 481 </a:t>
            </a:r>
            <a:r>
              <a:rPr lang="ru-RU" dirty="0" smtClean="0"/>
              <a:t>чел.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3214686"/>
            <a:ext cx="38576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                  Словарь:</a:t>
            </a:r>
          </a:p>
          <a:p>
            <a:r>
              <a:rPr lang="ru-RU" sz="2400" b="1" dirty="0" smtClean="0"/>
              <a:t>Форт</a:t>
            </a:r>
            <a:r>
              <a:rPr lang="ru-RU" sz="2400" b="1" dirty="0"/>
              <a:t> </a:t>
            </a:r>
            <a:r>
              <a:rPr lang="ru-RU" sz="2400" b="1" dirty="0" smtClean="0"/>
              <a:t>— </a:t>
            </a:r>
            <a:r>
              <a:rPr lang="ru-RU" sz="2400" b="1" dirty="0"/>
              <a:t>большое </a:t>
            </a:r>
            <a:r>
              <a:rPr lang="ru-RU" sz="2400" b="1" dirty="0" smtClean="0"/>
              <a:t>полевое замкнутое</a:t>
            </a:r>
            <a:r>
              <a:rPr lang="ru-RU" sz="2400" b="1" dirty="0"/>
              <a:t> укрепление</a:t>
            </a:r>
          </a:p>
        </p:txBody>
      </p:sp>
      <p:pic>
        <p:nvPicPr>
          <p:cNvPr id="6146" name="Picture 2" descr="http://pics2.pokazuha.ru/p442/7/o/5459170to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3237339"/>
            <a:ext cx="5214942" cy="362066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>
            <a:normAutofit/>
          </a:bodyPr>
          <a:lstStyle/>
          <a:p>
            <a:r>
              <a:rPr lang="ru-RU" sz="2400" dirty="0"/>
              <a:t>3 июля 1942 года </a:t>
            </a:r>
            <a:r>
              <a:rPr lang="ru-RU" sz="2400" dirty="0"/>
              <a:t>Совинформбюро</a:t>
            </a:r>
            <a:r>
              <a:rPr lang="ru-RU" sz="2400" dirty="0"/>
              <a:t> дало сводку о потере Севастополя: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92867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Севастополь оставлен советскими войсками, но оборона Севастополя войдёт в историю Отечественной войны Советского Союза как одна из самых ярких её страниц. </a:t>
            </a:r>
            <a:r>
              <a:rPr lang="ru-RU" b="1" dirty="0" err="1"/>
              <a:t>Севастопольцы</a:t>
            </a:r>
            <a:r>
              <a:rPr lang="ru-RU" b="1" dirty="0"/>
              <a:t> обогатили славные боевые традиции народов СССР. Беззаветное мужество, ярость в борьбе с врагом и самоотверженность защитников Севастополя вдохновляют советских патриотов на дальнейшие героические подвиги в борьбе против ненавистных оккупантов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5122" name="Picture 2" descr="http://img91.imageshack.us/img91/5874/2009102520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928935"/>
            <a:ext cx="5715007" cy="3929066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3164681"/>
            <a:ext cx="3357554" cy="36933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Helvetica"/>
                <a:ea typeface="Times New Roman" pitchFamily="18" charset="0"/>
              </a:rPr>
              <a:t>Словарь: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Helvetica"/>
                <a:ea typeface="Times New Roman" pitchFamily="18" charset="0"/>
              </a:rPr>
              <a:t>Совинформбюро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Helvetica"/>
                <a:ea typeface="Times New Roman" pitchFamily="18" charset="0"/>
              </a:rPr>
              <a:t> 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80808"/>
                </a:solidFill>
                <a:effectLst/>
                <a:latin typeface="Helvetica"/>
                <a:ea typeface="Times New Roman" pitchFamily="18" charset="0"/>
              </a:rPr>
              <a:t> информационно-пропагандистское ведомство в СССР, основной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80808"/>
                </a:solidFill>
                <a:effectLst/>
                <a:latin typeface="Helvetica"/>
                <a:ea typeface="Times New Roman" pitchFamily="18" charset="0"/>
              </a:rPr>
              <a:t> задачей которого заключалась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80808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80808"/>
                </a:solidFill>
                <a:effectLst/>
                <a:latin typeface="Helvetica"/>
                <a:ea typeface="Times New Roman" pitchFamily="18" charset="0"/>
              </a:rPr>
              <a:t>в составлении сводок для радио, газет и журналов о положении на фронтах,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</a:rPr>
              <a:t>работе тыла, о партизанском движении во время Великой Отечественной войны.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Потеря Севастополя привела к ухудшению положения Красной Армии и позволила немецким войскам продолжить наступление к Волге и на Кавказ. Была потеряна более чем стотысячная группировка, располагавшаяся на стратегически важном участке фронта. Советская авиация более не могла угрожать румынским нефтяным промыслам в </a:t>
            </a:r>
            <a:r>
              <a:rPr lang="ru-RU" dirty="0"/>
              <a:t>Плоешти</a:t>
            </a:r>
            <a:r>
              <a:rPr lang="ru-RU" dirty="0"/>
              <a:t>, советский флот потерял возможность действовать на коммуникациях противника в северной и северо-западной части Чёрного моря. Помимо закалённых в боях бойцов Приморской армии, были потеряны квалифицированные кадры из числа жителей города-крепости.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38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Тема38</Template>
  <TotalTime>202</TotalTime>
  <Words>236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Тема38</vt:lpstr>
      <vt:lpstr>Слайд 1</vt:lpstr>
      <vt:lpstr>Предыстория…</vt:lpstr>
      <vt:lpstr>Севастопольская оборона (1941—1942) </vt:lpstr>
      <vt:lpstr>Слайд 4</vt:lpstr>
      <vt:lpstr>Второй штурм </vt:lpstr>
      <vt:lpstr>Слайд 6</vt:lpstr>
      <vt:lpstr>Слайд 7</vt:lpstr>
      <vt:lpstr>Результаты: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21</cp:revision>
  <dcterms:created xsi:type="dcterms:W3CDTF">2014-04-09T16:43:02Z</dcterms:created>
  <dcterms:modified xsi:type="dcterms:W3CDTF">2014-04-09T20:05:24Z</dcterms:modified>
</cp:coreProperties>
</file>