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sldIdLst>
    <p:sldId id="256" r:id="rId3"/>
    <p:sldId id="264" r:id="rId4"/>
    <p:sldId id="257" r:id="rId5"/>
    <p:sldId id="263" r:id="rId6"/>
    <p:sldId id="265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9B462-AEFA-40AF-BD3D-999E1983C14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FD8AF-4A5E-4DC3-873D-3486E704E5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FD8AF-4A5E-4DC3-873D-3486E704E55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C53D-F982-4D1F-AEFD-8FF4C521C7D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EBB9-F7DF-4F36-84AC-9AEB9F044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C53D-F982-4D1F-AEFD-8FF4C521C7D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EBB9-F7DF-4F36-84AC-9AEB9F0444A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 descr="C:\Documents and Settings\Ольга\Рабочий стол\rast100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0"/>
            <a:ext cx="2466975" cy="7620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0010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C53D-F982-4D1F-AEFD-8FF4C521C7D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EBB9-F7DF-4F36-84AC-9AEB9F044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C53D-F982-4D1F-AEFD-8FF4C521C7D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EBB9-F7DF-4F36-84AC-9AEB9F044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71546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C53D-F982-4D1F-AEFD-8FF4C521C7D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EBB9-F7DF-4F36-84AC-9AEB9F044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C53D-F982-4D1F-AEFD-8FF4C521C7D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EBB9-F7DF-4F36-84AC-9AEB9F044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C53D-F982-4D1F-AEFD-8FF4C521C7D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EBB9-F7DF-4F36-84AC-9AEB9F044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C53D-F982-4D1F-AEFD-8FF4C521C7D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EBB9-F7DF-4F36-84AC-9AEB9F0444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9C53D-F982-4D1F-AEFD-8FF4C521C7DC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9EBB9-F7DF-4F36-84AC-9AEB9F0444A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8" name="Picture 4" descr="C:\Documents and Settings\Ольга\Рабочий стол\rast3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2960370"/>
          </a:xfrm>
          <a:prstGeom prst="rect">
            <a:avLst/>
          </a:prstGeom>
          <a:noFill/>
        </p:spPr>
      </p:pic>
      <p:pic>
        <p:nvPicPr>
          <p:cNvPr id="30" name="Picture 4" descr="C:\Documents and Settings\Ольга\Рабочий стол\rast3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2928934"/>
            <a:ext cx="9144000" cy="2960370"/>
          </a:xfrm>
          <a:prstGeom prst="rect">
            <a:avLst/>
          </a:prstGeom>
          <a:noFill/>
        </p:spPr>
      </p:pic>
      <p:pic>
        <p:nvPicPr>
          <p:cNvPr id="31" name="Picture 4" descr="C:\Documents and Settings\Ольга\Рабочий стол\rast3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857892"/>
            <a:ext cx="9144000" cy="2960370"/>
          </a:xfrm>
          <a:prstGeom prst="rect">
            <a:avLst/>
          </a:prstGeom>
          <a:noFill/>
        </p:spPr>
      </p:pic>
      <p:pic>
        <p:nvPicPr>
          <p:cNvPr id="1029" name="Picture 5" descr="C:\Documents and Settings\Ольга\Рабочий стол\rast10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28662" y="0"/>
            <a:ext cx="2466975" cy="7620000"/>
          </a:xfrm>
          <a:prstGeom prst="rect">
            <a:avLst/>
          </a:prstGeom>
          <a:noFill/>
        </p:spPr>
      </p:pic>
      <p:pic>
        <p:nvPicPr>
          <p:cNvPr id="1030" name="Picture 6" descr="C:\Documents and Settings\Ольга\Рабочий стол\rast10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7554" y="0"/>
            <a:ext cx="2466975" cy="7620000"/>
          </a:xfrm>
          <a:prstGeom prst="rect">
            <a:avLst/>
          </a:prstGeom>
          <a:noFill/>
        </p:spPr>
      </p:pic>
      <p:pic>
        <p:nvPicPr>
          <p:cNvPr id="1031" name="Picture 7" descr="C:\Documents and Settings\Ольга\Рабочий стол\rast10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86446" y="0"/>
            <a:ext cx="2466975" cy="7620000"/>
          </a:xfrm>
          <a:prstGeom prst="rect">
            <a:avLst/>
          </a:prstGeom>
          <a:noFill/>
        </p:spPr>
      </p:pic>
      <p:pic>
        <p:nvPicPr>
          <p:cNvPr id="1032" name="Picture 8" descr="C:\Documents and Settings\Ольга\Рабочий стол\rast10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215338" y="0"/>
            <a:ext cx="2466975" cy="7620000"/>
          </a:xfrm>
          <a:prstGeom prst="rect">
            <a:avLst/>
          </a:prstGeom>
          <a:noFill/>
        </p:spPr>
      </p:pic>
      <p:pic>
        <p:nvPicPr>
          <p:cNvPr id="1033" name="Picture 9" descr="C:\Documents and Settings\Ольга\Рабочий стол\ugol28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500098" y="-571528"/>
            <a:ext cx="3429024" cy="3214710"/>
          </a:xfrm>
          <a:prstGeom prst="rect">
            <a:avLst/>
          </a:prstGeom>
          <a:noFill/>
        </p:spPr>
      </p:pic>
      <p:pic>
        <p:nvPicPr>
          <p:cNvPr id="1034" name="Picture 10" descr="C:\Documents and Settings\Ольга\Рабочий стол\ugol28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72379" y="5286379"/>
            <a:ext cx="1571621" cy="157162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4.bp.blogspot.com/_53hquobzT3s/TEqx3RX5f2I/AAAAAAAAEeg/1mkuRdOC-Ms/s1600/%D0%9A%D1%80%D0%B5%D1%89%D0%B5%D0%BD%D0%B8%D0%B5+%D0%BA%D0%BD%D1%8F%D0%B7%D1%8F+%D0%92%D0%BB%D0%B0%D0%B4%D0%B8%D0%BC%D0%B8%D1%80%D0%B0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572008"/>
            <a:ext cx="6400800" cy="175260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Крещение князя Владимира в Херсонесе.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://4.bp.blogspot.com/_53hquobzT3s/TEqx3RX5f2I/AAAAAAAAEeg/1mkuRdOC-Ms/s320/%D0%9A%D1%80%D0%B5%D1%89%D0%B5%D0%BD%D0%B8%D0%B5+%D0%BA%D0%BD%D1%8F%D0%B7%D1%8F+%D0%92%D0%BB%D0%B0%D0%B4%D0%B8%D0%BC%D0%B8%D1%80%D0%B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785794"/>
            <a:ext cx="442915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http://900igr.net/datas/istorija/Kreschenie-Rusi/0011-011-Vladimir-byl-kreschen-v-KHersonese-Korsu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135729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Еще до приезда царевны у Владимира началась тяжелая болезнь глаз, так что он ничего больше не мог видеть.  Приехавшая царевна Анна пожалела Владимира и сумела убедить его, что крещение в христианскую веру исцелит его от слепоты духовной и телесной. Во время крещения князь прозрел. В духовном восторге он воскликнул</a:t>
            </a:r>
            <a:r>
              <a:rPr lang="ru-RU" sz="4500" dirty="0" smtClean="0">
                <a:solidFill>
                  <a:srgbClr val="FF0000"/>
                </a:solidFill>
              </a:rPr>
              <a:t>:</a:t>
            </a:r>
            <a:r>
              <a:rPr lang="ru-RU" sz="4500" i="1" dirty="0" smtClean="0">
                <a:solidFill>
                  <a:srgbClr val="FF0000"/>
                </a:solidFill>
              </a:rPr>
              <a:t>«Теперь я узрел Бога Истинного!»</a:t>
            </a:r>
            <a:r>
              <a:rPr lang="ru-RU" dirty="0" smtClean="0"/>
              <a:t> Некоторые из дружинников князя, пораженные этим чудом, также крестились. Во святом Крещении князь Владимир был наречен Василием в честь святого Василия Великого. Тогда же в Херсонесе совершилось его бракосочетание с царевной Анной. В качестве выкупа за жену князь возвратил Херсонес Византии, построив в нем храм во имя святого Иоанна Предтечи и Крестителя Господня.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Херсонес — это </a:t>
            </a:r>
            <a:r>
              <a:rPr lang="ru-RU" b="1" dirty="0" smtClean="0"/>
              <a:t>древний город в Крыму</a:t>
            </a:r>
            <a:r>
              <a:rPr lang="ru-RU" dirty="0" smtClean="0"/>
              <a:t>. Он был основан греками на </a:t>
            </a:r>
            <a:r>
              <a:rPr lang="ru-RU" dirty="0" err="1" smtClean="0"/>
              <a:t>Гераклейском</a:t>
            </a:r>
            <a:r>
              <a:rPr lang="ru-RU" dirty="0" smtClean="0"/>
              <a:t> полуострове на юго-западном побережье Крыма в 422–421 до н. э. Здесь жили ремесленники, земледельцы скульпторы, художники и поэты. В переводе с греческого слово «Херсонес» означает «полуостров».</a:t>
            </a:r>
          </a:p>
          <a:p>
            <a:pPr fontAlgn="base"/>
            <a:r>
              <a:rPr lang="ru-RU" dirty="0" smtClean="0"/>
              <a:t>В 1996 г. решением ЮНЕСКО Херсонес был занесен в </a:t>
            </a:r>
            <a:r>
              <a:rPr lang="ru-RU" b="1" dirty="0" smtClean="0"/>
              <a:t>100 самых выдающихся памятников мировой культуры</a:t>
            </a:r>
            <a:r>
              <a:rPr lang="ru-RU" dirty="0" smtClean="0"/>
              <a:t>. Сейчас древний город находится в черте г. Севастополя.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half" idx="2"/>
          </p:nvPr>
        </p:nvSpPr>
        <p:spPr>
          <a:xfrm>
            <a:off x="500034" y="1000109"/>
            <a:ext cx="3571900" cy="67151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600" dirty="0" smtClean="0"/>
              <a:t>   В лето 988 огромная рать во главе с князем Владимиром </a:t>
            </a:r>
            <a:r>
              <a:rPr lang="ru-RU" sz="5600" dirty="0" err="1" smtClean="0"/>
              <a:t>Святославичем</a:t>
            </a:r>
            <a:r>
              <a:rPr lang="ru-RU" sz="5600" dirty="0" smtClean="0"/>
              <a:t> отправилась в поход</a:t>
            </a:r>
            <a:r>
              <a:rPr lang="ru-RU" sz="5600" dirty="0" smtClean="0"/>
              <a:t>.  </a:t>
            </a:r>
            <a:r>
              <a:rPr lang="ru-RU" sz="5600" dirty="0" smtClean="0"/>
              <a:t>Ладьи с русскими воями спустились вниз по Днепру и, преодолев </a:t>
            </a:r>
            <a:r>
              <a:rPr lang="ru-RU" sz="5600" dirty="0" err="1" smtClean="0"/>
              <a:t>бypные</a:t>
            </a:r>
            <a:r>
              <a:rPr lang="ru-RU" sz="5600" dirty="0" smtClean="0"/>
              <a:t> воды </a:t>
            </a:r>
            <a:r>
              <a:rPr lang="ru-RU" sz="5600" dirty="0" err="1" smtClean="0"/>
              <a:t>Понта</a:t>
            </a:r>
            <a:r>
              <a:rPr lang="ru-RU" sz="5600" dirty="0" smtClean="0"/>
              <a:t> </a:t>
            </a:r>
            <a:r>
              <a:rPr lang="ru-RU" sz="5600" dirty="0" err="1" smtClean="0"/>
              <a:t>Эвксинского</a:t>
            </a:r>
            <a:r>
              <a:rPr lang="ru-RU" sz="5600" dirty="0" smtClean="0"/>
              <a:t>, очутились у берегов </a:t>
            </a:r>
            <a:r>
              <a:rPr lang="ru-RU" sz="5600" dirty="0" err="1" smtClean="0"/>
              <a:t>Таврики</a:t>
            </a:r>
            <a:r>
              <a:rPr lang="ru-RU" sz="5600" dirty="0" smtClean="0"/>
              <a:t>. Оставив ладьи в тихом </a:t>
            </a:r>
            <a:r>
              <a:rPr lang="ru-RU" sz="5600" dirty="0" err="1" smtClean="0"/>
              <a:t>Ктеносском</a:t>
            </a:r>
            <a:r>
              <a:rPr lang="ru-RU" sz="5600" dirty="0" smtClean="0"/>
              <a:t> заливе, русские высадились на </a:t>
            </a:r>
            <a:r>
              <a:rPr lang="ru-RU" sz="5600" dirty="0" err="1" smtClean="0"/>
              <a:t>Гераклейском</a:t>
            </a:r>
            <a:r>
              <a:rPr lang="ru-RU" sz="5600" dirty="0" smtClean="0"/>
              <a:t> полуострове. Здесь стоял хорошо укреплённый город Херсонес.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Содержимое 11" descr="05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104165" y="1643050"/>
            <a:ext cx="6863990" cy="5929354"/>
          </a:xfrm>
        </p:spPr>
      </p:pic>
      <p:sp>
        <p:nvSpPr>
          <p:cNvPr id="8194" name="AutoShape 2" descr="Древний Херсоне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Древний Херсоне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1071546"/>
            <a:ext cx="8229600" cy="557216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5500" dirty="0" smtClean="0"/>
              <a:t>          Первым, кого встретили ратники </a:t>
            </a:r>
            <a:r>
              <a:rPr lang="ru-RU" sz="5500" dirty="0" err="1" smtClean="0"/>
              <a:t>русичей</a:t>
            </a:r>
            <a:r>
              <a:rPr lang="ru-RU" sz="5500" dirty="0" smtClean="0"/>
              <a:t> на </a:t>
            </a:r>
            <a:r>
              <a:rPr lang="ru-RU" sz="5500" dirty="0" err="1" smtClean="0"/>
              <a:t>херсонесской</a:t>
            </a:r>
            <a:r>
              <a:rPr lang="ru-RU" sz="5500" dirty="0" smtClean="0"/>
              <a:t> земле, был человек в длинных до пят одеждах, с крестом на шее.</a:t>
            </a:r>
          </a:p>
          <a:p>
            <a:pPr>
              <a:buNone/>
            </a:pPr>
            <a:r>
              <a:rPr lang="ru-RU" sz="5500" dirty="0" smtClean="0"/>
              <a:t>— Кто ты есть и как твоё имя? — спросил его князь Владимир.</a:t>
            </a:r>
          </a:p>
          <a:p>
            <a:pPr>
              <a:buNone/>
            </a:pPr>
            <a:r>
              <a:rPr lang="ru-RU" sz="5500" dirty="0" smtClean="0"/>
              <a:t>— Я священник из Херсонеса, а имя моё Анастасий. Дозволь и мне спросить тебя, </a:t>
            </a:r>
            <a:r>
              <a:rPr lang="ru-RU" sz="5500" dirty="0" err="1" smtClean="0"/>
              <a:t>княже</a:t>
            </a:r>
            <a:r>
              <a:rPr lang="ru-RU" sz="5500" dirty="0" smtClean="0"/>
              <a:t>, зачем с мечом к нам пожаловал? Ведь у нас с вами, россами, договор.</a:t>
            </a:r>
          </a:p>
          <a:p>
            <a:pPr>
              <a:buNone/>
            </a:pPr>
            <a:r>
              <a:rPr lang="ru-RU" sz="5500" dirty="0" smtClean="0"/>
              <a:t>На то князь ответил:</a:t>
            </a:r>
          </a:p>
          <a:p>
            <a:pPr>
              <a:buNone/>
            </a:pPr>
            <a:r>
              <a:rPr lang="ru-RU" sz="5500" dirty="0" smtClean="0"/>
              <a:t>— Нарушить договор меня вынудил византийский император. Не из жадности я решил воевать </a:t>
            </a:r>
            <a:r>
              <a:rPr lang="ru-RU" sz="5500" dirty="0" err="1" smtClean="0"/>
              <a:t>Корсунь</a:t>
            </a:r>
            <a:r>
              <a:rPr lang="ru-RU" sz="5500" dirty="0" smtClean="0"/>
              <a:t>, а чтоб с Византией породниться и христианство здесь принять. Я не хочу кровопролития. Пусть </a:t>
            </a:r>
            <a:r>
              <a:rPr lang="ru-RU" sz="5500" dirty="0" err="1" smtClean="0"/>
              <a:t>херсонеситы</a:t>
            </a:r>
            <a:r>
              <a:rPr lang="ru-RU" sz="5500" dirty="0" smtClean="0"/>
              <a:t> откроют мне ворота.</a:t>
            </a:r>
          </a:p>
          <a:p>
            <a:pPr>
              <a:buNone/>
            </a:pPr>
            <a:r>
              <a:rPr lang="ru-RU" sz="5500" dirty="0" smtClean="0"/>
              <a:t>— Не поверят тебе, </a:t>
            </a:r>
            <a:r>
              <a:rPr lang="ru-RU" sz="5500" dirty="0" err="1" smtClean="0"/>
              <a:t>княже</a:t>
            </a:r>
            <a:r>
              <a:rPr lang="ru-RU" sz="5500" dirty="0" smtClean="0"/>
              <a:t>, </a:t>
            </a:r>
            <a:r>
              <a:rPr lang="ru-RU" sz="5500" dirty="0" err="1" smtClean="0"/>
              <a:t>херсонеситы</a:t>
            </a:r>
            <a:r>
              <a:rPr lang="ru-RU" sz="5500" dirty="0" smtClean="0"/>
              <a:t> и ворота не откроют. А силой побороть их будет нелегко. Они не пощадят жизни для защиты родного города. Но если ты и вправду задумал христианство принять, я помогу овладеть городом.</a:t>
            </a:r>
          </a:p>
          <a:p>
            <a:pPr>
              <a:buNone/>
            </a:pPr>
            <a:r>
              <a:rPr lang="ru-RU" sz="5500" dirty="0" smtClean="0"/>
              <a:t>Отпусти только меня.</a:t>
            </a:r>
          </a:p>
          <a:p>
            <a:pPr>
              <a:buNone/>
            </a:pPr>
            <a:r>
              <a:rPr lang="ru-RU" sz="5500" dirty="0" smtClean="0"/>
              <a:t>Отпустил князь Анастасия, а с ним и толмача послал просить у </a:t>
            </a:r>
            <a:r>
              <a:rPr lang="ru-RU" sz="5500" dirty="0" err="1" smtClean="0"/>
              <a:t>херсонеситов</a:t>
            </a:r>
            <a:r>
              <a:rPr lang="ru-RU" sz="5500" dirty="0" smtClean="0"/>
              <a:t> открыть городские ворота и порешить дело миром. Но толмач вернулся ни с чем. И когда </a:t>
            </a:r>
            <a:r>
              <a:rPr lang="ru-RU" sz="5500" dirty="0" err="1" smtClean="0"/>
              <a:t>русичи</a:t>
            </a:r>
            <a:r>
              <a:rPr lang="ru-RU" sz="5500" dirty="0" smtClean="0"/>
              <a:t>  приблизились к городским стенам, они были осыпаны         стрелами и камнями. Видно было по всему, что              </a:t>
            </a:r>
            <a:r>
              <a:rPr lang="ru-RU" sz="5500" dirty="0" err="1" smtClean="0"/>
              <a:t>херсонеситы</a:t>
            </a:r>
            <a:r>
              <a:rPr lang="ru-RU" sz="5500" dirty="0" smtClean="0"/>
              <a:t> твёрдо решили обороняться.</a:t>
            </a:r>
          </a:p>
          <a:p>
            <a:endParaRPr lang="ru-RU" sz="5500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1214422"/>
            <a:ext cx="8229600" cy="54292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Князь Владимир собрал в своем шатре воевод и стал совет держать: как быть?</a:t>
            </a:r>
          </a:p>
          <a:p>
            <a:pPr>
              <a:buNone/>
            </a:pPr>
            <a:r>
              <a:rPr lang="ru-RU" dirty="0" smtClean="0"/>
              <a:t>— Ты мудр, князь, и ведаешь, что делать, — молвил воевода </a:t>
            </a:r>
            <a:r>
              <a:rPr lang="ru-RU" dirty="0" err="1" smtClean="0"/>
              <a:t>Свенедл</a:t>
            </a:r>
            <a:r>
              <a:rPr lang="ru-RU" dirty="0" smtClean="0"/>
              <a:t>. — Уж не обессудь меня, но не тоже нам </a:t>
            </a:r>
            <a:r>
              <a:rPr lang="ru-RU" dirty="0" err="1" smtClean="0"/>
              <a:t>Корсунь</a:t>
            </a:r>
            <a:r>
              <a:rPr lang="ru-RU" dirty="0" smtClean="0"/>
              <a:t> мечом брать. Мы дружим с </a:t>
            </a:r>
            <a:r>
              <a:rPr lang="ru-RU" dirty="0" err="1" smtClean="0"/>
              <a:t>грековинами</a:t>
            </a:r>
            <a:r>
              <a:rPr lang="ru-RU" dirty="0" smtClean="0"/>
              <a:t> и договоры с ними имеем. Не лучше ли сделать под стеной насыпь и по ней без боя перебраться в город?</a:t>
            </a:r>
          </a:p>
          <a:p>
            <a:pPr>
              <a:buNone/>
            </a:pPr>
            <a:r>
              <a:rPr lang="ru-RU" dirty="0" smtClean="0"/>
              <a:t>Ночью, когда </a:t>
            </a:r>
            <a:r>
              <a:rPr lang="ru-RU" dirty="0" err="1" smtClean="0"/>
              <a:t>херсонеситы</a:t>
            </a:r>
            <a:r>
              <a:rPr lang="ru-RU" dirty="0" smtClean="0"/>
              <a:t> спали, тысячи россов с кирками и лопатами пришли под городскую стену и носилками, наскоро сделанными из рыбачьих лодок, начали носить землю. Незадолго до рассвета       они вернулись в свой стан.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1285860"/>
            <a:ext cx="8229600" cy="50006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Очень удивились </a:t>
            </a:r>
            <a:r>
              <a:rPr lang="ru-RU" dirty="0" err="1" smtClean="0"/>
              <a:t>херсонеситы</a:t>
            </a:r>
            <a:r>
              <a:rPr lang="ru-RU" dirty="0" smtClean="0"/>
              <a:t>, когда утром увидели под стеной насыпь в несколько сажен длины и ширины. Позвали стратега. Взошел он на стену, посмотрел на насыпь и разгадал замысел противника.</a:t>
            </a:r>
          </a:p>
          <a:p>
            <a:pPr>
              <a:buNone/>
            </a:pPr>
            <a:r>
              <a:rPr lang="ru-RU" dirty="0" smtClean="0"/>
              <a:t>— Мы перехитрим россов, — сказал он. — Мы тоже ночью будем работать, а днём спать.</a:t>
            </a:r>
          </a:p>
          <a:p>
            <a:pPr>
              <a:buNone/>
            </a:pPr>
            <a:r>
              <a:rPr lang="ru-RU" dirty="0" smtClean="0"/>
              <a:t>На следующую ночь </a:t>
            </a:r>
            <a:r>
              <a:rPr lang="ru-RU" dirty="0" err="1" smtClean="0"/>
              <a:t>херсонеситы</a:t>
            </a:r>
            <a:r>
              <a:rPr lang="ru-RU" dirty="0" smtClean="0"/>
              <a:t> сделали под стеной подкоп и начали уносить в город землю, насыпанную россами. И сколько бы за ночь русские не нанесли земли, столько же </a:t>
            </a:r>
            <a:r>
              <a:rPr lang="ru-RU" dirty="0" err="1" smtClean="0"/>
              <a:t>херсонеситы</a:t>
            </a:r>
            <a:r>
              <a:rPr lang="ru-RU" dirty="0" smtClean="0"/>
              <a:t> уносили. Насыпь не увеличивалась.</a:t>
            </a:r>
          </a:p>
          <a:p>
            <a:pPr>
              <a:buNone/>
            </a:pPr>
            <a:r>
              <a:rPr lang="ru-RU" dirty="0" smtClean="0"/>
              <a:t>— Что бы это значило? — недоумевали </a:t>
            </a:r>
            <a:r>
              <a:rPr lang="ru-RU" dirty="0" err="1" smtClean="0"/>
              <a:t>русичи</a:t>
            </a:r>
            <a:r>
              <a:rPr lang="ru-RU" dirty="0" smtClean="0"/>
              <a:t>. И только когда за городской стеной вырос большой холм свежей земли, они всё поняли.</a:t>
            </a:r>
          </a:p>
          <a:p>
            <a:pPr>
              <a:buNone/>
            </a:pPr>
            <a:r>
              <a:rPr lang="ru-RU" dirty="0" smtClean="0"/>
              <a:t>— Трудно иметь дело с этими </a:t>
            </a:r>
            <a:r>
              <a:rPr lang="ru-RU" dirty="0" err="1" smtClean="0"/>
              <a:t>грековинами</a:t>
            </a:r>
            <a:r>
              <a:rPr lang="ru-RU" dirty="0" smtClean="0"/>
              <a:t>, — сказал князь Владимир. — На всякую хитрость они отвечают хитростью. Выходит, зря мы столько трудились. Что ж, возьмем их измором.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142873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Русские ратники окружили Херсонес и стали выжидать.</a:t>
            </a:r>
          </a:p>
          <a:p>
            <a:pPr>
              <a:buNone/>
            </a:pPr>
            <a:r>
              <a:rPr lang="ru-RU" dirty="0" smtClean="0"/>
              <a:t>Дни сменялись ночами, время летело, а </a:t>
            </a:r>
            <a:r>
              <a:rPr lang="ru-RU" dirty="0" err="1" smtClean="0"/>
              <a:t>херсонеситы</a:t>
            </a:r>
            <a:r>
              <a:rPr lang="ru-RU" dirty="0" smtClean="0"/>
              <a:t> и не думали сдаваться. У них было вдоволь и хлеба, и воды, и терпения.</a:t>
            </a:r>
          </a:p>
          <a:p>
            <a:pPr>
              <a:buNone/>
            </a:pPr>
            <a:r>
              <a:rPr lang="ru-RU" dirty="0" smtClean="0"/>
              <a:t>Но иссякло, наконец, терпение у Владимира, и он решился идти на штурм. И вот тогда дал о себе знать священник Анастасий. Из осаждённого города он пустил в стан войска </a:t>
            </a:r>
            <a:r>
              <a:rPr lang="ru-RU" dirty="0" err="1" smtClean="0"/>
              <a:t>русичей</a:t>
            </a:r>
            <a:r>
              <a:rPr lang="ru-RU" dirty="0" smtClean="0"/>
              <a:t> стрелу с привязанной к ней запиской, в которой сообщал: «Отмерь от городских ворот полных 135 шагов к юго-востоку, и ты подойдёшь к камню. Под этим камнем проходит в город единственный водовод. Если отвести воду в сторону, город останется без воды и вынужден будет сдаться».</a:t>
            </a:r>
          </a:p>
          <a:p>
            <a:pPr>
              <a:buNone/>
            </a:pPr>
            <a:r>
              <a:rPr lang="ru-RU" dirty="0" smtClean="0"/>
              <a:t>Так и учинили </a:t>
            </a:r>
            <a:r>
              <a:rPr lang="ru-RU" dirty="0" err="1" smtClean="0"/>
              <a:t>русичи</a:t>
            </a:r>
            <a:r>
              <a:rPr lang="ru-RU" dirty="0" smtClean="0"/>
              <a:t>. Они перекрыли водовод и вынудили осаждённых сдаться. </a:t>
            </a:r>
            <a:r>
              <a:rPr lang="ru-RU" dirty="0" err="1" smtClean="0"/>
              <a:t>Херсонеситы</a:t>
            </a:r>
            <a:r>
              <a:rPr lang="ru-RU" dirty="0" smtClean="0"/>
              <a:t> признали </a:t>
            </a:r>
            <a:r>
              <a:rPr lang="ru-RU" dirty="0" err="1" smtClean="0"/>
              <a:t>русичей</a:t>
            </a:r>
            <a:r>
              <a:rPr lang="ru-RU" dirty="0" smtClean="0"/>
              <a:t> победителями и согласились впустить их в город. Они просили только сохранить им жизнь, свободу и имущество. Князь Владимир обещал им это.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178592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Распахнулись городские ворота Херсонеса. Стратег, военачальники, именитые граждане со знамёнами и хоругвями, с хлебом и солью вышли встречать великого князя всей Руси Владимира </a:t>
            </a:r>
            <a:r>
              <a:rPr lang="ru-RU" dirty="0" err="1" smtClean="0"/>
              <a:t>Святославича</a:t>
            </a:r>
            <a:r>
              <a:rPr lang="ru-RU" dirty="0" smtClean="0"/>
              <a:t> и его славных ратников.</a:t>
            </a:r>
          </a:p>
          <a:p>
            <a:pPr>
              <a:buNone/>
            </a:pPr>
            <a:r>
              <a:rPr lang="ru-RU" dirty="0" smtClean="0"/>
              <a:t>Стратег отправил в Константинополь гонцов с вестью о взятии россами Херсонеса, и император Василий II прислал в Херсонес послов и свою сестру Анну.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42541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0A7039-EA11-4399-A65B-6A189471C6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TS102425414</Template>
  <TotalTime>61</TotalTime>
  <Words>768</Words>
  <Application>Microsoft Office PowerPoint</Application>
  <PresentationFormat>Экран (4:3)</PresentationFormat>
  <Paragraphs>29</Paragraphs>
  <Slides>10</Slides>
  <Notes>1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TS102425414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Крохалева ОЕ</dc:creator>
  <cp:keywords/>
  <cp:lastModifiedBy>Admin</cp:lastModifiedBy>
  <cp:revision>9</cp:revision>
  <dcterms:created xsi:type="dcterms:W3CDTF">2014-04-09T12:41:09Z</dcterms:created>
  <dcterms:modified xsi:type="dcterms:W3CDTF">2014-04-10T10:14:23Z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TC024254149991</vt:lpwstr>
  </property>
</Properties>
</file>