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6" r:id="rId3"/>
    <p:sldId id="276" r:id="rId4"/>
    <p:sldId id="257" r:id="rId5"/>
    <p:sldId id="258" r:id="rId6"/>
    <p:sldId id="259" r:id="rId7"/>
    <p:sldId id="267" r:id="rId8"/>
    <p:sldId id="268" r:id="rId9"/>
    <p:sldId id="261" r:id="rId10"/>
    <p:sldId id="262" r:id="rId11"/>
    <p:sldId id="263" r:id="rId12"/>
    <p:sldId id="264" r:id="rId13"/>
    <p:sldId id="273" r:id="rId14"/>
    <p:sldId id="265" r:id="rId15"/>
    <p:sldId id="266" r:id="rId16"/>
    <p:sldId id="269" r:id="rId17"/>
    <p:sldId id="270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2B69EA-A2EC-4261-9725-273A5797D5D9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CB94E0-70C6-4803-9554-11C655EFCF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-fotki.yandex.ru/get/6426/20701029.37/0_cdc04_2a3bb5f8_XL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50004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ГБОУ СПО ЛО «</a:t>
            </a:r>
            <a:r>
              <a:rPr lang="ru-RU" sz="2000" dirty="0" err="1" smtClean="0"/>
              <a:t>Лисинский</a:t>
            </a:r>
            <a:r>
              <a:rPr lang="ru-RU" sz="2000" dirty="0" smtClean="0"/>
              <a:t> лесной колледж»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00298" y="1071546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66"/>
                </a:solidFill>
              </a:rPr>
              <a:t>Преподаватель истории</a:t>
            </a:r>
          </a:p>
          <a:p>
            <a:r>
              <a:rPr lang="ru-RU" sz="2000" b="1" i="1" dirty="0" smtClean="0">
                <a:solidFill>
                  <a:srgbClr val="FF0066"/>
                </a:solidFill>
              </a:rPr>
              <a:t>Калинина Елена Владимировна</a:t>
            </a:r>
            <a:endParaRPr lang="ru-RU" sz="2000" b="1" i="1" dirty="0">
              <a:solidFill>
                <a:srgbClr val="FF0066"/>
              </a:solidFill>
            </a:endParaRPr>
          </a:p>
        </p:txBody>
      </p:sp>
      <p:pic>
        <p:nvPicPr>
          <p:cNvPr id="1026" name="Picture 2" descr="E:\Краеведение\Колледж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00240"/>
            <a:ext cx="4000528" cy="40005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43240" y="6000768"/>
            <a:ext cx="3357586" cy="642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. </a:t>
            </a:r>
            <a:r>
              <a:rPr lang="ru-RU" dirty="0" err="1" smtClean="0"/>
              <a:t>Лисино-Корпус</a:t>
            </a:r>
            <a:endParaRPr lang="ru-RU" dirty="0" smtClean="0"/>
          </a:p>
          <a:p>
            <a:r>
              <a:rPr lang="ru-RU" dirty="0" smtClean="0"/>
              <a:t>            2014г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Материально-техническое обеспечение СССР в годы второй мировой войны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8429684" cy="4070680"/>
        </p:xfrm>
        <a:graphic>
          <a:graphicData uri="http://schemas.openxmlformats.org/drawingml/2006/table">
            <a:tbl>
              <a:tblPr/>
              <a:tblGrid>
                <a:gridCol w="2107158"/>
                <a:gridCol w="1964808"/>
                <a:gridCol w="2000264"/>
                <a:gridCol w="2357454"/>
              </a:tblGrid>
              <a:tr h="2286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Виды вооружений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Произведено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СССР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Поставлено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союзниками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Количество поставок по ленд-лизу от общего числа использованных в войне </a:t>
                      </a: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Орудия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489 900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9 600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Танки и САУ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102 500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11 576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Самолеты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136 800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18 753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Крымская конференция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00076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У. Черчилль, Ф.Рузвельт, И. Сталин во время конференции в Ялте</a:t>
            </a:r>
            <a:endParaRPr lang="ru-RU" b="1" dirty="0"/>
          </a:p>
        </p:txBody>
      </p:sp>
      <p:pic>
        <p:nvPicPr>
          <p:cNvPr id="1026" name="Picture 2" descr="E:\фото\ял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1" y="1305132"/>
            <a:ext cx="5857916" cy="4649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50112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Соотношение сил и средств сторон на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сталинградском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направлении к началу контрнаступления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2000240"/>
          <a:ext cx="8715435" cy="3878175"/>
        </p:xfrm>
        <a:graphic>
          <a:graphicData uri="http://schemas.openxmlformats.org/drawingml/2006/table">
            <a:tbl>
              <a:tblPr/>
              <a:tblGrid>
                <a:gridCol w="3149275"/>
                <a:gridCol w="1565633"/>
                <a:gridCol w="2000264"/>
                <a:gridCol w="2000263"/>
              </a:tblGrid>
              <a:tr h="102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Силы и средства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Советские войска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Войска противника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Соотношение сил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Личный состав </a:t>
                      </a:r>
                      <a:endParaRPr lang="ru-RU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 чел)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1 103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1 011,5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:1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Танки, штурмовые и самоходные орудия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1 463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675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:1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Орудия и минометы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15 501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10 290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:1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Боевые самолеты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1 350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1 216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:1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50825" y="1700213"/>
            <a:ext cx="1944688" cy="4392612"/>
            <a:chOff x="4377" y="935"/>
            <a:chExt cx="1225" cy="2767"/>
          </a:xfrm>
        </p:grpSpPr>
        <p:pic>
          <p:nvPicPr>
            <p:cNvPr id="3" name="Picture 11" descr="Feb-12-1943-von-arni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67" y="1570"/>
              <a:ext cx="607" cy="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270px-Bundesarchiv_Bild_146-1973-012-43,_Erwin_Rommel"/>
            <p:cNvPicPr>
              <a:picLocks noChangeAspect="1" noChangeArrowheads="1"/>
            </p:cNvPicPr>
            <p:nvPr/>
          </p:nvPicPr>
          <p:blipFill>
            <a:blip r:embed="rId3" cstate="print"/>
            <a:srcRect r="7243" b="20259"/>
            <a:stretch>
              <a:fillRect/>
            </a:stretch>
          </p:blipFill>
          <p:spPr bwMode="auto">
            <a:xfrm>
              <a:off x="4422" y="935"/>
              <a:ext cx="589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12" descr="Rodolfo_Graziani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67" y="2840"/>
              <a:ext cx="63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3" descr="200px-Italo_Balbo"/>
            <p:cNvPicPr>
              <a:picLocks noChangeAspect="1" noChangeArrowheads="1"/>
            </p:cNvPicPr>
            <p:nvPr/>
          </p:nvPicPr>
          <p:blipFill>
            <a:blip r:embed="rId5" cstate="print"/>
            <a:srcRect r="7837"/>
            <a:stretch>
              <a:fillRect/>
            </a:stretch>
          </p:blipFill>
          <p:spPr bwMode="auto">
            <a:xfrm>
              <a:off x="4377" y="2160"/>
              <a:ext cx="63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019925" y="1412875"/>
            <a:ext cx="1800225" cy="5040313"/>
            <a:chOff x="249" y="845"/>
            <a:chExt cx="1134" cy="3175"/>
          </a:xfrm>
        </p:grpSpPr>
        <p:pic>
          <p:nvPicPr>
            <p:cNvPr id="8" name="Picture 15" descr="200px-Archibald_Wavell2"/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</a:blip>
            <a:srcRect/>
            <a:stretch>
              <a:fillRect/>
            </a:stretch>
          </p:blipFill>
          <p:spPr bwMode="auto">
            <a:xfrm>
              <a:off x="793" y="845"/>
              <a:ext cx="590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eisenhowe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9" y="3113"/>
              <a:ext cx="590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250px-Bernard_Law_Montgomery"/>
            <p:cNvPicPr>
              <a:picLocks noChangeAspect="1" noChangeArrowheads="1"/>
            </p:cNvPicPr>
            <p:nvPr/>
          </p:nvPicPr>
          <p:blipFill>
            <a:blip r:embed="rId8" cstate="print"/>
            <a:srcRect l="8070" r="12456"/>
            <a:stretch>
              <a:fillRect/>
            </a:stretch>
          </p:blipFill>
          <p:spPr bwMode="auto">
            <a:xfrm>
              <a:off x="793" y="2704"/>
              <a:ext cx="589" cy="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8" descr="HarolAlexanderD_026065"/>
            <p:cNvPicPr>
              <a:picLocks noChangeAspect="1" noChangeArrowheads="1"/>
            </p:cNvPicPr>
            <p:nvPr/>
          </p:nvPicPr>
          <p:blipFill>
            <a:blip r:embed="rId9" cstate="print"/>
            <a:srcRect l="13461" r="6065" b="6685"/>
            <a:stretch>
              <a:fillRect/>
            </a:stretch>
          </p:blipFill>
          <p:spPr bwMode="auto">
            <a:xfrm>
              <a:off x="249" y="2115"/>
              <a:ext cx="590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" descr="ричардоконнор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49" y="1162"/>
              <a:ext cx="582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4" descr="оклинек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93" y="1752"/>
              <a:ext cx="575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5" descr="90499317north-africa-cover-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5984" y="1142984"/>
            <a:ext cx="44259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857356" y="142852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Война в Северной Африке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214422"/>
            <a:ext cx="1393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Э. </a:t>
            </a:r>
            <a:r>
              <a:rPr lang="ru-RU" b="1" dirty="0" err="1" smtClean="0"/>
              <a:t>Роммель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Соотношение сил в важнейших сражениях 1942-1943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гг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85860"/>
          <a:ext cx="8572527" cy="4481440"/>
        </p:xfrm>
        <a:graphic>
          <a:graphicData uri="http://schemas.openxmlformats.org/drawingml/2006/table">
            <a:tbl>
              <a:tblPr/>
              <a:tblGrid>
                <a:gridCol w="2071702"/>
                <a:gridCol w="1356026"/>
                <a:gridCol w="1714933"/>
                <a:gridCol w="1714933"/>
                <a:gridCol w="1714933"/>
              </a:tblGrid>
              <a:tr h="49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Битва у Эль-Аламейна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Сталинградская битва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Итало-германские войска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Английские войска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Немцы и их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сатиллиты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Советские войска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Численный состав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104 000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195 000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1 000 000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Более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1 000 000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Танки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489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1 029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675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1 463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Артиллерийские орудия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1 219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2 311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10 300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15 000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Самолеты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675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1 216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1 350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Роль Восточного фронта во второй мировой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войне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06314"/>
          <a:ext cx="8572528" cy="5277857"/>
        </p:xfrm>
        <a:graphic>
          <a:graphicData uri="http://schemas.openxmlformats.org/drawingml/2006/table">
            <a:tbl>
              <a:tblPr/>
              <a:tblGrid>
                <a:gridCol w="1371579"/>
                <a:gridCol w="960126"/>
                <a:gridCol w="1168757"/>
                <a:gridCol w="709896"/>
                <a:gridCol w="1092465"/>
                <a:gridCol w="1104955"/>
                <a:gridCol w="1104955"/>
                <a:gridCol w="1059795"/>
              </a:tblGrid>
              <a:tr h="10659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Всего войск у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Герма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На советско-германском фронте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Другие фронты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Оккупированные территории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дивизий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дивизий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в 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дивизий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22.06.41г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(начало войны)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217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69,6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0,9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29,5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01.07.42г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(перелом в ходе войны 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241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184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76,3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22,5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01.07.44г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(второй фронт)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337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51,8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28,8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19,2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23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01.01.45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(окончание войны)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179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60,6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34,9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8358246" cy="184665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Итоги боевых действий в Европе СССР и его союзников в июне – декабре 1944г (после открытия 2-го фронта)</a:t>
            </a:r>
            <a:endParaRPr lang="ru-RU" sz="3200" b="1" dirty="0" smtClean="0">
              <a:solidFill>
                <a:srgbClr val="C00000"/>
              </a:solidFill>
              <a:latin typeface="+mj-lt"/>
            </a:endParaRP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857365"/>
          <a:ext cx="7929618" cy="4429154"/>
        </p:xfrm>
        <a:graphic>
          <a:graphicData uri="http://schemas.openxmlformats.org/drawingml/2006/table">
            <a:tbl>
              <a:tblPr/>
              <a:tblGrid>
                <a:gridCol w="2643206"/>
                <a:gridCol w="2643206"/>
                <a:gridCol w="2643206"/>
              </a:tblGrid>
              <a:tr h="1061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Вопросы для сравнения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Восточный фронт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Западный фронт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Разгромлено дивизий Германии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Потери вермахта в живой силе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1,6 </a:t>
                      </a: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0,6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571480"/>
            <a:ext cx="2747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Итоги войны</a:t>
            </a:r>
            <a:endParaRPr lang="ru-RU" sz="36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6626" name="Picture 2" descr="E:\фото\Знам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8086783" cy="5054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728" y="417803"/>
            <a:ext cx="57864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Потери во Второй мировой войне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643049"/>
          <a:ext cx="8143931" cy="3240699"/>
        </p:xfrm>
        <a:graphic>
          <a:graphicData uri="http://schemas.openxmlformats.org/drawingml/2006/table">
            <a:tbl>
              <a:tblPr/>
              <a:tblGrid>
                <a:gridCol w="1428760"/>
                <a:gridCol w="2218322"/>
                <a:gridCol w="1828348"/>
                <a:gridCol w="1134304"/>
                <a:gridCol w="1534197"/>
              </a:tblGrid>
              <a:tr h="785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Мобилизованные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Погибшие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Военнослужа</a:t>
                      </a:r>
                      <a:endParaRPr lang="ru-RU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latin typeface="Calibri"/>
                          <a:ea typeface="Calibri"/>
                          <a:cs typeface="Times New Roman"/>
                        </a:rPr>
                        <a:t>щие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Раненые в боях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Жертвы среди мирного населения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СССР</a:t>
                      </a:r>
                      <a:endParaRPr lang="ru-RU" sz="20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ru-RU" sz="2000" b="1" dirty="0" err="1">
                          <a:solidFill>
                            <a:srgbClr val="FF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2000" b="1" dirty="0" err="1">
                          <a:solidFill>
                            <a:srgbClr val="FF0066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США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406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672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Великобритания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4,7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370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277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60,5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Германия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10 млн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5,6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546" y="5429264"/>
            <a:ext cx="3553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Всего погибло – 62 </a:t>
            </a:r>
            <a:r>
              <a:rPr lang="ru-RU" sz="2000" b="1" dirty="0" err="1" smtClean="0"/>
              <a:t>млн</a:t>
            </a:r>
            <a:r>
              <a:rPr lang="ru-RU" sz="2000" b="1" dirty="0" smtClean="0"/>
              <a:t> чел</a:t>
            </a:r>
          </a:p>
          <a:p>
            <a:r>
              <a:rPr lang="ru-RU" sz="2000" b="1" dirty="0" smtClean="0"/>
              <a:t>	СССР – 27 </a:t>
            </a:r>
            <a:r>
              <a:rPr lang="ru-RU" sz="2000" b="1" dirty="0" err="1" smtClean="0"/>
              <a:t>млн</a:t>
            </a:r>
            <a:r>
              <a:rPr lang="ru-RU" sz="2000" b="1" dirty="0" smtClean="0"/>
              <a:t> чел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:\фото\плак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792589" cy="6049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фото\знаме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53250" cy="592935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победитель </a:t>
            </a:r>
            <a:b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Второй мировой войне</a:t>
            </a:r>
            <a:b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(1939-1945 </a:t>
            </a:r>
            <a:r>
              <a:rPr lang="ru-RU" sz="66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гг</a:t>
            </a:r>
            <a:r>
              <a:rPr lang="ru-RU" sz="6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)?</a:t>
            </a:r>
            <a:endParaRPr lang="ru-RU" sz="6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фото\памят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8111634" cy="55007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Никто не забыт, ничто не забыто</a:t>
            </a:r>
            <a:r>
              <a:rPr lang="ru-RU" sz="3600" dirty="0" smtClean="0">
                <a:solidFill>
                  <a:srgbClr val="C00000"/>
                </a:solidFill>
                <a:latin typeface="+mj-lt"/>
              </a:rPr>
              <a:t>		</a:t>
            </a:r>
            <a:endParaRPr lang="ru-RU" sz="36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57488" y="571480"/>
            <a:ext cx="531213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</a:rPr>
              <a:t>План занятия</a:t>
            </a:r>
            <a:endParaRPr lang="ru-RU" sz="32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14488"/>
            <a:ext cx="77153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Вводное слово – почему американцы считают, что они победили во Второй мировой войне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Начало войны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Вооруженные силы сторон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Переговоры об открытии второго фронта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Встреча на р. Эльбе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Значение антигитлеровской коалиции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Парад победы. Итоги войны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Начало «холодной войны». Распад СССР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Уроки Второй мировой войны – </a:t>
            </a:r>
            <a:r>
              <a:rPr lang="ru-RU" sz="2400" dirty="0" smtClean="0"/>
              <a:t>н</a:t>
            </a:r>
            <a:r>
              <a:rPr lang="ru-RU" sz="2400" dirty="0" smtClean="0"/>
              <a:t>еобходимость предотвращения возникновения и распространения неофашизма </a:t>
            </a:r>
          </a:p>
          <a:p>
            <a:pPr marL="342900" indent="-34290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Почему американцы считают, что они победили во второй мировой войне</a:t>
            </a:r>
            <a:r>
              <a:rPr lang="en-US" sz="2400" b="1" dirty="0" smtClean="0">
                <a:solidFill>
                  <a:schemeClr val="tx1"/>
                </a:solidFill>
              </a:rPr>
              <a:t>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Почему американцы считают, что они победили во второй мировой войне?">
            <a:hlinkClick r:id="rId2" tooltip="&quot;Почему американцы считают, что они победили во второй мировой войне?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70734"/>
            <a:ext cx="7572428" cy="572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40108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	Первый Акт о безоговорочной капитуляции германских вооружённых сил  изначально был подписан представителями Верховного командования вермахта, верховного командования Западных союзников и Советского Союза 7 мая в 02:41 в Реймсе. Капитуляция нацисткой Германии вступила в силу 8 мая в 23:01. Документ был составлен на английском языке. По требованию Сталина, 8 мая в пригороде Берлина </a:t>
            </a:r>
            <a:r>
              <a:rPr lang="ru-RU" sz="2800" dirty="0" err="1" smtClean="0"/>
              <a:t>Карлсхорсте</a:t>
            </a:r>
            <a:r>
              <a:rPr lang="ru-RU" sz="2800" dirty="0" smtClean="0"/>
              <a:t> состоялась церемония вторичного подписания акта о капитуляции фашисткой Германии.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40108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Вторая мировая не кончилась в мае 1945, т. к. продолжались бои с Японией. Чтобы  избежать чрезмерного усиления  СССР  в Тихоокеанском бассейне 6 и 9 августа на Хиросиму и Нагасаки американцы сбросили атомные бомбы. 8  августа СССР  объявил войну Японии, а 9 августа начал наступление и в течение 2 недель нанёс сокрушительное поражение японской </a:t>
            </a:r>
            <a:r>
              <a:rPr lang="ru-RU" dirty="0" err="1" smtClean="0"/>
              <a:t>Квантунской</a:t>
            </a:r>
            <a:r>
              <a:rPr lang="ru-RU" dirty="0" smtClean="0"/>
              <a:t> армии.  2 сентября в 4:02 по московскому времени на борту американского линкора «Миссури» был подписан акт о безоговорочной капитуляции Японии. Крупнейшая война в истории человечества завершилась, и по сведениям американских учебников истории именно благодаря ядерным ударам США.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фото\Жуков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71546"/>
            <a:ext cx="7776591" cy="55721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35716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Маршал Г. К. Жуков от имени Советского правительства скрепляет своей подписью акт о безоговорочной капитуляции Германии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50004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Начало войны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0" name="Picture 2" descr="E:\фото\начал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3" y="1214421"/>
            <a:ext cx="7286676" cy="5333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Вооруженные силы сторон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5" y="857232"/>
          <a:ext cx="9001155" cy="5844941"/>
        </p:xfrm>
        <a:graphic>
          <a:graphicData uri="http://schemas.openxmlformats.org/drawingml/2006/table">
            <a:tbl>
              <a:tblPr/>
              <a:tblGrid>
                <a:gridCol w="2269200"/>
                <a:gridCol w="1586238"/>
                <a:gridCol w="1715239"/>
                <a:gridCol w="1715239"/>
                <a:gridCol w="1715239"/>
              </a:tblGrid>
              <a:tr h="700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Личный состав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Орудия и минометы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Танки и САУ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Боевые самолеты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6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 22 июня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1941г</a:t>
                      </a:r>
                      <a:r>
                        <a:rPr lang="ru-RU" sz="2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(начало войны)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Красная армия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2,7 млн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37,5 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1,5 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1,5тыс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Армия неприятия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2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5,5 млн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47 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4 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5 тыс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 1 декабря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1941г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(битва под Москвой)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3,4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2,2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 1 ноября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1942г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(Сталинградская битва)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6,5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6,2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52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7,3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4,5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3,5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 1 июня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1944г 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(второй фронт)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6,6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4,3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59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К 1 </a:t>
                      </a: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января 1945г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(окончание</a:t>
                      </a:r>
                      <a:r>
                        <a:rPr lang="ru-RU" sz="16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войны</a:t>
                      </a: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6,7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3,7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млн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107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56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14,7 </a:t>
                      </a:r>
                      <a:r>
                        <a:rPr lang="ru-RU" sz="2000" b="1" u="sng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ru-RU" sz="2000" b="1" dirty="0" err="1">
                          <a:latin typeface="Calibri"/>
                          <a:ea typeface="Calibri"/>
                          <a:cs typeface="Times New Roman"/>
                        </a:rPr>
                        <a:t>тыс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611</Words>
  <Application>Microsoft Office PowerPoint</Application>
  <PresentationFormat>Экран (4:3)</PresentationFormat>
  <Paragraphs>235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Слайд 1</vt:lpstr>
      <vt:lpstr>Кто победитель  во Второй мировой войне (1939-1945 гг)?</vt:lpstr>
      <vt:lpstr>Слайд 3</vt:lpstr>
      <vt:lpstr>Почему американцы считают, что они победили во второй мировой войне?</vt:lpstr>
      <vt:lpstr>Слайд 5</vt:lpstr>
      <vt:lpstr>Слайд 6</vt:lpstr>
      <vt:lpstr>Слайд 7</vt:lpstr>
      <vt:lpstr>Слайд 8</vt:lpstr>
      <vt:lpstr>Вооруженные силы сторон</vt:lpstr>
      <vt:lpstr>Материально-техническое обеспечение СССР в годы второй мировой войны </vt:lpstr>
      <vt:lpstr>Крымская конференция</vt:lpstr>
      <vt:lpstr>Соотношение сил и средств сторон на сталинградском направлении к началу контрнаступления </vt:lpstr>
      <vt:lpstr>Слайд 13</vt:lpstr>
      <vt:lpstr>Соотношение сил в важнейших сражениях 1942-1943 гг </vt:lpstr>
      <vt:lpstr>Роль Восточного фронта во второй мировой войне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победитель  во Второй мировой войне (1939-1945 гг)?</dc:title>
  <dc:creator>User</dc:creator>
  <cp:lastModifiedBy>User</cp:lastModifiedBy>
  <cp:revision>31</cp:revision>
  <dcterms:created xsi:type="dcterms:W3CDTF">2014-04-25T12:03:28Z</dcterms:created>
  <dcterms:modified xsi:type="dcterms:W3CDTF">2014-05-05T10:27:38Z</dcterms:modified>
</cp:coreProperties>
</file>