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78" r:id="rId6"/>
    <p:sldId id="279" r:id="rId7"/>
    <p:sldId id="280" r:id="rId8"/>
    <p:sldId id="281" r:id="rId9"/>
    <p:sldId id="28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5" autoAdjust="0"/>
    <p:restoredTop sz="94660"/>
  </p:normalViewPr>
  <p:slideViewPr>
    <p:cSldViewPr>
      <p:cViewPr>
        <p:scale>
          <a:sx n="33" d="100"/>
          <a:sy n="33" d="100"/>
        </p:scale>
        <p:origin x="-2682" y="-7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9231B9-4B76-4730-8D65-9783218DB9E3}" type="datetimeFigureOut">
              <a:rPr lang="ru-RU" smtClean="0"/>
              <a:pPr/>
              <a:t>30.08.2014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8F19A8-6C80-4E03-96F1-06F9916A2A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31B9-4B76-4730-8D65-9783218DB9E3}" type="datetimeFigureOut">
              <a:rPr lang="ru-RU" smtClean="0"/>
              <a:pPr/>
              <a:t>30.08.2014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19A8-6C80-4E03-96F1-06F9916A2A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hyperlink" Target="//commons.wikimedia.org/wiki/File:Russian_imperial_train_crush1888.jpg?uselang=ru" TargetMode="External"/><Relationship Id="rId1" Type="http://schemas.openxmlformats.org/officeDocument/2006/relationships/slideLayout" Target="../slideLayouts/slideLayout7.xml"/><Relationship Id="rId6" Type="http://schemas.openxmlformats.org/officeDocument/2006/relationships/hyperlink" Target="//commons.wikimedia.org/wiki/File:%D0%A1%D0%BC%D0%B5%D1%80%D1%82%D1%8C_%D0%90%D0%BB%D0%B5%D0%BA%D1%81%D0%B0%D0%BD%D0%B4%D1%80%D0%B0_III_%D0%B2_%D0%9B%D0%B8%D0%B2%D0%B0%D0%B4%D0%B8%D0%B8%D0%B8.%D0%A5%D1%83%D0%B4.%D0%9C.%D0%97%D0%B8%D1%87%D0%B8.1895_%D0%B3..png?uselang=ru" TargetMode="External"/><Relationship Id="rId5" Type="http://schemas.openxmlformats.org/officeDocument/2006/relationships/image" Target="../media/image4.jpeg"/><Relationship Id="rId4" Type="http://schemas.openxmlformats.org/officeDocument/2006/relationships/hyperlink" Target="//commons.wikimedia.org/wiki/File:Train_crash_1888.jpg?uselang=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6032421"/>
          </a:xfrm>
          <a:prstGeom prst="rect">
            <a:avLst/>
          </a:prstGeom>
          <a:noFill/>
        </p:spPr>
        <p:txBody>
          <a:bodyPr wrap="square" rtlCol="0">
            <a:spAutoFit/>
          </a:bodyPr>
          <a:lstStyle/>
          <a:p>
            <a:pPr algn="just"/>
            <a:r>
              <a:rPr lang="ru-RU" sz="1600" b="1" i="1" dirty="0">
                <a:solidFill>
                  <a:srgbClr val="CC0000"/>
                </a:solidFill>
                <a:latin typeface="Times New Roman" panose="02020603050405020304" pitchFamily="18" charset="0"/>
                <a:cs typeface="Times New Roman" panose="02020603050405020304" pitchFamily="18" charset="0"/>
              </a:rPr>
              <a:t>11 июня 1892 г. </a:t>
            </a:r>
            <a:r>
              <a:rPr lang="ru-RU" sz="1600" b="1" i="1" dirty="0">
                <a:latin typeface="Times New Roman" panose="02020603050405020304" pitchFamily="18" charset="0"/>
                <a:cs typeface="Times New Roman" panose="02020603050405020304" pitchFamily="18" charset="0"/>
              </a:rPr>
              <a:t>– вышло новое городское положение (официально закрепляло практику вмешательства властей в дела городского самоуправления, городские головы и члены управ объявлялись состоящими на государственной службе).</a:t>
            </a:r>
          </a:p>
          <a:p>
            <a:pPr algn="just"/>
            <a:r>
              <a:rPr lang="ru-RU" sz="1600" b="1" i="1" dirty="0">
                <a:solidFill>
                  <a:srgbClr val="CC0000"/>
                </a:solidFill>
                <a:latin typeface="Times New Roman" panose="02020603050405020304" pitchFamily="18" charset="0"/>
                <a:cs typeface="Times New Roman" panose="02020603050405020304" pitchFamily="18" charset="0"/>
              </a:rPr>
              <a:t>1893 г. </a:t>
            </a:r>
            <a:r>
              <a:rPr lang="ru-RU" sz="1600" b="1" i="1" dirty="0">
                <a:latin typeface="Times New Roman" panose="02020603050405020304" pitchFamily="18" charset="0"/>
                <a:cs typeface="Times New Roman" panose="02020603050405020304" pitchFamily="18" charset="0"/>
              </a:rPr>
              <a:t>– вышел закон об ограничении земельных переделов, затем – закон о </a:t>
            </a:r>
            <a:r>
              <a:rPr lang="ru-RU" sz="1600" b="1" i="1" dirty="0" err="1">
                <a:latin typeface="Times New Roman" panose="02020603050405020304" pitchFamily="18" charset="0"/>
                <a:cs typeface="Times New Roman" panose="02020603050405020304" pitchFamily="18" charset="0"/>
              </a:rPr>
              <a:t>неотчуждаемости</a:t>
            </a:r>
            <a:r>
              <a:rPr lang="ru-RU" sz="1600" b="1" i="1" dirty="0">
                <a:latin typeface="Times New Roman" panose="02020603050405020304" pitchFamily="18" charset="0"/>
                <a:cs typeface="Times New Roman" panose="02020603050405020304" pitchFamily="18" charset="0"/>
              </a:rPr>
              <a:t> земельных переделов.  </a:t>
            </a:r>
            <a:endParaRPr lang="ru-RU" sz="1600" b="1" i="1" dirty="0">
              <a:solidFill>
                <a:srgbClr val="CC0000"/>
              </a:solidFill>
              <a:latin typeface="Times New Roman" panose="02020603050405020304" pitchFamily="18" charset="0"/>
              <a:cs typeface="Times New Roman" panose="02020603050405020304" pitchFamily="18" charset="0"/>
            </a:endParaRPr>
          </a:p>
          <a:p>
            <a:pPr algn="just"/>
            <a:r>
              <a:rPr lang="ru-RU" sz="1600" b="1" i="1" dirty="0">
                <a:solidFill>
                  <a:srgbClr val="CC0000"/>
                </a:solidFill>
                <a:latin typeface="Times New Roman" panose="02020603050405020304" pitchFamily="18" charset="0"/>
                <a:cs typeface="Times New Roman" panose="02020603050405020304" pitchFamily="18" charset="0"/>
              </a:rPr>
              <a:t>1893 г. </a:t>
            </a:r>
            <a:r>
              <a:rPr lang="ru-RU" sz="1600" b="1" i="1" dirty="0">
                <a:latin typeface="Times New Roman" panose="02020603050405020304" pitchFamily="18" charset="0"/>
                <a:cs typeface="Times New Roman" panose="02020603050405020304" pitchFamily="18" charset="0"/>
              </a:rPr>
              <a:t>- принят закон, ограничивающий возможность выхода крестьян из общины. Другой закон сузил права общины на переделы земли  и закреплял наделы за крестьянами. Принят закон, запрещавший продавать общинные земли. </a:t>
            </a:r>
            <a:endParaRPr lang="ru-RU" sz="1600" b="1" i="1" dirty="0">
              <a:solidFill>
                <a:srgbClr val="CC0000"/>
              </a:solidFill>
              <a:latin typeface="Times New Roman" panose="02020603050405020304" pitchFamily="18" charset="0"/>
              <a:cs typeface="Times New Roman" panose="02020603050405020304" pitchFamily="18" charset="0"/>
            </a:endParaRPr>
          </a:p>
          <a:p>
            <a:pPr algn="just"/>
            <a:r>
              <a:rPr lang="ru-RU" sz="1600" b="1" i="1" dirty="0">
                <a:solidFill>
                  <a:srgbClr val="CC0000"/>
                </a:solidFill>
                <a:latin typeface="Times New Roman" panose="02020603050405020304" pitchFamily="18" charset="0"/>
                <a:cs typeface="Times New Roman" panose="02020603050405020304" pitchFamily="18" charset="0"/>
              </a:rPr>
              <a:t>1893 г. </a:t>
            </a:r>
            <a:r>
              <a:rPr lang="ru-RU" sz="1600" b="1" i="1" dirty="0">
                <a:latin typeface="Times New Roman" panose="02020603050405020304" pitchFamily="18" charset="0"/>
                <a:cs typeface="Times New Roman" panose="02020603050405020304" pitchFamily="18" charset="0"/>
              </a:rPr>
              <a:t>– введена казённая винная монополия</a:t>
            </a:r>
            <a:r>
              <a:rPr lang="ru-RU" sz="1600" b="1" i="1" dirty="0" smtClean="0">
                <a:latin typeface="Times New Roman" panose="02020603050405020304" pitchFamily="18" charset="0"/>
                <a:cs typeface="Times New Roman" panose="02020603050405020304" pitchFamily="18" charset="0"/>
              </a:rPr>
              <a:t>.</a:t>
            </a:r>
          </a:p>
          <a:p>
            <a:pPr algn="just"/>
            <a:endParaRPr lang="ru-RU" b="1" i="1" dirty="0">
              <a:latin typeface="Times New Roman" panose="02020603050405020304" pitchFamily="18" charset="0"/>
              <a:cs typeface="Times New Roman" panose="02020603050405020304" pitchFamily="18" charset="0"/>
            </a:endParaRPr>
          </a:p>
          <a:p>
            <a:pPr algn="just"/>
            <a:r>
              <a:rPr lang="ru-RU" sz="1600" b="1" i="1" dirty="0" smtClean="0">
                <a:latin typeface="Times New Roman" panose="02020603050405020304" pitchFamily="18" charset="0"/>
                <a:cs typeface="Times New Roman" panose="02020603050405020304" pitchFamily="18" charset="0"/>
              </a:rPr>
              <a:t>     </a:t>
            </a:r>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Стремление Александра </a:t>
            </a:r>
            <a:r>
              <a:rPr lang="en-US" sz="1600" b="1" i="1" dirty="0" smtClean="0">
                <a:solidFill>
                  <a:schemeClr val="accent2">
                    <a:lumMod val="75000"/>
                  </a:schemeClr>
                </a:solidFill>
                <a:latin typeface="Times New Roman" panose="02020603050405020304" pitchFamily="18" charset="0"/>
                <a:cs typeface="Times New Roman" panose="02020603050405020304" pitchFamily="18" charset="0"/>
              </a:rPr>
              <a:t>III</a:t>
            </a:r>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 упрочить величие Российской империи было немыслимо без создания мощной экономики. При нём правительство предпринимало энергичные усилия, направленные на развитие отечественной промышленности и капиталистических начал в организации производства. Император, мало смыслящий в вопросах экономики, назначал на ключевые экономические должности профессионалов своего дела – Н.Х. </a:t>
            </a:r>
            <a:r>
              <a:rPr lang="ru-RU" sz="1600" b="1" i="1" dirty="0" err="1" smtClean="0">
                <a:solidFill>
                  <a:schemeClr val="accent2">
                    <a:lumMod val="75000"/>
                  </a:schemeClr>
                </a:solidFill>
                <a:latin typeface="Times New Roman" panose="02020603050405020304" pitchFamily="18" charset="0"/>
                <a:cs typeface="Times New Roman" panose="02020603050405020304" pitchFamily="18" charset="0"/>
              </a:rPr>
              <a:t>Бунге</a:t>
            </a:r>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 И.А. </a:t>
            </a:r>
            <a:r>
              <a:rPr lang="ru-RU" sz="1600" b="1" i="1" dirty="0" err="1" smtClean="0">
                <a:solidFill>
                  <a:schemeClr val="accent2">
                    <a:lumMod val="75000"/>
                  </a:schemeClr>
                </a:solidFill>
                <a:latin typeface="Times New Roman" panose="02020603050405020304" pitchFamily="18" charset="0"/>
                <a:cs typeface="Times New Roman" panose="02020603050405020304" pitchFamily="18" charset="0"/>
              </a:rPr>
              <a:t>Вышнеградского</a:t>
            </a:r>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 С.Ю. Витте. Это были смелые реформаторы, считавшие необходимым «решительным образом вступить на путь покровительственной политики отечественной промышленности», совершенствования сбора налогов, развития железнодорожного строительства. Итогом их политики был быстрый рост промышленности, особенно тяжёлой, переход к золотому денежному обращению. Из аграрной державы Россия превращалась в аграрно-индустриальную.</a:t>
            </a:r>
          </a:p>
          <a:p>
            <a:pPr algn="just"/>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     Сельское хозяйство, которое оставалось основой экономики, также активно развивалось. Однако оно сохраняло полуфеодальные основы – помещичье землевладение и крестьянскую общину, что сдерживало его рост.</a:t>
            </a:r>
            <a:endParaRPr lang="ru-RU" sz="16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13879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322" y="116632"/>
            <a:ext cx="8218084" cy="923330"/>
          </a:xfrm>
          <a:prstGeom prst="rect">
            <a:avLst/>
          </a:prstGeom>
          <a:noFill/>
        </p:spPr>
        <p:txBody>
          <a:bodyPr wrap="none" lIns="91440" tIns="45720" rIns="91440" bIns="45720">
            <a:spAutoFit/>
          </a:bodyPr>
          <a:lstStyle/>
          <a:p>
            <a:pPr algn="ctr"/>
            <a:r>
              <a:rPr lang="ru-RU" sz="5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ВНЕШНЯЯ ПОЛИТИКА</a:t>
            </a:r>
            <a:endParaRPr lang="ru-RU" sz="5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3" name="Picture 5"/>
          <p:cNvPicPr>
            <a:picLocks noChangeAspect="1" noChangeArrowheads="1"/>
          </p:cNvPicPr>
          <p:nvPr/>
        </p:nvPicPr>
        <p:blipFill>
          <a:blip r:embed="rId2"/>
          <a:srcRect/>
          <a:stretch>
            <a:fillRect/>
          </a:stretch>
        </p:blipFill>
        <p:spPr bwMode="auto">
          <a:xfrm>
            <a:off x="6588224" y="1375245"/>
            <a:ext cx="2381250" cy="4740275"/>
          </a:xfrm>
          <a:prstGeom prst="ellipse">
            <a:avLst/>
          </a:prstGeom>
          <a:ln>
            <a:noFill/>
          </a:ln>
          <a:effectLst>
            <a:softEdge rad="112500"/>
          </a:effectLst>
        </p:spPr>
      </p:pic>
      <p:sp>
        <p:nvSpPr>
          <p:cNvPr id="4" name="TextBox 3"/>
          <p:cNvSpPr txBox="1"/>
          <p:nvPr/>
        </p:nvSpPr>
        <p:spPr>
          <a:xfrm>
            <a:off x="147412" y="1483224"/>
            <a:ext cx="6154902" cy="4524315"/>
          </a:xfrm>
          <a:prstGeom prst="rect">
            <a:avLst/>
          </a:prstGeom>
          <a:noFill/>
        </p:spPr>
        <p:txBody>
          <a:bodyPr wrap="square" rtlCol="0">
            <a:spAutoFit/>
          </a:bodyPr>
          <a:lstStyle/>
          <a:p>
            <a:pPr algn="just"/>
            <a:r>
              <a:rPr lang="ru-RU" b="1" i="1" dirty="0" smtClean="0">
                <a:solidFill>
                  <a:srgbClr val="CC0000"/>
                </a:solidFill>
                <a:latin typeface="Times New Roman" panose="02020603050405020304" pitchFamily="18" charset="0"/>
                <a:cs typeface="Times New Roman" panose="02020603050405020304" pitchFamily="18" charset="0"/>
              </a:rPr>
              <a:t>1881 г. </a:t>
            </a:r>
            <a:r>
              <a:rPr lang="ru-RU" b="1" i="1" dirty="0" smtClean="0">
                <a:latin typeface="Times New Roman" panose="02020603050405020304" pitchFamily="18" charset="0"/>
                <a:cs typeface="Times New Roman" panose="02020603050405020304" pitchFamily="18" charset="0"/>
              </a:rPr>
              <a:t>– в Петербурге между Россией и Китаем заключён договор об </a:t>
            </a:r>
            <a:r>
              <a:rPr lang="ru-RU" b="1" i="1" dirty="0" err="1" smtClean="0">
                <a:latin typeface="Times New Roman" panose="02020603050405020304" pitchFamily="18" charset="0"/>
                <a:cs typeface="Times New Roman" panose="02020603050405020304" pitchFamily="18" charset="0"/>
              </a:rPr>
              <a:t>Илийском</a:t>
            </a:r>
            <a:r>
              <a:rPr lang="ru-RU" b="1" i="1" dirty="0" smtClean="0">
                <a:latin typeface="Times New Roman" panose="02020603050405020304" pitchFamily="18" charset="0"/>
                <a:cs typeface="Times New Roman" panose="02020603050405020304" pitchFamily="18" charset="0"/>
              </a:rPr>
              <a:t> крае.</a:t>
            </a:r>
          </a:p>
          <a:p>
            <a:pPr algn="just"/>
            <a:r>
              <a:rPr lang="ru-RU" b="1" i="1" dirty="0" smtClean="0">
                <a:solidFill>
                  <a:srgbClr val="CC0000"/>
                </a:solidFill>
                <a:latin typeface="Times New Roman" panose="02020603050405020304" pitchFamily="18" charset="0"/>
                <a:cs typeface="Times New Roman" panose="02020603050405020304" pitchFamily="18" charset="0"/>
              </a:rPr>
              <a:t>1883 г. </a:t>
            </a:r>
            <a:r>
              <a:rPr lang="ru-RU" b="1" i="1" dirty="0" smtClean="0">
                <a:latin typeface="Times New Roman" panose="02020603050405020304" pitchFamily="18" charset="0"/>
                <a:cs typeface="Times New Roman" panose="02020603050405020304" pitchFamily="18" charset="0"/>
              </a:rPr>
              <a:t>– Г.В. Плеханов организовал в Женеве марксистскую группу «Освобождение труда».</a:t>
            </a:r>
          </a:p>
          <a:p>
            <a:pPr algn="just"/>
            <a:r>
              <a:rPr lang="ru-RU" b="1" i="1" dirty="0" smtClean="0">
                <a:solidFill>
                  <a:srgbClr val="CC0000"/>
                </a:solidFill>
                <a:latin typeface="Times New Roman" panose="02020603050405020304" pitchFamily="18" charset="0"/>
                <a:cs typeface="Times New Roman" panose="02020603050405020304" pitchFamily="18" charset="0"/>
              </a:rPr>
              <a:t>1885 г. </a:t>
            </a:r>
            <a:r>
              <a:rPr lang="ru-RU" b="1" i="1" dirty="0" smtClean="0">
                <a:latin typeface="Times New Roman" panose="02020603050405020304" pitchFamily="18" charset="0"/>
                <a:cs typeface="Times New Roman" panose="02020603050405020304" pitchFamily="18" charset="0"/>
              </a:rPr>
              <a:t>– Англия и Россия подписали соглашение о русско-афганской границе.</a:t>
            </a:r>
          </a:p>
          <a:p>
            <a:pPr algn="just"/>
            <a:r>
              <a:rPr lang="ru-RU" b="1" i="1" dirty="0" smtClean="0">
                <a:solidFill>
                  <a:srgbClr val="CC0000"/>
                </a:solidFill>
                <a:latin typeface="Times New Roman" panose="02020603050405020304" pitchFamily="18" charset="0"/>
                <a:cs typeface="Times New Roman" panose="02020603050405020304" pitchFamily="18" charset="0"/>
              </a:rPr>
              <a:t>1887 г. </a:t>
            </a:r>
            <a:r>
              <a:rPr lang="ru-RU" b="1" i="1" dirty="0" smtClean="0">
                <a:latin typeface="Times New Roman" panose="02020603050405020304" pitchFamily="18" charset="0"/>
                <a:cs typeface="Times New Roman" panose="02020603050405020304" pitchFamily="18" charset="0"/>
              </a:rPr>
              <a:t>– между Германией и Россией заключён договор о нейтралитете («договор перестраховки»).</a:t>
            </a:r>
          </a:p>
          <a:p>
            <a:pPr algn="just"/>
            <a:r>
              <a:rPr lang="ru-RU" b="1" i="1" dirty="0" smtClean="0">
                <a:solidFill>
                  <a:srgbClr val="CC0000"/>
                </a:solidFill>
                <a:latin typeface="Times New Roman" panose="02020603050405020304" pitchFamily="18" charset="0"/>
                <a:cs typeface="Times New Roman" panose="02020603050405020304" pitchFamily="18" charset="0"/>
              </a:rPr>
              <a:t>1892 г. </a:t>
            </a:r>
            <a:r>
              <a:rPr lang="ru-RU" b="1" i="1" dirty="0" smtClean="0">
                <a:latin typeface="Times New Roman" panose="02020603050405020304" pitchFamily="18" charset="0"/>
                <a:cs typeface="Times New Roman" panose="02020603050405020304" pitchFamily="18" charset="0"/>
              </a:rPr>
              <a:t>– подписана франко-русская военная конвенция.</a:t>
            </a:r>
          </a:p>
          <a:p>
            <a:pPr algn="just"/>
            <a:r>
              <a:rPr lang="ru-RU" b="1" i="1" dirty="0" smtClean="0">
                <a:solidFill>
                  <a:srgbClr val="CC0000"/>
                </a:solidFill>
                <a:latin typeface="Times New Roman" panose="02020603050405020304" pitchFamily="18" charset="0"/>
                <a:cs typeface="Times New Roman" panose="02020603050405020304" pitchFamily="18" charset="0"/>
              </a:rPr>
              <a:t>1891 – 1893 гг. </a:t>
            </a:r>
            <a:r>
              <a:rPr lang="ru-RU" b="1" i="1" dirty="0" smtClean="0">
                <a:latin typeface="Times New Roman" panose="02020603050405020304" pitchFamily="18" charset="0"/>
                <a:cs typeface="Times New Roman" panose="02020603050405020304" pitchFamily="18" charset="0"/>
              </a:rPr>
              <a:t>– был оформлен франко-русский союз (Создание под главенством Германии агрессивного блока привело к тому, что в этих годах и заключили союз Франция и Россия. В результате этот союз превратился в Тройственное согласие (Антанту). Этот союз сыграл важную роль в международных делах в начале ХХ в. </a:t>
            </a:r>
            <a:r>
              <a:rPr lang="ru-RU" b="1" i="1" dirty="0">
                <a:latin typeface="Times New Roman" panose="02020603050405020304" pitchFamily="18" charset="0"/>
                <a:cs typeface="Times New Roman" panose="02020603050405020304" pitchFamily="18" charset="0"/>
              </a:rPr>
              <a:t>н</a:t>
            </a:r>
            <a:r>
              <a:rPr lang="ru-RU" b="1" i="1" dirty="0" smtClean="0">
                <a:latin typeface="Times New Roman" panose="02020603050405020304" pitchFamily="18" charset="0"/>
                <a:cs typeface="Times New Roman" panose="02020603050405020304" pitchFamily="18" charset="0"/>
              </a:rPr>
              <a:t>е только России, но и всей планеты).</a:t>
            </a:r>
          </a:p>
        </p:txBody>
      </p:sp>
    </p:spTree>
    <p:extLst>
      <p:ext uri="{BB962C8B-B14F-4D97-AF65-F5344CB8AC3E}">
        <p14:creationId xmlns:p14="http://schemas.microsoft.com/office/powerpoint/2010/main" xmlns="" val="145387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629"/>
          <a:stretch>
            <a:fillRect/>
          </a:stretch>
        </p:blipFill>
        <p:spPr bwMode="auto">
          <a:xfrm>
            <a:off x="1367644" y="260648"/>
            <a:ext cx="6480720" cy="2952328"/>
          </a:xfrm>
          <a:prstGeom prst="rect">
            <a:avLst/>
          </a:prstGeom>
          <a:noFill/>
          <a:ln w="9525">
            <a:noFill/>
            <a:miter lim="800000"/>
            <a:headEnd/>
            <a:tailEnd/>
          </a:ln>
        </p:spPr>
      </p:pic>
      <p:sp>
        <p:nvSpPr>
          <p:cNvPr id="3" name="TextBox 2"/>
          <p:cNvSpPr txBox="1"/>
          <p:nvPr/>
        </p:nvSpPr>
        <p:spPr>
          <a:xfrm>
            <a:off x="370581" y="3573016"/>
            <a:ext cx="8424936" cy="2862322"/>
          </a:xfrm>
          <a:prstGeom prst="rect">
            <a:avLst/>
          </a:prstGeom>
          <a:noFill/>
        </p:spPr>
        <p:txBody>
          <a:bodyPr wrap="square" rtlCol="0">
            <a:spAutoFit/>
          </a:bodyPr>
          <a:lstStyle/>
          <a:p>
            <a:pPr algn="just"/>
            <a:r>
              <a:rPr lang="ru-RU" b="1" i="1" dirty="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Внешняя </a:t>
            </a:r>
            <a:r>
              <a:rPr lang="ru-RU" b="1" i="1" dirty="0">
                <a:solidFill>
                  <a:schemeClr val="accent2">
                    <a:lumMod val="75000"/>
                  </a:schemeClr>
                </a:solidFill>
                <a:latin typeface="Times New Roman" panose="02020603050405020304" pitchFamily="18" charset="0"/>
                <a:cs typeface="Times New Roman" panose="02020603050405020304" pitchFamily="18" charset="0"/>
              </a:rPr>
              <a:t>политика России при Александре III в основном направлялась самим царем и отличалась прагматизмом, стремлением уберечь страну от втягивания в международные конфликты.</a:t>
            </a:r>
          </a:p>
          <a:p>
            <a:pPr algn="just"/>
            <a:r>
              <a:rPr lang="ru-RU" b="1" i="1" dirty="0">
                <a:solidFill>
                  <a:schemeClr val="accent2">
                    <a:lumMod val="75000"/>
                  </a:schemeClr>
                </a:solidFill>
                <a:latin typeface="Times New Roman" panose="02020603050405020304" pitchFamily="18" charset="0"/>
                <a:cs typeface="Times New Roman" panose="02020603050405020304" pitchFamily="18" charset="0"/>
              </a:rPr>
              <a:t>     Главным содержанием этой политики был поворот от традиционного сотрудничества с Германией к союзу с Францией (заключен в 1891-93 </a:t>
            </a:r>
            <a:r>
              <a:rPr lang="ru-RU" b="1" i="1" dirty="0" err="1">
                <a:solidFill>
                  <a:schemeClr val="accent2">
                    <a:lumMod val="75000"/>
                  </a:schemeClr>
                </a:solidFill>
                <a:latin typeface="Times New Roman" panose="02020603050405020304" pitchFamily="18" charset="0"/>
                <a:cs typeface="Times New Roman" panose="02020603050405020304" pitchFamily="18" charset="0"/>
              </a:rPr>
              <a:t>гг</a:t>
            </a:r>
            <a:r>
              <a:rPr lang="ru-RU" b="1" i="1" dirty="0">
                <a:solidFill>
                  <a:schemeClr val="accent2">
                    <a:lumMod val="75000"/>
                  </a:schemeClr>
                </a:solidFill>
                <a:latin typeface="Times New Roman" panose="02020603050405020304" pitchFamily="18" charset="0"/>
                <a:cs typeface="Times New Roman" panose="02020603050405020304" pitchFamily="18" charset="0"/>
              </a:rPr>
              <a:t>). </a:t>
            </a:r>
            <a:endParaRPr lang="ru-RU" b="1" i="1" dirty="0" smtClean="0">
              <a:solidFill>
                <a:schemeClr val="accent2">
                  <a:lumMod val="75000"/>
                </a:schemeClr>
              </a:solidFill>
              <a:latin typeface="Times New Roman" panose="02020603050405020304" pitchFamily="18" charset="0"/>
              <a:cs typeface="Times New Roman" panose="02020603050405020304" pitchFamily="18" charset="0"/>
            </a:endParaRPr>
          </a:p>
          <a:p>
            <a:pPr indent="22225" algn="just"/>
            <a:r>
              <a:rPr lang="ru-RU" b="1" i="1" dirty="0" smtClean="0">
                <a:solidFill>
                  <a:schemeClr val="accent2">
                    <a:lumMod val="75000"/>
                  </a:schemeClr>
                </a:solidFill>
                <a:latin typeface="Times New Roman" panose="02020603050405020304" pitchFamily="18" charset="0"/>
                <a:cs typeface="Times New Roman" panose="02020603050405020304" pitchFamily="18" charset="0"/>
              </a:rPr>
              <a:t>     В </a:t>
            </a:r>
            <a:r>
              <a:rPr lang="ru-RU" b="1" i="1" dirty="0">
                <a:solidFill>
                  <a:schemeClr val="accent2">
                    <a:lumMod val="75000"/>
                  </a:schemeClr>
                </a:solidFill>
                <a:latin typeface="Times New Roman" panose="02020603050405020304" pitchFamily="18" charset="0"/>
                <a:cs typeface="Times New Roman" panose="02020603050405020304" pitchFamily="18" charset="0"/>
              </a:rPr>
              <a:t>1880-90-е годы Россия практически не вела войн (кроме завершившегося взятием Кушки в 1885 г. завоевания Средней Азии), именно поэтому царя называли «миротворцем».</a:t>
            </a:r>
          </a:p>
          <a:p>
            <a:pPr indent="22225" algn="just"/>
            <a:r>
              <a:rPr lang="ru-RU" b="1" i="1" dirty="0" smtClean="0">
                <a:solidFill>
                  <a:schemeClr val="accent2">
                    <a:lumMod val="75000"/>
                  </a:schemeClr>
                </a:solidFill>
                <a:latin typeface="Times New Roman" panose="02020603050405020304" pitchFamily="18" charset="0"/>
                <a:cs typeface="Times New Roman" panose="02020603050405020304" pitchFamily="18" charset="0"/>
              </a:rPr>
              <a:t>     Установление </a:t>
            </a:r>
            <a:r>
              <a:rPr lang="ru-RU" b="1" i="1" dirty="0">
                <a:solidFill>
                  <a:schemeClr val="accent2">
                    <a:lumMod val="75000"/>
                  </a:schemeClr>
                </a:solidFill>
                <a:latin typeface="Times New Roman" panose="02020603050405020304" pitchFamily="18" charset="0"/>
                <a:cs typeface="Times New Roman" panose="02020603050405020304" pitchFamily="18" charset="0"/>
              </a:rPr>
              <a:t>границ с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Афганистаном.</a:t>
            </a:r>
            <a:endParaRPr lang="ru-RU" b="1" i="1" dirty="0">
              <a:solidFill>
                <a:schemeClr val="accent2">
                  <a:lumMod val="75000"/>
                </a:schemeClr>
              </a:solidFill>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xmlns="" val="397004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080" y="188640"/>
            <a:ext cx="8595558" cy="646331"/>
          </a:xfrm>
          <a:prstGeom prst="rect">
            <a:avLst/>
          </a:prstGeom>
          <a:noFill/>
        </p:spPr>
        <p:txBody>
          <a:bodyPr wrap="none" lIns="91440" tIns="45720" rIns="91440" bIns="45720">
            <a:spAutoFit/>
          </a:bodyPr>
          <a:lstStyle/>
          <a:p>
            <a:pPr algn="ctr"/>
            <a:r>
              <a:rPr lang="ru-RU"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БОЛЕЗНЬ И СМЕРТЬ АЛЕКСАНДРА </a:t>
            </a:r>
            <a:r>
              <a:rPr lang="en-US"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III</a:t>
            </a:r>
            <a:endParaRPr lang="ru-RU" sz="36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1026" name="Picture 2" descr="http://upload.wikimedia.org/wikipedia/commons/thumb/9/95/Russian_imperial_train_crush1888.jpg/200px-Russian_imperial_train_crush1888.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62455" y="857622"/>
            <a:ext cx="2562850" cy="196058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pload.wikimedia.org/wikipedia/commons/thumb/4/45/Train_crash_1888.jpg/200px-Train_crash_1888.j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44242" y="3018833"/>
            <a:ext cx="2481063" cy="156307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upload.wikimedia.org/wikipedia/commons/thumb/8/8e/%D0%A1%D0%BC%D0%B5%D1%80%D1%82%D1%8C_%D0%90%D0%BB%D0%B5%D0%BA%D1%81%D0%B0%D0%BD%D0%B4%D1%80%D0%B0_III_%D0%B2_%D0%9B%D0%B8%D0%B2%D0%B0%D0%B4%D0%B8%D0%B8%D0%B8.%D0%A5%D1%83%D0%B4.%D0%9C.%D0%97%D0%B8%D1%87%D0%B8.1895_%D0%B3..png/220px-%D0%A1%D0%BC%D0%B5%D1%80%D1%82%D1%8C_%D0%90%D0%BB%D0%B5%D0%BA%D1%81%D0%B0%D0%BD%D0%B4%D1%80%D0%B0_III_%D0%B2_%D0%9B%D0%B8%D0%B2%D0%B0%D0%B4%D0%B8%D0%B8%D0%B8.%D0%A5%D1%83%D0%B4.%D0%9C.%D0%97%D0%B8%D1%87%D0%B8.1895_%D0%B3..png">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16468" y="4869160"/>
            <a:ext cx="2440170" cy="16287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7504" y="1007295"/>
            <a:ext cx="5976664" cy="5586145"/>
          </a:xfrm>
          <a:prstGeom prst="rect">
            <a:avLst/>
          </a:prstGeom>
          <a:noFill/>
        </p:spPr>
        <p:txBody>
          <a:bodyPr wrap="square" rtlCol="0">
            <a:spAutoFit/>
          </a:bodyPr>
          <a:lstStyle/>
          <a:p>
            <a:pPr algn="just"/>
            <a:r>
              <a:rPr lang="ru-RU" sz="1700" b="1" i="1" dirty="0" smtClean="0">
                <a:latin typeface="Times New Roman" panose="02020603050405020304" pitchFamily="18" charset="0"/>
                <a:cs typeface="Times New Roman" panose="02020603050405020304" pitchFamily="18" charset="0"/>
              </a:rPr>
              <a:t>     17 </a:t>
            </a:r>
            <a:r>
              <a:rPr lang="ru-RU" sz="1700" b="1" i="1" dirty="0">
                <a:latin typeface="Times New Roman" panose="02020603050405020304" pitchFamily="18" charset="0"/>
                <a:cs typeface="Times New Roman" panose="02020603050405020304" pitchFamily="18" charset="0"/>
              </a:rPr>
              <a:t>октября 1888 года царский поезд, идущий с юга, потерпел крушение у станции Борки, в 50 километрах от Харькова. Семь вагонов оказались разбитыми; были жертвы среди прислуги, но царская семья, находившаяся в вагоне-столовой, осталась цела. При крушении обвалилась крыша вагона; Александр, как говорили, удерживал её на своих плечах до тех пор, пока не прибыла </a:t>
            </a:r>
            <a:r>
              <a:rPr lang="ru-RU" sz="1700" b="1" i="1" dirty="0" smtClean="0">
                <a:latin typeface="Times New Roman" panose="02020603050405020304" pitchFamily="18" charset="0"/>
                <a:cs typeface="Times New Roman" panose="02020603050405020304" pitchFamily="18" charset="0"/>
              </a:rPr>
              <a:t>помощь</a:t>
            </a:r>
            <a:r>
              <a:rPr lang="ru-RU" sz="1700" b="1" i="1" dirty="0">
                <a:latin typeface="Times New Roman" panose="02020603050405020304" pitchFamily="18" charset="0"/>
                <a:cs typeface="Times New Roman" panose="02020603050405020304" pitchFamily="18" charset="0"/>
              </a:rPr>
              <a:t>.</a:t>
            </a:r>
          </a:p>
          <a:p>
            <a:pPr algn="just"/>
            <a:r>
              <a:rPr lang="ru-RU" sz="1700" b="1" i="1" dirty="0" smtClean="0">
                <a:latin typeface="Times New Roman" panose="02020603050405020304" pitchFamily="18" charset="0"/>
                <a:cs typeface="Times New Roman" panose="02020603050405020304" pitchFamily="18" charset="0"/>
              </a:rPr>
              <a:t>     Однако </a:t>
            </a:r>
            <a:r>
              <a:rPr lang="ru-RU" sz="1700" b="1" i="1" dirty="0">
                <a:latin typeface="Times New Roman" panose="02020603050405020304" pitchFamily="18" charset="0"/>
                <a:cs typeface="Times New Roman" panose="02020603050405020304" pitchFamily="18" charset="0"/>
              </a:rPr>
              <a:t>вскоре после этого происшествия император стал жаловаться на боли в пояснице. Профессор Трубе, осмотревший Александра, пришёл к выводу, что страшное сотрясение при падении положило начало болезни почек. Болезнь неуклонно развивалась. Государь все чаще чувствовал себя нездоровым</a:t>
            </a:r>
            <a:r>
              <a:rPr lang="ru-RU" sz="1700" b="1" i="1" dirty="0" smtClean="0">
                <a:latin typeface="Times New Roman" panose="02020603050405020304" pitchFamily="18" charset="0"/>
                <a:cs typeface="Times New Roman" panose="02020603050405020304" pitchFamily="18" charset="0"/>
              </a:rPr>
              <a:t>.</a:t>
            </a:r>
          </a:p>
          <a:p>
            <a:pPr algn="just"/>
            <a:r>
              <a:rPr lang="ru-RU" sz="1700" dirty="0" smtClean="0"/>
              <a:t>    </a:t>
            </a:r>
            <a:r>
              <a:rPr lang="ru-RU" sz="1700" b="1" i="1" dirty="0" smtClean="0">
                <a:latin typeface="Times New Roman" panose="02020603050405020304" pitchFamily="18" charset="0"/>
                <a:cs typeface="Times New Roman" panose="02020603050405020304" pitchFamily="18" charset="0"/>
              </a:rPr>
              <a:t> 21 </a:t>
            </a:r>
            <a:r>
              <a:rPr lang="ru-RU" sz="1700" b="1" i="1" dirty="0">
                <a:latin typeface="Times New Roman" panose="02020603050405020304" pitchFamily="18" charset="0"/>
                <a:cs typeface="Times New Roman" panose="02020603050405020304" pitchFamily="18" charset="0"/>
              </a:rPr>
              <a:t>сентября 1894 года императорская семья приезжает в </a:t>
            </a:r>
            <a:r>
              <a:rPr lang="ru-RU" sz="1700" b="1" i="1" dirty="0" err="1">
                <a:latin typeface="Times New Roman" panose="02020603050405020304" pitchFamily="18" charset="0"/>
                <a:cs typeface="Times New Roman" panose="02020603050405020304" pitchFamily="18" charset="0"/>
              </a:rPr>
              <a:t>Ливадийский</a:t>
            </a:r>
            <a:r>
              <a:rPr lang="ru-RU" sz="1700" b="1" i="1" dirty="0">
                <a:latin typeface="Times New Roman" panose="02020603050405020304" pitchFamily="18" charset="0"/>
                <a:cs typeface="Times New Roman" panose="02020603050405020304" pitchFamily="18" charset="0"/>
              </a:rPr>
              <a:t> </a:t>
            </a:r>
            <a:r>
              <a:rPr lang="ru-RU" sz="1700" b="1" i="1" dirty="0" smtClean="0">
                <a:latin typeface="Times New Roman" panose="02020603050405020304" pitchFamily="18" charset="0"/>
                <a:cs typeface="Times New Roman" panose="02020603050405020304" pitchFamily="18" charset="0"/>
              </a:rPr>
              <a:t>дворец (Крым). </a:t>
            </a:r>
            <a:r>
              <a:rPr lang="ru-RU" sz="1700" b="1" i="1" dirty="0">
                <a:latin typeface="Times New Roman" panose="02020603050405020304" pitchFamily="18" charset="0"/>
                <a:cs typeface="Times New Roman" panose="02020603050405020304" pitchFamily="18" charset="0"/>
              </a:rPr>
              <a:t>Здесь могучий богатырь, которому менее 50 лет, угасает за месяц. Великан и здоровяк Александр III страшно похудел, измученный болезнью. Ему почти ничего нельзя есть, он уже не может ни ходить, ни лежать и почти не может уснуть.</a:t>
            </a:r>
          </a:p>
          <a:p>
            <a:pPr algn="just"/>
            <a:r>
              <a:rPr lang="ru-RU" sz="1700" b="1" i="1" dirty="0" smtClean="0">
                <a:latin typeface="Times New Roman" panose="02020603050405020304" pitchFamily="18" charset="0"/>
                <a:cs typeface="Times New Roman" panose="02020603050405020304" pitchFamily="18" charset="0"/>
              </a:rPr>
              <a:t>     20 </a:t>
            </a:r>
            <a:r>
              <a:rPr lang="ru-RU" sz="1700" b="1" i="1" dirty="0">
                <a:latin typeface="Times New Roman" panose="02020603050405020304" pitchFamily="18" charset="0"/>
                <a:cs typeface="Times New Roman" panose="02020603050405020304" pitchFamily="18" charset="0"/>
              </a:rPr>
              <a:t>октября 1894 года, в 2 часа 15 минут пополудни, сидя в кресле, Александр III скончался. </a:t>
            </a:r>
          </a:p>
        </p:txBody>
      </p:sp>
    </p:spTree>
    <p:extLst>
      <p:ext uri="{BB962C8B-B14F-4D97-AF65-F5344CB8AC3E}">
        <p14:creationId xmlns:p14="http://schemas.microsoft.com/office/powerpoint/2010/main" xmlns="" val="94045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77" y="186211"/>
            <a:ext cx="9179501" cy="584775"/>
          </a:xfrm>
          <a:prstGeom prst="rect">
            <a:avLst/>
          </a:prstGeom>
          <a:noFill/>
        </p:spPr>
        <p:txBody>
          <a:bodyPr wrap="none" lIns="91440" tIns="45720" rIns="91440" bIns="45720">
            <a:spAutoFit/>
          </a:bodyPr>
          <a:lstStyle/>
          <a:p>
            <a:pPr algn="ctr"/>
            <a:r>
              <a:rPr lang="ru-RU" sz="31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АЛЕКСАНДР </a:t>
            </a:r>
            <a:r>
              <a:rPr lang="en-US" sz="31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III </a:t>
            </a:r>
            <a:r>
              <a:rPr lang="ru-RU" sz="31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ГЛАЗАМИ СОВРЕМЕННИКОВ</a:t>
            </a:r>
            <a:endParaRPr lang="ru-RU" sz="31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3" name="Picture 6"/>
          <p:cNvPicPr>
            <a:picLocks noChangeAspect="1" noChangeArrowheads="1"/>
          </p:cNvPicPr>
          <p:nvPr/>
        </p:nvPicPr>
        <p:blipFill>
          <a:blip r:embed="rId2"/>
          <a:srcRect/>
          <a:stretch>
            <a:fillRect/>
          </a:stretch>
        </p:blipFill>
        <p:spPr bwMode="auto">
          <a:xfrm>
            <a:off x="323528" y="1556792"/>
            <a:ext cx="3268662" cy="4500563"/>
          </a:xfrm>
          <a:prstGeom prst="rect">
            <a:avLst/>
          </a:prstGeom>
          <a:noFill/>
          <a:ln w="9525">
            <a:noFill/>
            <a:miter lim="800000"/>
            <a:headEnd/>
            <a:tailEnd/>
          </a:ln>
        </p:spPr>
      </p:pic>
      <p:sp>
        <p:nvSpPr>
          <p:cNvPr id="4" name="TextBox 3"/>
          <p:cNvSpPr txBox="1"/>
          <p:nvPr/>
        </p:nvSpPr>
        <p:spPr>
          <a:xfrm>
            <a:off x="3846328" y="980728"/>
            <a:ext cx="4752528" cy="5392245"/>
          </a:xfrm>
          <a:prstGeom prst="rect">
            <a:avLst/>
          </a:prstGeom>
          <a:noFill/>
        </p:spPr>
        <p:txBody>
          <a:bodyPr wrap="square" rtlCol="0">
            <a:spAutoFit/>
          </a:bodyPr>
          <a:lstStyle/>
          <a:p>
            <a:pPr marL="268288" algn="just">
              <a:lnSpc>
                <a:spcPct val="150000"/>
              </a:lnSpc>
            </a:pPr>
            <a:r>
              <a:rPr lang="ru-RU" sz="2000" b="1" i="1" dirty="0">
                <a:latin typeface="Times New Roman" panose="02020603050405020304" pitchFamily="18" charset="0"/>
                <a:cs typeface="Times New Roman" panose="02020603050405020304" pitchFamily="18" charset="0"/>
              </a:rPr>
              <a:t>«Александр </a:t>
            </a:r>
            <a:r>
              <a:rPr lang="en-US" sz="2000" b="1" i="1" dirty="0">
                <a:latin typeface="Times New Roman" panose="02020603050405020304" pitchFamily="18" charset="0"/>
                <a:cs typeface="Times New Roman" panose="02020603050405020304" pitchFamily="18" charset="0"/>
              </a:rPr>
              <a:t>III</a:t>
            </a:r>
            <a:r>
              <a:rPr lang="ru-RU" sz="2000" b="1" i="1" dirty="0">
                <a:latin typeface="Times New Roman" panose="02020603050405020304" pitchFamily="18" charset="0"/>
                <a:cs typeface="Times New Roman" panose="02020603050405020304" pitchFamily="18" charset="0"/>
              </a:rPr>
              <a:t> имел стальную волю и характер, он был человек своего слова, царски благородный и с царски возвышенными помыслами. У него не было ни личного самолюбия, ни личного тщеславия, его «Я» было неразрывно связано с благами России так, как он их понимал. Будучи обыкновенного ума и образования, он был мужественен и не на словах и театрально, а попросту». </a:t>
            </a:r>
          </a:p>
          <a:p>
            <a:pPr marL="268288" algn="r">
              <a:lnSpc>
                <a:spcPct val="80000"/>
              </a:lnSpc>
            </a:pPr>
            <a:r>
              <a:rPr lang="ru-RU" b="1" i="1" dirty="0">
                <a:solidFill>
                  <a:srgbClr val="CC0000"/>
                </a:solidFill>
                <a:latin typeface="Times New Roman" panose="02020603050405020304" pitchFamily="18" charset="0"/>
                <a:cs typeface="Times New Roman" panose="02020603050405020304" pitchFamily="18" charset="0"/>
              </a:rPr>
              <a:t>Министр финансов Витте</a:t>
            </a:r>
            <a:r>
              <a:rPr lang="ru-RU" sz="1200" dirty="0">
                <a:solidFill>
                  <a:srgbClr val="CC0000"/>
                </a:solidFill>
              </a:rPr>
              <a:t>   </a:t>
            </a:r>
          </a:p>
        </p:txBody>
      </p:sp>
    </p:spTree>
    <p:extLst>
      <p:ext uri="{BB962C8B-B14F-4D97-AF65-F5344CB8AC3E}">
        <p14:creationId xmlns:p14="http://schemas.microsoft.com/office/powerpoint/2010/main" xmlns="" val="239370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667" y="186211"/>
            <a:ext cx="8466292" cy="923330"/>
          </a:xfrm>
          <a:prstGeom prst="rect">
            <a:avLst/>
          </a:prstGeom>
          <a:noFill/>
        </p:spPr>
        <p:txBody>
          <a:bodyPr wrap="none" lIns="91440" tIns="45720" rIns="91440" bIns="45720">
            <a:spAutoFit/>
          </a:bodyPr>
          <a:lstStyle/>
          <a:p>
            <a:pPr algn="ctr"/>
            <a:r>
              <a:rPr lang="ru-RU" sz="5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ИТОГИ ЦАРСТВОВАНИЯ</a:t>
            </a:r>
            <a:endParaRPr lang="ru-RU" sz="5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3" name="Picture 5"/>
          <p:cNvPicPr>
            <a:picLocks noChangeAspect="1" noChangeArrowheads="1"/>
          </p:cNvPicPr>
          <p:nvPr/>
        </p:nvPicPr>
        <p:blipFill>
          <a:blip r:embed="rId2"/>
          <a:srcRect/>
          <a:stretch>
            <a:fillRect/>
          </a:stretch>
        </p:blipFill>
        <p:spPr bwMode="auto">
          <a:xfrm>
            <a:off x="5083496" y="1484784"/>
            <a:ext cx="3700463" cy="4592637"/>
          </a:xfrm>
          <a:prstGeom prst="rect">
            <a:avLst/>
          </a:prstGeom>
          <a:noFill/>
          <a:ln w="9525">
            <a:noFill/>
            <a:miter lim="800000"/>
            <a:headEnd/>
            <a:tailEnd/>
          </a:ln>
        </p:spPr>
      </p:pic>
      <p:sp>
        <p:nvSpPr>
          <p:cNvPr id="4" name="TextBox 3"/>
          <p:cNvSpPr txBox="1"/>
          <p:nvPr/>
        </p:nvSpPr>
        <p:spPr>
          <a:xfrm>
            <a:off x="190696" y="2119108"/>
            <a:ext cx="4608512" cy="3323987"/>
          </a:xfrm>
          <a:prstGeom prst="rect">
            <a:avLst/>
          </a:prstGeom>
          <a:noFill/>
        </p:spPr>
        <p:txBody>
          <a:bodyPr wrap="square" rtlCol="0">
            <a:spAutoFit/>
          </a:bodyPr>
          <a:lstStyle/>
          <a:p>
            <a:pPr marL="265176" indent="22225" algn="just">
              <a:lnSpc>
                <a:spcPct val="150000"/>
              </a:lnSpc>
              <a:defRPr/>
            </a:pPr>
            <a:r>
              <a:rPr lang="ru-RU" sz="2000" b="1" i="1" dirty="0">
                <a:latin typeface="Times New Roman" panose="02020603050405020304" pitchFamily="18" charset="0"/>
                <a:cs typeface="Times New Roman" panose="02020603050405020304" pitchFamily="18" charset="0"/>
              </a:rPr>
              <a:t>Для хозяйственной жизни России в годы правления Александра III характерен </a:t>
            </a:r>
            <a:r>
              <a:rPr lang="ru-RU" sz="2000" b="1" i="1" dirty="0">
                <a:solidFill>
                  <a:srgbClr val="CC0000"/>
                </a:solidFill>
                <a:latin typeface="Times New Roman" panose="02020603050405020304" pitchFamily="18" charset="0"/>
                <a:cs typeface="Times New Roman" panose="02020603050405020304" pitchFamily="18" charset="0"/>
              </a:rPr>
              <a:t>экономический рост</a:t>
            </a:r>
            <a:r>
              <a:rPr lang="ru-RU" sz="2000" b="1" i="1" dirty="0">
                <a:latin typeface="Times New Roman" panose="02020603050405020304" pitchFamily="18" charset="0"/>
                <a:cs typeface="Times New Roman" panose="02020603050405020304" pitchFamily="18" charset="0"/>
              </a:rPr>
              <a:t>,</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что было связано с политикой усиленного покровительства промышленности. </a:t>
            </a:r>
            <a:r>
              <a:rPr lang="ru-RU" sz="2000" b="1" i="1" dirty="0">
                <a:solidFill>
                  <a:srgbClr val="CC0000"/>
                </a:solidFill>
                <a:latin typeface="Times New Roman" panose="02020603050405020304" pitchFamily="18" charset="0"/>
                <a:cs typeface="Times New Roman" panose="02020603050405020304" pitchFamily="18" charset="0"/>
              </a:rPr>
              <a:t>Возросли доходы государственного казначейства</a:t>
            </a:r>
            <a:r>
              <a:rPr lang="ru-RU" sz="20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27424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168495" y="160863"/>
            <a:ext cx="3709616" cy="2260025"/>
          </a:xfrm>
          <a:prstGeom prst="rect">
            <a:avLst/>
          </a:prstGeom>
          <a:ln>
            <a:noFill/>
          </a:ln>
          <a:effectLst>
            <a:softEdge rad="112500"/>
          </a:effectLst>
        </p:spPr>
      </p:pic>
      <p:sp>
        <p:nvSpPr>
          <p:cNvPr id="3" name="TextBox 2"/>
          <p:cNvSpPr txBox="1"/>
          <p:nvPr/>
        </p:nvSpPr>
        <p:spPr>
          <a:xfrm>
            <a:off x="375012" y="450534"/>
            <a:ext cx="4625535" cy="5859553"/>
          </a:xfrm>
          <a:prstGeom prst="rect">
            <a:avLst/>
          </a:prstGeom>
          <a:noFill/>
        </p:spPr>
        <p:txBody>
          <a:bodyPr wrap="square" rtlCol="0">
            <a:spAutoFit/>
          </a:bodyPr>
          <a:lstStyle/>
          <a:p>
            <a:pPr indent="22225" algn="just">
              <a:lnSpc>
                <a:spcPct val="150000"/>
              </a:lnSpc>
              <a:defRPr/>
            </a:pPr>
            <a:r>
              <a:rPr lang="ru-RU" b="1" i="1" dirty="0" smtClean="0">
                <a:latin typeface="Times New Roman" panose="02020603050405020304" pitchFamily="18" charset="0"/>
                <a:cs typeface="Times New Roman" panose="02020603050405020304" pitchFamily="18" charset="0"/>
              </a:rPr>
              <a:t>     Правительство </a:t>
            </a:r>
            <a:r>
              <a:rPr lang="ru-RU" b="1" i="1" dirty="0">
                <a:latin typeface="Times New Roman" panose="02020603050405020304" pitchFamily="18" charset="0"/>
                <a:cs typeface="Times New Roman" panose="02020603050405020304" pitchFamily="18" charset="0"/>
              </a:rPr>
              <a:t>поощряло рост крупной индустрии, достигшей заметных успехов (продукция металлургии в 1886-92 удвоилась, сеть железных дорог в 1881-92 выросла на 47%). </a:t>
            </a:r>
            <a:endParaRPr lang="ru-RU" b="1" i="1" dirty="0" smtClean="0">
              <a:latin typeface="Times New Roman" panose="02020603050405020304" pitchFamily="18" charset="0"/>
              <a:cs typeface="Times New Roman" panose="02020603050405020304" pitchFamily="18" charset="0"/>
            </a:endParaRPr>
          </a:p>
          <a:p>
            <a:pPr indent="22225" algn="just">
              <a:lnSpc>
                <a:spcPct val="150000"/>
              </a:lnSpc>
              <a:defRPr/>
            </a:pPr>
            <a:r>
              <a:rPr lang="ru-RU" b="1" i="1" dirty="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Однако бурное развитие промышленности вступило в противоречие с архаичными социально-политическими формами, отсталостью сельского хозяйства, крестьянской общиной, малоземельем, что во многом подготовило почву для социальных и экономических кризисов (голод и эпидемия холеры в 1891-92 </a:t>
            </a:r>
            <a:r>
              <a:rPr lang="ru-RU" b="1" i="1" dirty="0" err="1">
                <a:latin typeface="Times New Roman" panose="02020603050405020304" pitchFamily="18" charset="0"/>
                <a:cs typeface="Times New Roman" panose="02020603050405020304" pitchFamily="18" charset="0"/>
              </a:rPr>
              <a:t>гг</a:t>
            </a:r>
            <a:r>
              <a:rPr lang="ru-RU" b="1" i="1" dirty="0" smtClean="0">
                <a:latin typeface="Times New Roman" panose="02020603050405020304" pitchFamily="18" charset="0"/>
                <a:cs typeface="Times New Roman" panose="02020603050405020304" pitchFamily="18" charset="0"/>
              </a:rPr>
              <a:t>).</a:t>
            </a:r>
          </a:p>
        </p:txBody>
      </p:sp>
      <p:pic>
        <p:nvPicPr>
          <p:cNvPr id="4" name="Picture 2"/>
          <p:cNvPicPr>
            <a:picLocks noChangeAspect="1" noChangeArrowheads="1"/>
          </p:cNvPicPr>
          <p:nvPr/>
        </p:nvPicPr>
        <p:blipFill>
          <a:blip r:embed="rId3"/>
          <a:srcRect l="6657" t="22943" r="5917"/>
          <a:stretch>
            <a:fillRect/>
          </a:stretch>
        </p:blipFill>
        <p:spPr bwMode="auto">
          <a:xfrm>
            <a:off x="5195148" y="2329103"/>
            <a:ext cx="3709616" cy="2102416"/>
          </a:xfrm>
          <a:prstGeom prst="rect">
            <a:avLst/>
          </a:prstGeom>
          <a:ln>
            <a:noFill/>
          </a:ln>
          <a:effectLst>
            <a:softEdge rad="112500"/>
          </a:effectLst>
        </p:spPr>
      </p:pic>
      <p:pic>
        <p:nvPicPr>
          <p:cNvPr id="5" name="Picture 3"/>
          <p:cNvPicPr>
            <a:picLocks noChangeAspect="1" noChangeArrowheads="1"/>
          </p:cNvPicPr>
          <p:nvPr/>
        </p:nvPicPr>
        <p:blipFill>
          <a:blip r:embed="rId4"/>
          <a:srcRect/>
          <a:stretch>
            <a:fillRect/>
          </a:stretch>
        </p:blipFill>
        <p:spPr bwMode="auto">
          <a:xfrm>
            <a:off x="5285343" y="4431519"/>
            <a:ext cx="3709616" cy="2394272"/>
          </a:xfrm>
          <a:prstGeom prst="rect">
            <a:avLst/>
          </a:prstGeom>
          <a:ln>
            <a:noFill/>
          </a:ln>
          <a:effectLst>
            <a:softEdge rad="112500"/>
          </a:effectLst>
        </p:spPr>
      </p:pic>
    </p:spTree>
    <p:extLst>
      <p:ext uri="{BB962C8B-B14F-4D97-AF65-F5344CB8AC3E}">
        <p14:creationId xmlns:p14="http://schemas.microsoft.com/office/powerpoint/2010/main" xmlns="" val="409678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764704"/>
            <a:ext cx="4464496" cy="5493812"/>
          </a:xfrm>
          <a:prstGeom prst="rect">
            <a:avLst/>
          </a:prstGeom>
          <a:noFill/>
        </p:spPr>
        <p:txBody>
          <a:bodyPr wrap="square" rtlCol="0">
            <a:spAutoFit/>
          </a:bodyPr>
          <a:lstStyle/>
          <a:p>
            <a:pPr indent="22225" algn="just">
              <a:lnSpc>
                <a:spcPct val="150000"/>
              </a:lnSpc>
              <a:defRPr/>
            </a:pPr>
            <a:r>
              <a:rPr lang="ru-RU" b="1" i="1" dirty="0">
                <a:latin typeface="Times New Roman" panose="02020603050405020304" pitchFamily="18" charset="0"/>
                <a:cs typeface="Times New Roman" panose="02020603050405020304" pitchFamily="18" charset="0"/>
              </a:rPr>
              <a:t>Заслуги Александра III во внешней политике были отмечены Францией, которая назвала главный мост через р. Сену в Париже в честь Александра III (Мост Александра III, соединяющий Большой Дворец и Музей Армии). Но и Германия, с которой при нём уже не было столь теплых отношений, как при его предшественниках, высоко его оценивала. Как говорил император Германии Вильгельм II после его смерти, «Вот это, действительно, был самодержавный Император»</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4088" y="1423378"/>
            <a:ext cx="3509633" cy="4176464"/>
          </a:xfrm>
          <a:prstGeom prst="ellipse">
            <a:avLst/>
          </a:prstGeom>
          <a:ln>
            <a:noFill/>
          </a:ln>
          <a:effectLst>
            <a:softEdge rad="112500"/>
          </a:effectLst>
        </p:spPr>
      </p:pic>
    </p:spTree>
    <p:extLst>
      <p:ext uri="{BB962C8B-B14F-4D97-AF65-F5344CB8AC3E}">
        <p14:creationId xmlns:p14="http://schemas.microsoft.com/office/powerpoint/2010/main" xmlns="" val="224288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07704" y="2708920"/>
            <a:ext cx="5112105" cy="923330"/>
          </a:xfrm>
          <a:prstGeom prst="rect">
            <a:avLst/>
          </a:prstGeom>
          <a:noFill/>
        </p:spPr>
        <p:txBody>
          <a:bodyPr wrap="none" lIns="91440" tIns="45720" rIns="91440" bIns="45720">
            <a:spAutoFit/>
          </a:bodyPr>
          <a:lstStyle/>
          <a:p>
            <a:pPr algn="ctr"/>
            <a:r>
              <a:rPr lang="ru-RU" sz="5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ЧЕРЕЗ ВЕКА…</a:t>
            </a:r>
            <a:endParaRPr lang="ru-RU" sz="5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Picture 2" descr="рис4"/>
          <p:cNvPicPr>
            <a:picLocks noChangeAspect="1" noChangeArrowheads="1"/>
          </p:cNvPicPr>
          <p:nvPr/>
        </p:nvPicPr>
        <p:blipFill>
          <a:blip r:embed="rId2"/>
          <a:srcRect/>
          <a:stretch>
            <a:fillRect/>
          </a:stretch>
        </p:blipFill>
        <p:spPr>
          <a:xfrm>
            <a:off x="5103182" y="3515059"/>
            <a:ext cx="2184221" cy="3155446"/>
          </a:xfrm>
          <a:prstGeom prst="rect">
            <a:avLst/>
          </a:prstGeom>
          <a:ln w="12700">
            <a:solidFill>
              <a:srgbClr val="000000"/>
            </a:solidFill>
          </a:ln>
        </p:spPr>
      </p:pic>
      <p:pic>
        <p:nvPicPr>
          <p:cNvPr id="7" name="Picture 8"/>
          <p:cNvPicPr>
            <a:picLocks noChangeAspect="1" noChangeArrowheads="1"/>
          </p:cNvPicPr>
          <p:nvPr/>
        </p:nvPicPr>
        <p:blipFill>
          <a:blip r:embed="rId3"/>
          <a:srcRect/>
          <a:stretch>
            <a:fillRect/>
          </a:stretch>
        </p:blipFill>
        <p:spPr bwMode="auto">
          <a:xfrm>
            <a:off x="179511" y="129264"/>
            <a:ext cx="2600325" cy="2827337"/>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a:off x="5875170" y="427713"/>
            <a:ext cx="2974975" cy="2230437"/>
          </a:xfrm>
          <a:prstGeom prst="rect">
            <a:avLst/>
          </a:prstGeom>
          <a:noFill/>
          <a:ln w="9525">
            <a:noFill/>
            <a:miter lim="800000"/>
            <a:headEnd/>
            <a:tailEnd/>
          </a:ln>
        </p:spPr>
      </p:pic>
      <p:pic>
        <p:nvPicPr>
          <p:cNvPr id="9" name="Picture 3" descr="рис1"/>
          <p:cNvPicPr>
            <a:picLocks noChangeAspect="1" noChangeArrowheads="1"/>
          </p:cNvPicPr>
          <p:nvPr/>
        </p:nvPicPr>
        <p:blipFill>
          <a:blip r:embed="rId5"/>
          <a:srcRect/>
          <a:stretch>
            <a:fillRect/>
          </a:stretch>
        </p:blipFill>
        <p:spPr>
          <a:xfrm>
            <a:off x="2946750" y="3731445"/>
            <a:ext cx="2052460" cy="2802969"/>
          </a:xfrm>
          <a:prstGeom prst="rect">
            <a:avLst/>
          </a:prstGeom>
          <a:ln w="12700">
            <a:solidFill>
              <a:srgbClr val="000000"/>
            </a:solidFill>
          </a:ln>
        </p:spPr>
      </p:pic>
      <p:pic>
        <p:nvPicPr>
          <p:cNvPr id="10" name="Picture 6"/>
          <p:cNvPicPr>
            <a:picLocks noChangeAspect="1" noChangeArrowheads="1"/>
          </p:cNvPicPr>
          <p:nvPr/>
        </p:nvPicPr>
        <p:blipFill>
          <a:blip r:embed="rId6"/>
          <a:srcRect/>
          <a:stretch>
            <a:fillRect/>
          </a:stretch>
        </p:blipFill>
        <p:spPr bwMode="auto">
          <a:xfrm>
            <a:off x="3347863" y="427713"/>
            <a:ext cx="2051491" cy="2051491"/>
          </a:xfrm>
          <a:prstGeom prst="rect">
            <a:avLst/>
          </a:prstGeom>
          <a:noFill/>
          <a:ln w="9525">
            <a:noFill/>
            <a:miter lim="800000"/>
            <a:headEnd/>
            <a:tailEnd/>
          </a:ln>
        </p:spPr>
      </p:pic>
      <p:sp>
        <p:nvSpPr>
          <p:cNvPr id="2" name="TextBox 1"/>
          <p:cNvSpPr txBox="1"/>
          <p:nvPr/>
        </p:nvSpPr>
        <p:spPr>
          <a:xfrm>
            <a:off x="323528" y="5839508"/>
            <a:ext cx="2376264" cy="830997"/>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Составитель: </a:t>
            </a:r>
          </a:p>
          <a:p>
            <a:r>
              <a:rPr lang="ru-RU" sz="1200" b="1" dirty="0">
                <a:latin typeface="Times New Roman" panose="02020603050405020304" pitchFamily="18" charset="0"/>
                <a:cs typeface="Times New Roman" panose="02020603050405020304" pitchFamily="18" charset="0"/>
              </a:rPr>
              <a:t>студентка заочного отделения</a:t>
            </a:r>
          </a:p>
          <a:p>
            <a:r>
              <a:rPr lang="ru-RU" sz="1200" b="1" dirty="0">
                <a:latin typeface="Times New Roman" panose="02020603050405020304" pitchFamily="18" charset="0"/>
                <a:cs typeface="Times New Roman" panose="02020603050405020304" pitchFamily="18" charset="0"/>
              </a:rPr>
              <a:t>группа Н-</a:t>
            </a:r>
            <a:r>
              <a:rPr lang="en-US" sz="1200" b="1" dirty="0">
                <a:latin typeface="Times New Roman" panose="02020603050405020304" pitchFamily="18" charset="0"/>
                <a:cs typeface="Times New Roman" panose="02020603050405020304" pitchFamily="18" charset="0"/>
              </a:rPr>
              <a:t>Z</a:t>
            </a:r>
            <a:r>
              <a:rPr lang="ru-RU" sz="1200" b="1" dirty="0">
                <a:latin typeface="Times New Roman" panose="02020603050405020304" pitchFamily="18" charset="0"/>
                <a:cs typeface="Times New Roman" panose="02020603050405020304" pitchFamily="18" charset="0"/>
              </a:rPr>
              <a:t>НО131 </a:t>
            </a:r>
          </a:p>
          <a:p>
            <a:r>
              <a:rPr lang="ru-RU" sz="1200" b="1" dirty="0">
                <a:latin typeface="Times New Roman" panose="02020603050405020304" pitchFamily="18" charset="0"/>
                <a:cs typeface="Times New Roman" panose="02020603050405020304" pitchFamily="18" charset="0"/>
              </a:rPr>
              <a:t>Рязанова Светлана Андреевна</a:t>
            </a:r>
          </a:p>
        </p:txBody>
      </p:sp>
      <p:pic>
        <p:nvPicPr>
          <p:cNvPr id="2050" name="Picture 2" descr="http://ts4.mm.bing.net/th?id=H.4602694317640679&amp;w=232&amp;h=150&amp;c=7&amp;rs=1&amp;pid=1.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8450" y="3632250"/>
            <a:ext cx="2786419" cy="18015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389684" y="3530652"/>
            <a:ext cx="1646812" cy="3046988"/>
          </a:xfrm>
          <a:prstGeom prst="rect">
            <a:avLst/>
          </a:prstGeom>
          <a:noFill/>
        </p:spPr>
        <p:txBody>
          <a:bodyPr wrap="square" rtlCol="0">
            <a:spAutoFit/>
          </a:bodyPr>
          <a:lstStyle/>
          <a:p>
            <a:pPr algn="ctr"/>
            <a:r>
              <a:rPr lang="ru-RU" sz="1200" b="1" i="1" dirty="0">
                <a:latin typeface="Times New Roman" panose="02020603050405020304" pitchFamily="18" charset="0"/>
                <a:cs typeface="Times New Roman" panose="02020603050405020304" pitchFamily="18" charset="0"/>
              </a:rPr>
              <a:t>Литература</a:t>
            </a:r>
          </a:p>
          <a:p>
            <a:pPr marL="171450" lvl="0" indent="-171450" algn="just">
              <a:buFont typeface="Arial" panose="020B0604020202020204" pitchFamily="34" charset="0"/>
              <a:buChar char="•"/>
            </a:pPr>
            <a:r>
              <a:rPr lang="ru-RU" sz="1200" b="1" dirty="0">
                <a:latin typeface="Times New Roman" panose="02020603050405020304" pitchFamily="18" charset="0"/>
                <a:cs typeface="Times New Roman" panose="02020603050405020304" pitchFamily="18" charset="0"/>
              </a:rPr>
              <a:t>История России, Х</a:t>
            </a:r>
            <a:r>
              <a:rPr lang="en-US" sz="1200" b="1" dirty="0">
                <a:latin typeface="Times New Roman" panose="02020603050405020304" pitchFamily="18" charset="0"/>
                <a:cs typeface="Times New Roman" panose="02020603050405020304" pitchFamily="18" charset="0"/>
              </a:rPr>
              <a:t>I</a:t>
            </a:r>
            <a:r>
              <a:rPr lang="ru-RU" sz="1200" b="1" dirty="0">
                <a:latin typeface="Times New Roman" panose="02020603050405020304" pitchFamily="18" charset="0"/>
                <a:cs typeface="Times New Roman" panose="02020603050405020304" pitchFamily="18" charset="0"/>
              </a:rPr>
              <a:t>Х век/ А.А. Данилов, Л.Г. Косулина: уч. для 8 </a:t>
            </a:r>
            <a:r>
              <a:rPr lang="ru-RU" sz="1200" b="1" dirty="0" err="1">
                <a:latin typeface="Times New Roman" panose="02020603050405020304" pitchFamily="18" charset="0"/>
                <a:cs typeface="Times New Roman" panose="02020603050405020304" pitchFamily="18" charset="0"/>
              </a:rPr>
              <a:t>кл</a:t>
            </a:r>
            <a:r>
              <a:rPr lang="ru-RU" sz="1200" b="1" dirty="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b="1" dirty="0">
                <a:latin typeface="Times New Roman" panose="02020603050405020304" pitchFamily="18" charset="0"/>
                <a:cs typeface="Times New Roman" panose="02020603050405020304" pitchFamily="18" charset="0"/>
              </a:rPr>
              <a:t>Расцвет и падение </a:t>
            </a:r>
            <a:r>
              <a:rPr lang="ru-RU" sz="1200" b="1" dirty="0" smtClean="0">
                <a:latin typeface="Times New Roman" panose="02020603050405020304" pitchFamily="18" charset="0"/>
                <a:cs typeface="Times New Roman" panose="02020603050405020304" pitchFamily="18" charset="0"/>
              </a:rPr>
              <a:t>Дома Романовых/ А.П. </a:t>
            </a:r>
            <a:r>
              <a:rPr lang="ru-RU" sz="1200" b="1" dirty="0" err="1" smtClean="0">
                <a:latin typeface="Times New Roman" panose="02020603050405020304" pitchFamily="18" charset="0"/>
                <a:cs typeface="Times New Roman" panose="02020603050405020304" pitchFamily="18" charset="0"/>
              </a:rPr>
              <a:t>Торопцев</a:t>
            </a:r>
            <a:endParaRPr lang="ru-RU" sz="1200" b="1"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http://ru.wikipedia.org/wiki/%D0%90%D0%BB%D0%B5%D0%BA%D1%81%D0%B0%D0%BD%D0%B4%D1%80_III</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928847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965</Words>
  <Application>Microsoft Office PowerPoint</Application>
  <PresentationFormat>Экран (4:3)</PresentationFormat>
  <Paragraphs>40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cp:revision>
  <dcterms:created xsi:type="dcterms:W3CDTF">2014-08-30T04:52:01Z</dcterms:created>
  <dcterms:modified xsi:type="dcterms:W3CDTF">2014-08-30T05:22:17Z</dcterms:modified>
</cp:coreProperties>
</file>