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80637D4-C993-47EE-93C1-8215E4C640A9}" type="datetimeFigureOut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B3302E0-E54C-4586-B0C7-38386F8F2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3FE2-A126-4040-8444-7B48D05AD8C2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62EA0-C86E-4F0C-AB1F-8F261C885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20EF5-8EF4-44B4-BA75-AF8FF234FAB6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2292-9599-4E26-94A0-08499C4C2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0ADC0-6369-4F7B-8956-F07BF49ED8AD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CD28B-1093-45EA-A841-DECE2F405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C866D-C2AE-43D6-BB5B-1850FC649371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3A03F-F919-4DA5-981C-CB0A55924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95091-B7C7-4912-86DE-DBFB14CB3D85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90919-C2EC-4FBB-89B7-49374FA49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B8A53-7A76-4E88-8793-46607DD54961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D812F-0C16-4C42-8410-DA8EE5884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D281-0756-4D26-A096-0A0E4B21E2BE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114F8-3B58-48C7-BEAB-57410F8A4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C384-1209-424C-AA5D-2AF2CA7EF1CD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C77F6-DA40-4BE2-91A0-FE8A65801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7BD8-891B-4523-B8A4-C0B29AD8CE92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6307E-4C6F-42FE-A260-5E5F68760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95325-9454-4287-B994-187822062CE6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93E7B-D2E4-4719-938C-457F658D3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5F1D9-1026-448D-A66D-72B2832DE34E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94956-71CA-4167-AFC2-6591FEEFE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EBA7F9-B20E-416C-AD41-31F55496DC63}" type="datetime1">
              <a:rPr lang="ru-RU"/>
              <a:pPr>
                <a:defRPr/>
              </a:pPr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45A109-9C05-4263-93C8-8F2404E28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Documents and Settings\Aida\Рабочий стол\НОвая ГРАФИКА сборник\КАРТИНКИ СБОРНИК_ школьные\__Flo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8" y="4286250"/>
            <a:ext cx="857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785813" y="1643063"/>
            <a:ext cx="7772400" cy="1571623"/>
          </a:xfrm>
        </p:spPr>
        <p:txBody>
          <a:bodyPr/>
          <a:lstStyle/>
          <a:p>
            <a:r>
              <a:rPr lang="ru-RU" sz="72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ОБЪЕКТ</a:t>
            </a:r>
            <a:endParaRPr lang="ru-RU" sz="7200" b="1" dirty="0" smtClean="0">
              <a:solidFill>
                <a:schemeClr val="tx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3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63" y="5500688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428625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542925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6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E:\школа №14\ШКОЛА\шаблоны и картинки\lup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500826" y="1928802"/>
            <a:ext cx="1143008" cy="114300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1472" y="785794"/>
            <a:ext cx="214314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b="1" i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Информатика 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b="1" i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3 класс</a:t>
            </a:r>
            <a:endParaRPr lang="ru-RU" b="1" i="1" dirty="0">
              <a:solidFill>
                <a:schemeClr val="tx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85918" y="4786322"/>
            <a:ext cx="6364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Задания к уроку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57158" y="214290"/>
            <a:ext cx="864403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9 задание. </a:t>
            </a:r>
            <a:r>
              <a:rPr lang="ru-RU" sz="2400" b="1" dirty="0" smtClean="0">
                <a:latin typeface="Comic Sans MS" pitchFamily="66" charset="0"/>
              </a:rPr>
              <a:t>Реши </a:t>
            </a:r>
            <a:r>
              <a:rPr lang="ru-RU" sz="2400" b="1" dirty="0">
                <a:latin typeface="Comic Sans MS" pitchFamily="66" charset="0"/>
              </a:rPr>
              <a:t>задачу.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а) Прочитай задачу.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Comic Sans MS" pitchFamily="66" charset="0"/>
              </a:rPr>
              <a:t>На столе лежали книга и тетрадь. Книга была слева от вазы с цветами. Ваза с цветами была между книгой и тетрадью. Какой объект был справа от вазы с цветами?</a:t>
            </a:r>
          </a:p>
          <a:p>
            <a:pPr>
              <a:spcBef>
                <a:spcPct val="50000"/>
              </a:spcBef>
            </a:pPr>
            <a:r>
              <a:rPr lang="ru-RU" sz="2400" dirty="0"/>
              <a:t>б) Условные обозначения:</a:t>
            </a:r>
          </a:p>
        </p:txBody>
      </p:sp>
      <p:sp>
        <p:nvSpPr>
          <p:cNvPr id="18446" name="Oval 14"/>
          <p:cNvSpPr>
            <a:spLocks noChangeArrowheads="1"/>
          </p:cNvSpPr>
          <p:nvPr/>
        </p:nvSpPr>
        <p:spPr bwMode="auto">
          <a:xfrm>
            <a:off x="900113" y="3429000"/>
            <a:ext cx="576262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716463" y="5013325"/>
            <a:ext cx="1223962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7164388" y="3860800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 flipH="1">
            <a:off x="1908175" y="522922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auto">
          <a:xfrm>
            <a:off x="539750" y="5734050"/>
            <a:ext cx="8424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Какой объект задачи на схеме не обозначен буквой? Назови и запиши: _____________________________</a:t>
            </a:r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 flipH="1">
            <a:off x="1908175" y="5157788"/>
            <a:ext cx="2159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 flipH="1" flipV="1">
            <a:off x="1908175" y="5229225"/>
            <a:ext cx="2159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7" name="Oval 35"/>
          <p:cNvSpPr>
            <a:spLocks noChangeArrowheads="1"/>
          </p:cNvSpPr>
          <p:nvPr/>
        </p:nvSpPr>
        <p:spPr bwMode="auto">
          <a:xfrm>
            <a:off x="3563938" y="3429000"/>
            <a:ext cx="576262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68" name="Oval 36"/>
          <p:cNvSpPr>
            <a:spLocks noChangeArrowheads="1"/>
          </p:cNvSpPr>
          <p:nvPr/>
        </p:nvSpPr>
        <p:spPr bwMode="auto">
          <a:xfrm>
            <a:off x="6372225" y="3429000"/>
            <a:ext cx="5762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1619250" y="34290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- книга;</a:t>
            </a: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4211638" y="34290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- ваза;</a:t>
            </a:r>
          </a:p>
        </p:txBody>
      </p:sp>
      <p:sp>
        <p:nvSpPr>
          <p:cNvPr id="18472" name="Text Box 40"/>
          <p:cNvSpPr txBox="1">
            <a:spLocks noChangeArrowheads="1"/>
          </p:cNvSpPr>
          <p:nvPr/>
        </p:nvSpPr>
        <p:spPr bwMode="auto">
          <a:xfrm>
            <a:off x="357158" y="4429132"/>
            <a:ext cx="792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в) Представь ответ в виде схемы(дополни её):</a:t>
            </a:r>
          </a:p>
        </p:txBody>
      </p:sp>
      <p:sp>
        <p:nvSpPr>
          <p:cNvPr id="18473" name="WordArt 41"/>
          <p:cNvSpPr>
            <a:spLocks noChangeArrowheads="1" noChangeShapeType="1" noTextEdit="1"/>
          </p:cNvSpPr>
          <p:nvPr/>
        </p:nvSpPr>
        <p:spPr bwMode="auto">
          <a:xfrm>
            <a:off x="1042988" y="3573463"/>
            <a:ext cx="287337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18474" name="WordArt 42"/>
          <p:cNvSpPr>
            <a:spLocks noChangeArrowheads="1" noChangeShapeType="1" noTextEdit="1"/>
          </p:cNvSpPr>
          <p:nvPr/>
        </p:nvSpPr>
        <p:spPr bwMode="auto">
          <a:xfrm>
            <a:off x="3708400" y="3573463"/>
            <a:ext cx="287338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</a:t>
            </a:r>
          </a:p>
        </p:txBody>
      </p:sp>
      <p:sp>
        <p:nvSpPr>
          <p:cNvPr id="18475" name="Oval 43"/>
          <p:cNvSpPr>
            <a:spLocks noChangeArrowheads="1"/>
          </p:cNvSpPr>
          <p:nvPr/>
        </p:nvSpPr>
        <p:spPr bwMode="auto">
          <a:xfrm>
            <a:off x="1403350" y="4868863"/>
            <a:ext cx="57626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76" name="WordArt 44"/>
          <p:cNvSpPr>
            <a:spLocks noChangeArrowheads="1" noChangeShapeType="1" noTextEdit="1"/>
          </p:cNvSpPr>
          <p:nvPr/>
        </p:nvSpPr>
        <p:spPr bwMode="auto">
          <a:xfrm>
            <a:off x="1547813" y="5013325"/>
            <a:ext cx="287337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18477" name="Oval 45"/>
          <p:cNvSpPr>
            <a:spLocks noChangeArrowheads="1"/>
          </p:cNvSpPr>
          <p:nvPr/>
        </p:nvSpPr>
        <p:spPr bwMode="auto">
          <a:xfrm>
            <a:off x="3779838" y="4868863"/>
            <a:ext cx="5762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78" name="WordArt 46"/>
          <p:cNvSpPr>
            <a:spLocks noChangeArrowheads="1" noChangeShapeType="1" noTextEdit="1"/>
          </p:cNvSpPr>
          <p:nvPr/>
        </p:nvSpPr>
        <p:spPr bwMode="auto">
          <a:xfrm>
            <a:off x="3924300" y="5013325"/>
            <a:ext cx="287338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</a:t>
            </a:r>
          </a:p>
        </p:txBody>
      </p:sp>
      <p:sp>
        <p:nvSpPr>
          <p:cNvPr id="18479" name="Oval 47"/>
          <p:cNvSpPr>
            <a:spLocks noChangeArrowheads="1"/>
          </p:cNvSpPr>
          <p:nvPr/>
        </p:nvSpPr>
        <p:spPr bwMode="auto">
          <a:xfrm>
            <a:off x="6300788" y="4868863"/>
            <a:ext cx="5762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80" name="Rectangle 48"/>
          <p:cNvSpPr>
            <a:spLocks noChangeArrowheads="1"/>
          </p:cNvSpPr>
          <p:nvPr/>
        </p:nvSpPr>
        <p:spPr bwMode="auto">
          <a:xfrm>
            <a:off x="2268538" y="5013325"/>
            <a:ext cx="1223962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81" name="Line 49"/>
          <p:cNvSpPr>
            <a:spLocks noChangeShapeType="1"/>
          </p:cNvSpPr>
          <p:nvPr/>
        </p:nvSpPr>
        <p:spPr bwMode="auto">
          <a:xfrm>
            <a:off x="5940425" y="51593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82" name="Line 50"/>
          <p:cNvSpPr>
            <a:spLocks noChangeShapeType="1"/>
          </p:cNvSpPr>
          <p:nvPr/>
        </p:nvSpPr>
        <p:spPr bwMode="auto">
          <a:xfrm>
            <a:off x="6084888" y="5086350"/>
            <a:ext cx="2159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83" name="Line 51"/>
          <p:cNvSpPr>
            <a:spLocks noChangeShapeType="1"/>
          </p:cNvSpPr>
          <p:nvPr/>
        </p:nvSpPr>
        <p:spPr bwMode="auto">
          <a:xfrm flipV="1">
            <a:off x="6084888" y="5157788"/>
            <a:ext cx="2159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84" name="Line 52"/>
          <p:cNvSpPr>
            <a:spLocks noChangeShapeType="1"/>
          </p:cNvSpPr>
          <p:nvPr/>
        </p:nvSpPr>
        <p:spPr bwMode="auto">
          <a:xfrm>
            <a:off x="3492500" y="515778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85" name="Line 53"/>
          <p:cNvSpPr>
            <a:spLocks noChangeShapeType="1"/>
          </p:cNvSpPr>
          <p:nvPr/>
        </p:nvSpPr>
        <p:spPr bwMode="auto">
          <a:xfrm>
            <a:off x="4356100" y="515778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86" name="Text Box 54"/>
          <p:cNvSpPr txBox="1">
            <a:spLocks noChangeArrowheads="1"/>
          </p:cNvSpPr>
          <p:nvPr/>
        </p:nvSpPr>
        <p:spPr bwMode="auto">
          <a:xfrm>
            <a:off x="2339975" y="5013325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слева</a:t>
            </a:r>
          </a:p>
        </p:txBody>
      </p:sp>
      <p:sp>
        <p:nvSpPr>
          <p:cNvPr id="18487" name="Text Box 55"/>
          <p:cNvSpPr txBox="1">
            <a:spLocks noChangeArrowheads="1"/>
          </p:cNvSpPr>
          <p:nvPr/>
        </p:nvSpPr>
        <p:spPr bwMode="auto">
          <a:xfrm>
            <a:off x="4787900" y="501332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справа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 rot="21133430">
            <a:off x="684680" y="2385886"/>
            <a:ext cx="7962927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2922B6"/>
                  </a:solidFill>
                  <a:round/>
                  <a:headEnd/>
                  <a:tailEnd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  <a:latin typeface="Book Antiqua"/>
              </a:rPr>
              <a:t>Спасибо</a:t>
            </a:r>
          </a:p>
          <a:p>
            <a:pPr algn="ctr"/>
            <a:r>
              <a:rPr lang="ru-RU" sz="3600" b="1" i="1" kern="10" dirty="0">
                <a:ln w="12700">
                  <a:solidFill>
                    <a:srgbClr val="2922B6"/>
                  </a:solidFill>
                  <a:round/>
                  <a:headEnd/>
                  <a:tailEnd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  <a:latin typeface="Book Antiqua"/>
              </a:rPr>
              <a:t>за работу!</a:t>
            </a:r>
          </a:p>
        </p:txBody>
      </p:sp>
      <p:pic>
        <p:nvPicPr>
          <p:cNvPr id="24578" name="Picture 2" descr="E:\школа №14\ШКОЛА\шаблоны и картинки\Disney_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572008"/>
            <a:ext cx="1714512" cy="1714512"/>
          </a:xfrm>
          <a:prstGeom prst="rect">
            <a:avLst/>
          </a:prstGeom>
          <a:noFill/>
        </p:spPr>
      </p:pic>
      <p:pic>
        <p:nvPicPr>
          <p:cNvPr id="24579" name="Picture 3" descr="E:\школа №14\ШКОЛА\шаблоны и картинки\20bfbc32cd40293033c0a9b935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14290"/>
            <a:ext cx="2428892" cy="2428892"/>
          </a:xfrm>
          <a:prstGeom prst="rect">
            <a:avLst/>
          </a:prstGeom>
          <a:noFill/>
        </p:spPr>
      </p:pic>
      <p:pic>
        <p:nvPicPr>
          <p:cNvPr id="8" name="MS900074826[1].wav">
            <a:hlinkClick r:id="" action="ppaction://media"/>
          </p:cNvPr>
          <p:cNvPicPr>
            <a:picLocks noRot="1" noChangeAspect="1"/>
          </p:cNvPicPr>
          <p:nvPr>
            <a:wavAudioFile r:embed="rId1" name="MS900074826[1].wav"/>
          </p:nvPr>
        </p:nvPicPr>
        <p:blipFill>
          <a:blip r:embed="rId5" cstate="print"/>
          <a:stretch>
            <a:fillRect/>
          </a:stretch>
        </p:blipFill>
        <p:spPr>
          <a:xfrm>
            <a:off x="8572528" y="-5000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1000" numSld="12">
                <p:cTn id="11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2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500042"/>
            <a:ext cx="8443914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1</a:t>
            </a:r>
            <a:r>
              <a:rPr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вопрос.</a:t>
            </a:r>
            <a:r>
              <a:rPr lang="en-US" sz="2800" b="1" dirty="0" smtClean="0">
                <a:latin typeface="Comic Sans MS" pitchFamily="66" charset="0"/>
              </a:rPr>
              <a:t/>
            </a:r>
            <a:br>
              <a:rPr lang="en-US" sz="2800" b="1" dirty="0" smtClean="0">
                <a:latin typeface="Comic Sans MS" pitchFamily="66" charset="0"/>
              </a:rPr>
            </a:br>
            <a:r>
              <a:rPr lang="ru-RU" sz="2800" b="1" dirty="0" smtClean="0">
                <a:latin typeface="Comic Sans MS" pitchFamily="66" charset="0"/>
              </a:rPr>
              <a:t>НАЗОВИ </a:t>
            </a:r>
            <a:r>
              <a:rPr lang="ru-RU" sz="2800" b="1" dirty="0">
                <a:latin typeface="Comic Sans MS" pitchFamily="66" charset="0"/>
              </a:rPr>
              <a:t>И УСТНО ОПИШИ ИЗОБРАЖЁННЫЕ ОБЪЕКТЫ</a:t>
            </a:r>
          </a:p>
        </p:txBody>
      </p:sp>
      <p:pic>
        <p:nvPicPr>
          <p:cNvPr id="9222" name="Picture 6" descr="j02857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428868"/>
            <a:ext cx="3857652" cy="3009900"/>
          </a:xfrm>
          <a:prstGeom prst="rect">
            <a:avLst/>
          </a:prstGeom>
          <a:noFill/>
        </p:spPr>
      </p:pic>
      <p:pic>
        <p:nvPicPr>
          <p:cNvPr id="16387" name="Picture 3" descr="C:\Documents and Settings\Admin\Local Settings\Temporary Internet Files\Content.IE5\0J27T7SO\MC9002921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285992"/>
            <a:ext cx="2120625" cy="3244983"/>
          </a:xfrm>
          <a:prstGeom prst="rect">
            <a:avLst/>
          </a:prstGeom>
          <a:noFill/>
        </p:spPr>
      </p:pic>
      <p:pic>
        <p:nvPicPr>
          <p:cNvPr id="9" name="Рисунок 8" descr="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01090" y="142852"/>
            <a:ext cx="5048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00034" y="428604"/>
            <a:ext cx="828680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2 вопрос.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>
                <a:latin typeface="Comic Sans MS" pitchFamily="66" charset="0"/>
              </a:rPr>
              <a:t>Соедини стрелками названия объектов с их изображениями</a:t>
            </a:r>
          </a:p>
        </p:txBody>
      </p:sp>
      <p:graphicFrame>
        <p:nvGraphicFramePr>
          <p:cNvPr id="10278" name="Group 38"/>
          <p:cNvGraphicFramePr>
            <a:graphicFrameLocks noGrp="1"/>
          </p:cNvGraphicFramePr>
          <p:nvPr/>
        </p:nvGraphicFramePr>
        <p:xfrm>
          <a:off x="428596" y="2285992"/>
          <a:ext cx="8358246" cy="3781362"/>
        </p:xfrm>
        <a:graphic>
          <a:graphicData uri="http://schemas.openxmlformats.org/drawingml/2006/table">
            <a:tbl>
              <a:tblPr/>
              <a:tblGrid>
                <a:gridCol w="3749413"/>
                <a:gridCol w="1016148"/>
                <a:gridCol w="3592685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Название объекта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Рисунок объекта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автомобиль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цветок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8" name="Picture 28" descr="j02129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7" y="4037394"/>
            <a:ext cx="1571636" cy="986873"/>
          </a:xfrm>
          <a:prstGeom prst="rect">
            <a:avLst/>
          </a:prstGeom>
          <a:noFill/>
        </p:spPr>
      </p:pic>
      <p:pic>
        <p:nvPicPr>
          <p:cNvPr id="10270" name="Picture 30" descr="BD1825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5081592"/>
            <a:ext cx="1000132" cy="1000132"/>
          </a:xfrm>
          <a:prstGeom prst="rect">
            <a:avLst/>
          </a:prstGeom>
          <a:noFill/>
        </p:spPr>
      </p:pic>
      <p:pic>
        <p:nvPicPr>
          <p:cNvPr id="17410" name="Picture 2" descr="C:\Documents and Settings\Admin\Local Settings\Temporary Internet Files\Content.IE5\2HK6LEVS\MP900425284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7FA"/>
              </a:clrFrom>
              <a:clrTo>
                <a:srgbClr val="FCF7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14290"/>
            <a:ext cx="1074715" cy="859772"/>
          </a:xfrm>
          <a:prstGeom prst="rect">
            <a:avLst/>
          </a:prstGeom>
          <a:noFill/>
        </p:spPr>
      </p:pic>
      <p:pic>
        <p:nvPicPr>
          <p:cNvPr id="17411" name="Picture 3" descr="C:\Documents and Settings\Admin\Local Settings\Temporary Internet Files\Content.IE5\TGAM9MDU\MP900438666[1]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071810"/>
            <a:ext cx="1000132" cy="792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5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42910" y="500042"/>
            <a:ext cx="777557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3 вопрос.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>
                <a:latin typeface="Comic Sans MS" pitchFamily="66" charset="0"/>
              </a:rPr>
              <a:t>Дополни таблицу</a:t>
            </a:r>
          </a:p>
        </p:txBody>
      </p:sp>
      <p:graphicFrame>
        <p:nvGraphicFramePr>
          <p:cNvPr id="12344" name="Group 56"/>
          <p:cNvGraphicFramePr>
            <a:graphicFrameLocks noGrp="1"/>
          </p:cNvGraphicFramePr>
          <p:nvPr/>
        </p:nvGraphicFramePr>
        <p:xfrm>
          <a:off x="428596" y="1773238"/>
          <a:ext cx="8358246" cy="4705350"/>
        </p:xfrm>
        <a:graphic>
          <a:graphicData uri="http://schemas.openxmlformats.org/drawingml/2006/table">
            <a:tbl>
              <a:tblPr/>
              <a:tblGrid>
                <a:gridCol w="3605589"/>
                <a:gridCol w="4752657"/>
              </a:tblGrid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Объект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объекта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Стол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Предмет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Снегопад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Явление природы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Предмет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День рождения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Явление природы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434" name="Picture 2" descr="E:\школа №14\ШКОЛА\шаблоны и картинки\disney07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71480"/>
            <a:ext cx="9525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57158" y="285729"/>
            <a:ext cx="85011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4 </a:t>
            </a: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вопрос.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>
                <a:latin typeface="Comic Sans MS" pitchFamily="66" charset="0"/>
              </a:rPr>
              <a:t>Дополни </a:t>
            </a:r>
            <a:r>
              <a:rPr lang="ru-RU" sz="2800" b="1" dirty="0"/>
              <a:t>таблицу</a:t>
            </a:r>
          </a:p>
        </p:txBody>
      </p:sp>
      <p:graphicFrame>
        <p:nvGraphicFramePr>
          <p:cNvPr id="13370" name="Group 58"/>
          <p:cNvGraphicFramePr>
            <a:graphicFrameLocks noGrp="1"/>
          </p:cNvGraphicFramePr>
          <p:nvPr/>
        </p:nvGraphicFramePr>
        <p:xfrm>
          <a:off x="323850" y="1428739"/>
          <a:ext cx="8569325" cy="5327904"/>
        </p:xfrm>
        <a:graphic>
          <a:graphicData uri="http://schemas.openxmlformats.org/drawingml/2006/table">
            <a:tbl>
              <a:tblPr/>
              <a:tblGrid>
                <a:gridCol w="3240088"/>
                <a:gridCol w="5329237"/>
              </a:tblGrid>
              <a:tr h="500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Вид объектов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Примеры объектов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1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предметы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Тетрадь, книга, _____,______, ____,_____,_______________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1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живые существа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__________________________________________________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45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явления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ураган, снег, ______, _______,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1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события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день рождения, ___________ _________________________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1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имена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Елена, _______,_______, _________________________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458" name="Picture 2" descr="E:\школа №14\ШКОЛА\шаблоны и картинки\meto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85818" cy="765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28596" y="476250"/>
            <a:ext cx="835824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5 вопрос.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Соедини </a:t>
            </a:r>
            <a:r>
              <a:rPr lang="ru-RU" sz="2800" b="1" dirty="0">
                <a:latin typeface="Comic Sans MS" pitchFamily="66" charset="0"/>
              </a:rPr>
              <a:t>стрелками названия объектов с качествами, которые с ними связывают</a:t>
            </a: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/>
        </p:nvGraphicFramePr>
        <p:xfrm>
          <a:off x="500034" y="2214554"/>
          <a:ext cx="8286808" cy="4064000"/>
        </p:xfrm>
        <a:graphic>
          <a:graphicData uri="http://schemas.openxmlformats.org/drawingml/2006/table">
            <a:tbl>
              <a:tblPr/>
              <a:tblGrid>
                <a:gridCol w="2786082"/>
                <a:gridCol w="2357454"/>
                <a:gridCol w="3143272"/>
              </a:tblGrid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хитрость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черепаха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трусость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медведь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неуклюжесть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лиса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медлительность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заяц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мудрость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Picture 2" descr="E:\школа №14\ШКОЛА\шаблоны и картинки\disney1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1071570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42910" y="357166"/>
            <a:ext cx="777557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6 вопрос.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>
                <a:latin typeface="Comic Sans MS" pitchFamily="66" charset="0"/>
              </a:rPr>
              <a:t>Дополни </a:t>
            </a:r>
            <a:r>
              <a:rPr lang="ru-RU" sz="2800" b="1" dirty="0" smtClean="0">
                <a:latin typeface="Comic Sans MS" pitchFamily="66" charset="0"/>
              </a:rPr>
              <a:t>таблицу</a:t>
            </a:r>
            <a:endParaRPr lang="ru-RU" sz="2800" b="1" dirty="0">
              <a:latin typeface="Comic Sans MS" pitchFamily="66" charset="0"/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/>
        </p:nvGraphicFramePr>
        <p:xfrm>
          <a:off x="322263" y="1773238"/>
          <a:ext cx="8497887" cy="4064000"/>
        </p:xfrm>
        <a:graphic>
          <a:graphicData uri="http://schemas.openxmlformats.org/drawingml/2006/table">
            <a:tbl>
              <a:tblPr/>
              <a:tblGrid>
                <a:gridCol w="3097212"/>
                <a:gridCol w="5400675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Название  объектов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Описание  объектов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____________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Инструмент, которым режут бумагу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принтер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________________________ 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монитор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________________________________________________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06" name="Picture 2" descr="E:\школа №14\ШКОЛА\шаблоны и картинки\k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57158" y="285728"/>
            <a:ext cx="850112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7 вопрос.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>
                <a:latin typeface="Comic Sans MS" pitchFamily="66" charset="0"/>
              </a:rPr>
              <a:t>Самолёт – это объект. Информация о нём представлена в виде текстовых и графических данных. </a:t>
            </a:r>
            <a:r>
              <a:rPr lang="ru-RU" sz="2800" b="1" dirty="0" smtClean="0">
                <a:latin typeface="Comic Sans MS" pitchFamily="66" charset="0"/>
              </a:rPr>
              <a:t>Допиши.</a:t>
            </a:r>
            <a:endParaRPr lang="ru-RU" sz="2800" b="1" dirty="0">
              <a:latin typeface="Comic Sans MS" pitchFamily="66" charset="0"/>
            </a:endParaRPr>
          </a:p>
        </p:txBody>
      </p:sp>
      <p:graphicFrame>
        <p:nvGraphicFramePr>
          <p:cNvPr id="16420" name="Group 36"/>
          <p:cNvGraphicFramePr>
            <a:graphicFrameLocks noGrp="1"/>
          </p:cNvGraphicFramePr>
          <p:nvPr/>
        </p:nvGraphicFramePr>
        <p:xfrm>
          <a:off x="428596" y="3000372"/>
          <a:ext cx="8496300" cy="3268663"/>
        </p:xfrm>
        <a:graphic>
          <a:graphicData uri="http://schemas.openxmlformats.org/drawingml/2006/table">
            <a:tbl>
              <a:tblPr/>
              <a:tblGrid>
                <a:gridCol w="4248150"/>
                <a:gridCol w="4248150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Самолёт – это летательный аппарат. Он может летать по воздуху с большой скоростью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18" name="Picture 34" descr="j0233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3500438"/>
            <a:ext cx="3825875" cy="1917700"/>
          </a:xfrm>
          <a:prstGeom prst="rect">
            <a:avLst/>
          </a:prstGeom>
          <a:noFill/>
        </p:spPr>
      </p:pic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2608263" y="6589713"/>
            <a:ext cx="3763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425" name="Rectangle 41"/>
          <p:cNvSpPr>
            <a:spLocks noChangeArrowheads="1"/>
          </p:cNvSpPr>
          <p:nvPr/>
        </p:nvSpPr>
        <p:spPr bwMode="auto">
          <a:xfrm>
            <a:off x="468313" y="2349500"/>
            <a:ext cx="3887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/>
              <a:t>Текстовые</a:t>
            </a:r>
            <a:r>
              <a:rPr lang="ru-RU" sz="2400"/>
              <a:t> __________</a:t>
            </a:r>
          </a:p>
        </p:txBody>
      </p:sp>
      <p:sp>
        <p:nvSpPr>
          <p:cNvPr id="16426" name="Text Box 42"/>
          <p:cNvSpPr txBox="1">
            <a:spLocks noChangeArrowheads="1"/>
          </p:cNvSpPr>
          <p:nvPr/>
        </p:nvSpPr>
        <p:spPr bwMode="auto">
          <a:xfrm>
            <a:off x="4716463" y="2349500"/>
            <a:ext cx="3959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___________ данные</a:t>
            </a:r>
          </a:p>
        </p:txBody>
      </p:sp>
      <p:pic>
        <p:nvPicPr>
          <p:cNvPr id="22530" name="Picture 2" descr="E:\школа №14\ШКОЛА\шаблоны и картинки\sov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8596" y="357166"/>
            <a:ext cx="642942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5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425" grpId="0"/>
      <p:bldP spid="164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85720" y="285728"/>
            <a:ext cx="864399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mic Sans MS" pitchFamily="66" charset="0"/>
              </a:rPr>
              <a:t>8 задание.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>
                <a:latin typeface="Comic Sans MS" pitchFamily="66" charset="0"/>
              </a:rPr>
              <a:t>Преобразуй текстовые данные в графические. Для этого каждый объект задачи обозначь кружком с буквой по образцу.</a:t>
            </a:r>
          </a:p>
        </p:txBody>
      </p:sp>
      <p:graphicFrame>
        <p:nvGraphicFramePr>
          <p:cNvPr id="17445" name="Group 37"/>
          <p:cNvGraphicFramePr>
            <a:graphicFrameLocks noGrp="1"/>
          </p:cNvGraphicFramePr>
          <p:nvPr/>
        </p:nvGraphicFramePr>
        <p:xfrm>
          <a:off x="357158" y="2500306"/>
          <a:ext cx="8496300" cy="2087563"/>
        </p:xfrm>
        <a:graphic>
          <a:graphicData uri="http://schemas.openxmlformats.org/drawingml/2006/table">
            <a:tbl>
              <a:tblPr/>
              <a:tblGrid>
                <a:gridCol w="4248150"/>
                <a:gridCol w="424815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Текстовые данные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Графические  данные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9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Живут два брата: Саша и Дима. Саша старше Димы.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4787900" y="3357563"/>
            <a:ext cx="7207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25" name="Oval 17"/>
          <p:cNvSpPr>
            <a:spLocks noChangeArrowheads="1"/>
          </p:cNvSpPr>
          <p:nvPr/>
        </p:nvSpPr>
        <p:spPr bwMode="auto">
          <a:xfrm>
            <a:off x="7812088" y="3357563"/>
            <a:ext cx="7207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5940425" y="3429000"/>
            <a:ext cx="1512888" cy="625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>
            <a:off x="5508625" y="371792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>
            <a:off x="7451725" y="371792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3492500" y="5586413"/>
            <a:ext cx="2382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Образец: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3132138" y="6016625"/>
            <a:ext cx="3024187" cy="581025"/>
            <a:chOff x="1564" y="3340"/>
            <a:chExt cx="2359" cy="454"/>
          </a:xfrm>
        </p:grpSpPr>
        <p:sp>
          <p:nvSpPr>
            <p:cNvPr id="17431" name="Oval 23"/>
            <p:cNvSpPr>
              <a:spLocks noChangeArrowheads="1"/>
            </p:cNvSpPr>
            <p:nvPr/>
          </p:nvSpPr>
          <p:spPr bwMode="auto">
            <a:xfrm>
              <a:off x="1564" y="3340"/>
              <a:ext cx="454" cy="45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2" name="Oval 24"/>
            <p:cNvSpPr>
              <a:spLocks noChangeArrowheads="1"/>
            </p:cNvSpPr>
            <p:nvPr/>
          </p:nvSpPr>
          <p:spPr bwMode="auto">
            <a:xfrm>
              <a:off x="3469" y="3340"/>
              <a:ext cx="454" cy="45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3" name="Rectangle 25"/>
            <p:cNvSpPr>
              <a:spLocks noChangeArrowheads="1"/>
            </p:cNvSpPr>
            <p:nvPr/>
          </p:nvSpPr>
          <p:spPr bwMode="auto">
            <a:xfrm>
              <a:off x="2290" y="3385"/>
              <a:ext cx="953" cy="39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4" name="Line 26"/>
            <p:cNvSpPr>
              <a:spLocks noChangeShapeType="1"/>
            </p:cNvSpPr>
            <p:nvPr/>
          </p:nvSpPr>
          <p:spPr bwMode="auto">
            <a:xfrm>
              <a:off x="2018" y="3567"/>
              <a:ext cx="27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Line 27"/>
            <p:cNvSpPr>
              <a:spLocks noChangeShapeType="1"/>
            </p:cNvSpPr>
            <p:nvPr/>
          </p:nvSpPr>
          <p:spPr bwMode="auto">
            <a:xfrm>
              <a:off x="3242" y="3567"/>
              <a:ext cx="227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37" name="WordArt 29"/>
          <p:cNvSpPr>
            <a:spLocks noChangeArrowheads="1" noChangeShapeType="1" noTextEdit="1"/>
          </p:cNvSpPr>
          <p:nvPr/>
        </p:nvSpPr>
        <p:spPr bwMode="auto">
          <a:xfrm>
            <a:off x="3316288" y="6137275"/>
            <a:ext cx="247650" cy="280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17438" name="WordArt 30"/>
          <p:cNvSpPr>
            <a:spLocks noChangeArrowheads="1" noChangeShapeType="1" noTextEdit="1"/>
          </p:cNvSpPr>
          <p:nvPr/>
        </p:nvSpPr>
        <p:spPr bwMode="auto">
          <a:xfrm>
            <a:off x="5724525" y="6169025"/>
            <a:ext cx="247650" cy="280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</a:t>
            </a:r>
          </a:p>
        </p:txBody>
      </p:sp>
      <p:sp>
        <p:nvSpPr>
          <p:cNvPr id="17439" name="WordArt 31"/>
          <p:cNvSpPr>
            <a:spLocks noChangeArrowheads="1" noChangeShapeType="1" noTextEdit="1"/>
          </p:cNvSpPr>
          <p:nvPr/>
        </p:nvSpPr>
        <p:spPr bwMode="auto">
          <a:xfrm>
            <a:off x="4151313" y="6199188"/>
            <a:ext cx="889000" cy="19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выше</a:t>
            </a:r>
          </a:p>
        </p:txBody>
      </p:sp>
      <p:sp>
        <p:nvSpPr>
          <p:cNvPr id="17441" name="Line 33"/>
          <p:cNvSpPr>
            <a:spLocks noChangeShapeType="1"/>
          </p:cNvSpPr>
          <p:nvPr/>
        </p:nvSpPr>
        <p:spPr bwMode="auto">
          <a:xfrm>
            <a:off x="5429250" y="6186488"/>
            <a:ext cx="158750" cy="10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 flipV="1">
            <a:off x="5429250" y="6259513"/>
            <a:ext cx="158750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900113" y="4511675"/>
            <a:ext cx="79200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Примечание:</a:t>
            </a:r>
            <a:r>
              <a:rPr lang="ru-RU" sz="2400"/>
              <a:t> объекты задачи – это Саша и Дима.</a:t>
            </a:r>
          </a:p>
          <a:p>
            <a:pPr>
              <a:spcBef>
                <a:spcPct val="50000"/>
              </a:spcBef>
            </a:pPr>
            <a:r>
              <a:rPr lang="ru-RU" sz="2400"/>
              <a:t>«Старше» - это название отношения между ними.</a:t>
            </a:r>
          </a:p>
        </p:txBody>
      </p:sp>
      <p:sp>
        <p:nvSpPr>
          <p:cNvPr id="17446" name="Line 38"/>
          <p:cNvSpPr>
            <a:spLocks noChangeShapeType="1"/>
          </p:cNvSpPr>
          <p:nvPr/>
        </p:nvSpPr>
        <p:spPr bwMode="auto">
          <a:xfrm>
            <a:off x="7596188" y="3644900"/>
            <a:ext cx="2159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7" name="Line 39"/>
          <p:cNvSpPr>
            <a:spLocks noChangeShapeType="1"/>
          </p:cNvSpPr>
          <p:nvPr/>
        </p:nvSpPr>
        <p:spPr bwMode="auto">
          <a:xfrm flipV="1">
            <a:off x="7596188" y="3716338"/>
            <a:ext cx="2159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3554" name="Picture 2" descr="E:\школа №14\ШКОЛА\шаблоны и картинки\disney2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285728"/>
            <a:ext cx="9525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23" grpId="0" animBg="1"/>
      <p:bldP spid="17425" grpId="0" animBg="1"/>
      <p:bldP spid="17426" grpId="0" animBg="1"/>
      <p:bldP spid="17428" grpId="0" animBg="1"/>
      <p:bldP spid="17429" grpId="0" animBg="1"/>
      <p:bldP spid="17430" grpId="0"/>
      <p:bldP spid="17437" grpId="0" animBg="1"/>
      <p:bldP spid="17438" grpId="0" animBg="1"/>
      <p:bldP spid="17439" grpId="0" animBg="1"/>
      <p:bldP spid="17441" grpId="0" animBg="1"/>
      <p:bldP spid="17442" grpId="0" animBg="1"/>
      <p:bldP spid="17444" grpId="0"/>
      <p:bldP spid="17446" grpId="0" animBg="1"/>
      <p:bldP spid="17447" grpId="0" animBg="1"/>
    </p:bldLst>
  </p:timing>
</p:sld>
</file>

<file path=ppt/theme/theme1.xml><?xml version="1.0" encoding="utf-8"?>
<a:theme xmlns:a="http://schemas.openxmlformats.org/drawingml/2006/main" name="Праздник детский 1">
  <a:themeElements>
    <a:clrScheme name="Другая 1">
      <a:dk1>
        <a:srgbClr val="99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Праздник детский 1</Template>
  <TotalTime>31</TotalTime>
  <Words>327</Words>
  <Application>Microsoft Office PowerPoint</Application>
  <PresentationFormat>Экран (4:3)</PresentationFormat>
  <Paragraphs>92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Arial</vt:lpstr>
      <vt:lpstr>Праздник детский 1</vt:lpstr>
      <vt:lpstr>ОБЪЕКТ</vt:lpstr>
      <vt:lpstr>1 вопрос. НАЗОВИ И УСТНО ОПИШИ ИЗОБРАЖЁННЫЕ ОБЪЕКТЫ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ОБЪЕКТ</dc:title>
  <dc:creator>Admin</dc:creator>
  <dc:description>http://aida.ucoz.ru</dc:description>
  <cp:lastModifiedBy>Admin</cp:lastModifiedBy>
  <cp:revision>4</cp:revision>
  <dcterms:created xsi:type="dcterms:W3CDTF">2011-02-17T20:15:51Z</dcterms:created>
  <dcterms:modified xsi:type="dcterms:W3CDTF">2011-02-17T20:47:29Z</dcterms:modified>
  <cp:category>шаблоны к Powerpoint</cp:category>
</cp:coreProperties>
</file>