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9" r:id="rId9"/>
    <p:sldId id="264" r:id="rId10"/>
    <p:sldId id="265" r:id="rId11"/>
    <p:sldId id="266" r:id="rId12"/>
    <p:sldId id="267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70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71C6-497E-48F8-89C2-A4F7EB17E84B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BA1F-DBE7-4718-A376-0036080EAEA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71C6-497E-48F8-89C2-A4F7EB17E84B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BA1F-DBE7-4718-A376-0036080EA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71C6-497E-48F8-89C2-A4F7EB17E84B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BA1F-DBE7-4718-A376-0036080EA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71C6-497E-48F8-89C2-A4F7EB17E84B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BA1F-DBE7-4718-A376-0036080EA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71C6-497E-48F8-89C2-A4F7EB17E84B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BA1F-DBE7-4718-A376-0036080EAEA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71C6-497E-48F8-89C2-A4F7EB17E84B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BA1F-DBE7-4718-A376-0036080EA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71C6-497E-48F8-89C2-A4F7EB17E84B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BA1F-DBE7-4718-A376-0036080EA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71C6-497E-48F8-89C2-A4F7EB17E84B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BA1F-DBE7-4718-A376-0036080EA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71C6-497E-48F8-89C2-A4F7EB17E84B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BA1F-DBE7-4718-A376-0036080EA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71C6-497E-48F8-89C2-A4F7EB17E84B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BA1F-DBE7-4718-A376-0036080EA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71C6-497E-48F8-89C2-A4F7EB17E84B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22BA1F-DBE7-4718-A376-0036080EAEA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0471C6-497E-48F8-89C2-A4F7EB17E84B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22BA1F-DBE7-4718-A376-0036080EAEA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Методическая разработка урока.</a:t>
            </a:r>
            <a:br>
              <a:rPr lang="ru-RU" sz="3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sz="3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Предмет: геометрия. </a:t>
            </a:r>
            <a:br>
              <a:rPr lang="ru-RU" sz="3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sz="3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Тема: «Сумма углов треугольника».</a:t>
            </a:r>
            <a:br>
              <a:rPr lang="ru-RU" sz="3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sz="3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7 класс</a:t>
            </a:r>
            <a:br>
              <a:rPr lang="ru-RU" sz="3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endParaRPr lang="ru-RU" sz="36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Автор: </a:t>
            </a:r>
            <a:r>
              <a:rPr lang="ru-RU" dirty="0"/>
              <a:t>Л</a:t>
            </a:r>
            <a:r>
              <a:rPr lang="ru-RU" dirty="0" smtClean="0"/>
              <a:t>огинова Нина Андреевна,</a:t>
            </a:r>
          </a:p>
          <a:p>
            <a:r>
              <a:rPr lang="ru-RU" dirty="0"/>
              <a:t>у</a:t>
            </a:r>
            <a:r>
              <a:rPr lang="ru-RU" dirty="0" smtClean="0"/>
              <a:t>читель математики ГБОУ СОШ №</a:t>
            </a:r>
            <a:r>
              <a:rPr lang="ru-RU" sz="4000" dirty="0" smtClean="0"/>
              <a:t>2</a:t>
            </a:r>
          </a:p>
          <a:p>
            <a:r>
              <a:rPr lang="ru-RU" dirty="0" err="1"/>
              <a:t>п</a:t>
            </a:r>
            <a:r>
              <a:rPr lang="ru-RU" dirty="0" err="1" smtClean="0"/>
              <a:t>.г.т</a:t>
            </a:r>
            <a:r>
              <a:rPr lang="ru-RU" dirty="0" smtClean="0"/>
              <a:t>. </a:t>
            </a:r>
            <a:r>
              <a:rPr lang="ru-RU" dirty="0" err="1" smtClean="0"/>
              <a:t>Усть-Кинельский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г.о</a:t>
            </a:r>
            <a:r>
              <a:rPr lang="ru-RU" dirty="0" smtClean="0"/>
              <a:t>. </a:t>
            </a:r>
            <a:r>
              <a:rPr lang="ru-RU" dirty="0" err="1" smtClean="0"/>
              <a:t>Кинель</a:t>
            </a:r>
            <a:r>
              <a:rPr lang="ru-RU" dirty="0" smtClean="0"/>
              <a:t> Самарской области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34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Теорема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: сумма углов треугольника равна 180°.</a:t>
            </a:r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r="-2296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09600" y="4869160"/>
            <a:ext cx="2971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838200" y="2743200"/>
            <a:ext cx="762000" cy="2057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600200" y="2743200"/>
            <a:ext cx="838200" cy="2057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438400" y="2743200"/>
            <a:ext cx="914400" cy="2057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Равнобедренный треугольник 21"/>
          <p:cNvSpPr/>
          <p:nvPr/>
        </p:nvSpPr>
        <p:spPr>
          <a:xfrm>
            <a:off x="5071890" y="2378725"/>
            <a:ext cx="2286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321" name="TextBox 3"/>
          <p:cNvSpPr txBox="1">
            <a:spLocks noChangeArrowheads="1"/>
          </p:cNvSpPr>
          <p:nvPr/>
        </p:nvSpPr>
        <p:spPr bwMode="auto">
          <a:xfrm>
            <a:off x="838200" y="4879975"/>
            <a:ext cx="33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Arial" charset="0"/>
              </a:rPr>
              <a:t>В</a:t>
            </a:r>
          </a:p>
        </p:txBody>
      </p:sp>
      <p:sp>
        <p:nvSpPr>
          <p:cNvPr id="13322" name="TextBox 5"/>
          <p:cNvSpPr txBox="1">
            <a:spLocks noChangeArrowheads="1"/>
          </p:cNvSpPr>
          <p:nvPr/>
        </p:nvSpPr>
        <p:spPr bwMode="auto">
          <a:xfrm>
            <a:off x="2424113" y="4886325"/>
            <a:ext cx="350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Arial" charset="0"/>
              </a:rPr>
              <a:t>С</a:t>
            </a:r>
          </a:p>
        </p:txBody>
      </p:sp>
      <p:sp>
        <p:nvSpPr>
          <p:cNvPr id="13323" name="TextBox 11"/>
          <p:cNvSpPr txBox="1">
            <a:spLocks noChangeArrowheads="1"/>
          </p:cNvSpPr>
          <p:nvPr/>
        </p:nvSpPr>
        <p:spPr bwMode="auto">
          <a:xfrm>
            <a:off x="3581400" y="4886325"/>
            <a:ext cx="341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Arial" charset="0"/>
              </a:rPr>
              <a:t>Д</a:t>
            </a:r>
          </a:p>
        </p:txBody>
      </p:sp>
      <p:sp>
        <p:nvSpPr>
          <p:cNvPr id="13324" name="TextBox 12"/>
          <p:cNvSpPr txBox="1">
            <a:spLocks noChangeArrowheads="1"/>
          </p:cNvSpPr>
          <p:nvPr/>
        </p:nvSpPr>
        <p:spPr bwMode="auto">
          <a:xfrm>
            <a:off x="1042988" y="4359275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Arial" charset="0"/>
              </a:rPr>
              <a:t>1</a:t>
            </a:r>
          </a:p>
        </p:txBody>
      </p:sp>
      <p:sp>
        <p:nvSpPr>
          <p:cNvPr id="13325" name="TextBox 13"/>
          <p:cNvSpPr txBox="1">
            <a:spLocks noChangeArrowheads="1"/>
          </p:cNvSpPr>
          <p:nvPr/>
        </p:nvSpPr>
        <p:spPr bwMode="auto">
          <a:xfrm>
            <a:off x="1423988" y="29718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Arial" charset="0"/>
              </a:rPr>
              <a:t>2</a:t>
            </a:r>
          </a:p>
        </p:txBody>
      </p:sp>
      <p:sp>
        <p:nvSpPr>
          <p:cNvPr id="13326" name="TextBox 14"/>
          <p:cNvSpPr txBox="1">
            <a:spLocks noChangeArrowheads="1"/>
          </p:cNvSpPr>
          <p:nvPr/>
        </p:nvSpPr>
        <p:spPr bwMode="auto">
          <a:xfrm>
            <a:off x="2262188" y="384175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Arial" charset="0"/>
              </a:rPr>
              <a:t>5</a:t>
            </a:r>
          </a:p>
        </p:txBody>
      </p:sp>
      <p:sp>
        <p:nvSpPr>
          <p:cNvPr id="13327" name="TextBox 15"/>
          <p:cNvSpPr txBox="1">
            <a:spLocks noChangeArrowheads="1"/>
          </p:cNvSpPr>
          <p:nvPr/>
        </p:nvSpPr>
        <p:spPr bwMode="auto">
          <a:xfrm>
            <a:off x="2774950" y="4346575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Arial" charset="0"/>
              </a:rPr>
              <a:t>4</a:t>
            </a:r>
          </a:p>
        </p:txBody>
      </p:sp>
      <p:sp>
        <p:nvSpPr>
          <p:cNvPr id="13328" name="TextBox 16"/>
          <p:cNvSpPr txBox="1">
            <a:spLocks noChangeArrowheads="1"/>
          </p:cNvSpPr>
          <p:nvPr/>
        </p:nvSpPr>
        <p:spPr bwMode="auto">
          <a:xfrm>
            <a:off x="1884363" y="4378325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Arial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6901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Объект 5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771650"/>
            <a:ext cx="8534400" cy="4335463"/>
          </a:xfrm>
        </p:spPr>
      </p:pic>
    </p:spTree>
    <p:extLst>
      <p:ext uri="{BB962C8B-B14F-4D97-AF65-F5344CB8AC3E}">
        <p14:creationId xmlns:p14="http://schemas.microsoft.com/office/powerpoint/2010/main" val="427861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8"/>
          <p:cNvSpPr>
            <a:spLocks noChangeArrowheads="1"/>
          </p:cNvSpPr>
          <p:nvPr/>
        </p:nvSpPr>
        <p:spPr bwMode="auto">
          <a:xfrm>
            <a:off x="457200" y="2819400"/>
            <a:ext cx="3886200" cy="2895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2438400" y="38100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1219200" y="48006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2438400" y="46482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3429000" y="52578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7" name="Прямоугольник 6"/>
          <p:cNvSpPr>
            <a:spLocks noChangeArrowheads="1"/>
          </p:cNvSpPr>
          <p:nvPr/>
        </p:nvSpPr>
        <p:spPr bwMode="auto">
          <a:xfrm>
            <a:off x="685800" y="1425575"/>
            <a:ext cx="8001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dirty="0">
                <a:solidFill>
                  <a:schemeClr val="tx1"/>
                </a:solidFill>
                <a:latin typeface="Arial" charset="0"/>
              </a:rPr>
              <a:t>Задача. Разделить</a:t>
            </a:r>
            <a:r>
              <a:rPr lang="en-US" altLang="ru-RU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altLang="ru-RU" dirty="0">
                <a:solidFill>
                  <a:schemeClr val="tx1"/>
                </a:solidFill>
                <a:latin typeface="Arial" charset="0"/>
              </a:rPr>
              <a:t>равносторонний треугольник на 4 равных треугольника</a:t>
            </a:r>
          </a:p>
        </p:txBody>
      </p:sp>
      <p:sp>
        <p:nvSpPr>
          <p:cNvPr id="15368" name="Прямоугольник 7"/>
          <p:cNvSpPr>
            <a:spLocks noChangeArrowheads="1"/>
          </p:cNvSpPr>
          <p:nvPr/>
        </p:nvSpPr>
        <p:spPr bwMode="auto">
          <a:xfrm>
            <a:off x="685800" y="384175"/>
            <a:ext cx="52751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4000" dirty="0" smtClean="0">
                <a:solidFill>
                  <a:schemeClr val="tx1"/>
                </a:solidFill>
                <a:latin typeface="Arial" charset="0"/>
              </a:rPr>
              <a:t>Практическая </a:t>
            </a:r>
            <a:r>
              <a:rPr lang="ru-RU" altLang="ru-RU" sz="4000" dirty="0">
                <a:solidFill>
                  <a:schemeClr val="tx1"/>
                </a:solidFill>
                <a:latin typeface="Arial" charset="0"/>
              </a:rPr>
              <a:t>задача</a:t>
            </a:r>
          </a:p>
        </p:txBody>
      </p:sp>
    </p:spTree>
    <p:extLst>
      <p:ext uri="{BB962C8B-B14F-4D97-AF65-F5344CB8AC3E}">
        <p14:creationId xmlns:p14="http://schemas.microsoft.com/office/powerpoint/2010/main" val="187155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60" name="Rectangle 1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Практическая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задача</a:t>
            </a:r>
          </a:p>
        </p:txBody>
      </p:sp>
      <p:sp>
        <p:nvSpPr>
          <p:cNvPr id="82961" name="Rectangle 1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Задача. Разделить</a:t>
            </a:r>
            <a:r>
              <a:rPr lang="en-US" altLang="ru-RU" dirty="0" smtClean="0"/>
              <a:t> </a:t>
            </a:r>
            <a:r>
              <a:rPr lang="ru-RU" altLang="ru-RU" dirty="0" smtClean="0"/>
              <a:t>равносторонний треугольник на 4 равных треугольника</a:t>
            </a:r>
          </a:p>
        </p:txBody>
      </p:sp>
      <p:sp>
        <p:nvSpPr>
          <p:cNvPr id="82962" name="AutoShape 18"/>
          <p:cNvSpPr>
            <a:spLocks noChangeArrowheads="1"/>
          </p:cNvSpPr>
          <p:nvPr/>
        </p:nvSpPr>
        <p:spPr bwMode="auto">
          <a:xfrm>
            <a:off x="457200" y="2819400"/>
            <a:ext cx="3886200" cy="2895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2963" name="Rectangle 19"/>
          <p:cNvSpPr>
            <a:spLocks noChangeArrowheads="1"/>
          </p:cNvSpPr>
          <p:nvPr/>
        </p:nvSpPr>
        <p:spPr bwMode="auto">
          <a:xfrm>
            <a:off x="2438400" y="38100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2964" name="Rectangle 20"/>
          <p:cNvSpPr>
            <a:spLocks noChangeArrowheads="1"/>
          </p:cNvSpPr>
          <p:nvPr/>
        </p:nvSpPr>
        <p:spPr bwMode="auto">
          <a:xfrm>
            <a:off x="1219200" y="48006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2965" name="Rectangle 21"/>
          <p:cNvSpPr>
            <a:spLocks noChangeArrowheads="1"/>
          </p:cNvSpPr>
          <p:nvPr/>
        </p:nvSpPr>
        <p:spPr bwMode="auto">
          <a:xfrm>
            <a:off x="3429000" y="52578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2966" name="Rectangle 22"/>
          <p:cNvSpPr>
            <a:spLocks noChangeArrowheads="1"/>
          </p:cNvSpPr>
          <p:nvPr/>
        </p:nvSpPr>
        <p:spPr bwMode="auto">
          <a:xfrm>
            <a:off x="2438400" y="46482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2967" name="AutoShape 23"/>
          <p:cNvSpPr>
            <a:spLocks noChangeArrowheads="1"/>
          </p:cNvSpPr>
          <p:nvPr/>
        </p:nvSpPr>
        <p:spPr bwMode="auto">
          <a:xfrm>
            <a:off x="4800600" y="2819400"/>
            <a:ext cx="3886200" cy="2895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2968" name="Rectangle 24"/>
          <p:cNvSpPr>
            <a:spLocks noChangeArrowheads="1"/>
          </p:cNvSpPr>
          <p:nvPr/>
        </p:nvSpPr>
        <p:spPr bwMode="auto">
          <a:xfrm>
            <a:off x="5562600" y="49530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2969" name="Rectangle 25"/>
          <p:cNvSpPr>
            <a:spLocks noChangeArrowheads="1"/>
          </p:cNvSpPr>
          <p:nvPr/>
        </p:nvSpPr>
        <p:spPr bwMode="auto">
          <a:xfrm>
            <a:off x="6629400" y="45720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2970" name="Rectangle 26"/>
          <p:cNvSpPr>
            <a:spLocks noChangeArrowheads="1"/>
          </p:cNvSpPr>
          <p:nvPr/>
        </p:nvSpPr>
        <p:spPr bwMode="auto">
          <a:xfrm>
            <a:off x="6858000" y="38100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2971" name="Rectangle 27"/>
          <p:cNvSpPr>
            <a:spLocks noChangeArrowheads="1"/>
          </p:cNvSpPr>
          <p:nvPr/>
        </p:nvSpPr>
        <p:spPr bwMode="auto">
          <a:xfrm>
            <a:off x="7696200" y="51816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2973" name="Line 29"/>
          <p:cNvSpPr>
            <a:spLocks noChangeShapeType="1"/>
          </p:cNvSpPr>
          <p:nvPr/>
        </p:nvSpPr>
        <p:spPr bwMode="auto">
          <a:xfrm flipV="1">
            <a:off x="6705600" y="4267200"/>
            <a:ext cx="990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975" name="Line 31"/>
          <p:cNvSpPr>
            <a:spLocks noChangeShapeType="1"/>
          </p:cNvSpPr>
          <p:nvPr/>
        </p:nvSpPr>
        <p:spPr bwMode="auto">
          <a:xfrm flipH="1">
            <a:off x="5791200" y="4267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976" name="Line 32"/>
          <p:cNvSpPr>
            <a:spLocks noChangeShapeType="1"/>
          </p:cNvSpPr>
          <p:nvPr/>
        </p:nvSpPr>
        <p:spPr bwMode="auto">
          <a:xfrm>
            <a:off x="5791200" y="4267200"/>
            <a:ext cx="914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977" name="Text Box 33"/>
          <p:cNvSpPr txBox="1">
            <a:spLocks noChangeArrowheads="1"/>
          </p:cNvSpPr>
          <p:nvPr/>
        </p:nvSpPr>
        <p:spPr bwMode="auto">
          <a:xfrm>
            <a:off x="6400800" y="34290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Arial" charset="0"/>
              </a:rPr>
              <a:t>1</a:t>
            </a:r>
          </a:p>
        </p:txBody>
      </p:sp>
      <p:sp>
        <p:nvSpPr>
          <p:cNvPr id="82978" name="Text Box 34"/>
          <p:cNvSpPr txBox="1">
            <a:spLocks noChangeArrowheads="1"/>
          </p:cNvSpPr>
          <p:nvPr/>
        </p:nvSpPr>
        <p:spPr bwMode="auto">
          <a:xfrm>
            <a:off x="50292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Arial" charset="0"/>
              </a:rPr>
              <a:t>2</a:t>
            </a:r>
          </a:p>
        </p:txBody>
      </p:sp>
      <p:sp>
        <p:nvSpPr>
          <p:cNvPr id="82979" name="Text Box 35"/>
          <p:cNvSpPr txBox="1">
            <a:spLocks noChangeArrowheads="1"/>
          </p:cNvSpPr>
          <p:nvPr/>
        </p:nvSpPr>
        <p:spPr bwMode="auto">
          <a:xfrm>
            <a:off x="7086600" y="5181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Arial" charset="0"/>
              </a:rPr>
              <a:t>3</a:t>
            </a:r>
          </a:p>
        </p:txBody>
      </p:sp>
      <p:sp>
        <p:nvSpPr>
          <p:cNvPr id="82980" name="Text Box 36"/>
          <p:cNvSpPr txBox="1">
            <a:spLocks noChangeArrowheads="1"/>
          </p:cNvSpPr>
          <p:nvPr/>
        </p:nvSpPr>
        <p:spPr bwMode="auto">
          <a:xfrm>
            <a:off x="6248400" y="4343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Arial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7602171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2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2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2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2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2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2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73" grpId="0" animBg="1"/>
      <p:bldP spid="82975" grpId="0" animBg="1"/>
      <p:bldP spid="82976" grpId="0" animBg="1"/>
      <p:bldP spid="82977" grpId="0"/>
      <p:bldP spid="82978" grpId="0"/>
      <p:bldP spid="82979" grpId="0"/>
      <p:bldP spid="8298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940936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2550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Методическая разработка урока.</a:t>
            </a:r>
            <a:br>
              <a:rPr lang="ru-RU" sz="3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sz="3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Предмет: геометрия. </a:t>
            </a:r>
            <a:br>
              <a:rPr lang="ru-RU" sz="3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sz="3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Тема: «Сумма углов треугольника».</a:t>
            </a:r>
            <a:br>
              <a:rPr lang="ru-RU" sz="3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sz="3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7 класс</a:t>
            </a:r>
            <a:br>
              <a:rPr lang="ru-RU" sz="3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endParaRPr lang="ru-RU" sz="36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Автор: </a:t>
            </a:r>
            <a:r>
              <a:rPr lang="ru-RU" dirty="0"/>
              <a:t>Л</a:t>
            </a:r>
            <a:r>
              <a:rPr lang="ru-RU" dirty="0" smtClean="0"/>
              <a:t>огинова Нина Андреевна,</a:t>
            </a:r>
          </a:p>
          <a:p>
            <a:r>
              <a:rPr lang="ru-RU" dirty="0"/>
              <a:t>у</a:t>
            </a:r>
            <a:r>
              <a:rPr lang="ru-RU" dirty="0" smtClean="0"/>
              <a:t>читель математики ГБОУ СОШ №</a:t>
            </a:r>
            <a:r>
              <a:rPr lang="ru-RU" sz="4000" dirty="0" smtClean="0"/>
              <a:t>2</a:t>
            </a:r>
          </a:p>
          <a:p>
            <a:r>
              <a:rPr lang="ru-RU" dirty="0" err="1"/>
              <a:t>п</a:t>
            </a:r>
            <a:r>
              <a:rPr lang="ru-RU" dirty="0" err="1" smtClean="0"/>
              <a:t>.г.т</a:t>
            </a:r>
            <a:r>
              <a:rPr lang="ru-RU" dirty="0" smtClean="0"/>
              <a:t>. </a:t>
            </a:r>
            <a:r>
              <a:rPr lang="ru-RU" dirty="0" err="1" smtClean="0"/>
              <a:t>Усть-Кинельский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г.о</a:t>
            </a:r>
            <a:r>
              <a:rPr lang="ru-RU" dirty="0" smtClean="0"/>
              <a:t>. </a:t>
            </a:r>
            <a:r>
              <a:rPr lang="ru-RU" dirty="0" err="1" smtClean="0"/>
              <a:t>Кинель</a:t>
            </a:r>
            <a:r>
              <a:rPr lang="ru-RU" dirty="0" smtClean="0"/>
              <a:t> Самарской области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709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/>
              <a:t>Цели урока</a:t>
            </a:r>
            <a:r>
              <a:rPr lang="ru-RU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517232"/>
          </a:xfrm>
        </p:spPr>
        <p:txBody>
          <a:bodyPr>
            <a:noAutofit/>
          </a:bodyPr>
          <a:lstStyle/>
          <a:p>
            <a:pPr algn="ctr"/>
            <a:r>
              <a:rPr lang="ru-RU" sz="2700" b="1" i="1" u="sng" dirty="0" smtClean="0"/>
              <a:t>образовательная</a:t>
            </a:r>
            <a:r>
              <a:rPr lang="ru-RU" sz="2700" b="1" i="1" u="sng" dirty="0"/>
              <a:t>:</a:t>
            </a:r>
            <a:r>
              <a:rPr lang="ru-RU" sz="2700" u="sng" dirty="0"/>
              <a:t> </a:t>
            </a:r>
            <a:r>
              <a:rPr lang="ru-RU" sz="2700" dirty="0"/>
              <a:t>повторить открытие Евклида о сумме углов треугольника, организовать усвоение учащимися различных способов доказательства этой теоремы; сформировать умение применять полученные знания для решения типовых и творческих задач;</a:t>
            </a:r>
            <a:br>
              <a:rPr lang="ru-RU" sz="2700" dirty="0"/>
            </a:br>
            <a:r>
              <a:rPr lang="ru-RU" sz="2700" b="1" i="1" u="sng" dirty="0"/>
              <a:t>развивающая: </a:t>
            </a:r>
            <a:r>
              <a:rPr lang="ru-RU" sz="2700" dirty="0"/>
              <a:t>развивать наблюдательность, геометрическую интуицию и глазомер, пространственное воображение, творческие способности и исследовательские навыки учащихся;</a:t>
            </a:r>
            <a:br>
              <a:rPr lang="ru-RU" sz="2700" dirty="0"/>
            </a:br>
            <a:r>
              <a:rPr lang="ru-RU" sz="2700" b="1" i="1" u="sng" dirty="0"/>
              <a:t>воспитательная:</a:t>
            </a:r>
            <a:r>
              <a:rPr lang="ru-RU" sz="2700" u="sng" dirty="0"/>
              <a:t> </a:t>
            </a:r>
            <a:r>
              <a:rPr lang="ru-RU" sz="2700" dirty="0"/>
              <a:t>воспитывать самостоятельность и умение работать в соответствии с намеченным планом.</a:t>
            </a:r>
          </a:p>
          <a:p>
            <a:pPr marL="0" indent="0" algn="ctr">
              <a:buNone/>
            </a:pP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03072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4343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План </a:t>
            </a:r>
            <a:r>
              <a:rPr lang="ru-RU" sz="2800" b="1" dirty="0" smtClean="0"/>
              <a:t>урока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76672"/>
            <a:ext cx="9036496" cy="6381328"/>
          </a:xfrm>
        </p:spPr>
        <p:txBody>
          <a:bodyPr>
            <a:noAutofit/>
          </a:bodyPr>
          <a:lstStyle/>
          <a:p>
            <a:pPr lvl="0"/>
            <a:r>
              <a:rPr lang="ru-RU" sz="1900" dirty="0" smtClean="0"/>
              <a:t>Организационный </a:t>
            </a:r>
            <a:r>
              <a:rPr lang="ru-RU" sz="1900" dirty="0"/>
              <a:t>момент</a:t>
            </a:r>
            <a:r>
              <a:rPr lang="ru-RU" sz="1900" dirty="0" smtClean="0"/>
              <a:t>.</a:t>
            </a:r>
            <a:r>
              <a:rPr lang="en-US" sz="1900" dirty="0" smtClean="0"/>
              <a:t> </a:t>
            </a:r>
            <a:r>
              <a:rPr lang="ru-RU" sz="1900" dirty="0"/>
              <a:t>Приветствие.</a:t>
            </a:r>
          </a:p>
          <a:p>
            <a:pPr lvl="0"/>
            <a:r>
              <a:rPr lang="ru-RU" sz="1900" dirty="0"/>
              <a:t>Теоретическая разминка.</a:t>
            </a:r>
          </a:p>
          <a:p>
            <a:pPr lvl="0"/>
            <a:r>
              <a:rPr lang="ru-RU" sz="1900" dirty="0"/>
              <a:t>Проверка творческой части домашнего задания.</a:t>
            </a:r>
          </a:p>
          <a:p>
            <a:pPr lvl="0"/>
            <a:r>
              <a:rPr lang="ru-RU" sz="1900" dirty="0"/>
              <a:t>«Открытие нового знания» (Изучение нового материала) .</a:t>
            </a:r>
            <a:br>
              <a:rPr lang="ru-RU" sz="1900" dirty="0"/>
            </a:br>
            <a:r>
              <a:rPr lang="ru-RU" sz="1900" dirty="0"/>
              <a:t>1. Выдвижение гипотезы.</a:t>
            </a:r>
            <a:br>
              <a:rPr lang="ru-RU" sz="1900" dirty="0"/>
            </a:br>
            <a:r>
              <a:rPr lang="ru-RU" sz="1900" dirty="0"/>
              <a:t>2. Совместная постановка цели.</a:t>
            </a:r>
            <a:br>
              <a:rPr lang="ru-RU" sz="1900" dirty="0"/>
            </a:br>
            <a:r>
              <a:rPr lang="ru-RU" sz="1900" dirty="0"/>
              <a:t>3. Решение подготовительной задачи.</a:t>
            </a:r>
            <a:br>
              <a:rPr lang="ru-RU" sz="1900" dirty="0"/>
            </a:br>
            <a:r>
              <a:rPr lang="ru-RU" sz="1900" dirty="0"/>
              <a:t>4. Доказательство теоремы о сумме углов треугольника:</a:t>
            </a:r>
            <a:br>
              <a:rPr lang="ru-RU" sz="1900" dirty="0"/>
            </a:br>
            <a:r>
              <a:rPr lang="ru-RU" sz="1900" dirty="0"/>
              <a:t>- доказательство </a:t>
            </a:r>
            <a:r>
              <a:rPr lang="ru-RU" sz="1900" dirty="0" err="1"/>
              <a:t>Прокла</a:t>
            </a:r>
            <a:r>
              <a:rPr lang="ru-RU" sz="1900" dirty="0"/>
              <a:t>;</a:t>
            </a:r>
            <a:br>
              <a:rPr lang="ru-RU" sz="1900" dirty="0"/>
            </a:br>
            <a:r>
              <a:rPr lang="ru-RU" sz="1900" dirty="0"/>
              <a:t>- доказательство Евклида;</a:t>
            </a:r>
            <a:br>
              <a:rPr lang="ru-RU" sz="1900" dirty="0"/>
            </a:br>
            <a:r>
              <a:rPr lang="ru-RU" sz="1900" dirty="0"/>
              <a:t>5. Сравнение доказательств </a:t>
            </a:r>
            <a:r>
              <a:rPr lang="ru-RU" sz="1900" dirty="0" err="1"/>
              <a:t>Прокла</a:t>
            </a:r>
            <a:r>
              <a:rPr lang="ru-RU" sz="1900" dirty="0"/>
              <a:t> и Евклида.</a:t>
            </a:r>
            <a:br>
              <a:rPr lang="ru-RU" sz="1900" dirty="0"/>
            </a:br>
            <a:r>
              <a:rPr lang="ru-RU" sz="1900" dirty="0"/>
              <a:t>6. Доказательство теоремы о сумме углов треугольника в школах </a:t>
            </a:r>
            <a:r>
              <a:rPr lang="ru-RU" sz="1900" dirty="0" smtClean="0"/>
              <a:t>Японии</a:t>
            </a:r>
            <a:r>
              <a:rPr lang="ru-RU" sz="1900" dirty="0"/>
              <a:t>.</a:t>
            </a:r>
          </a:p>
          <a:p>
            <a:pPr lvl="0"/>
            <a:r>
              <a:rPr lang="ru-RU" sz="1900" dirty="0"/>
              <a:t>Минутка отдыха.</a:t>
            </a:r>
          </a:p>
          <a:p>
            <a:pPr lvl="0"/>
            <a:r>
              <a:rPr lang="ru-RU" sz="1900" dirty="0"/>
              <a:t>Применение полученных знаний для решения типовых и творческих задач (закрепление изученного материала).</a:t>
            </a:r>
            <a:br>
              <a:rPr lang="ru-RU" sz="1900" dirty="0"/>
            </a:br>
            <a:r>
              <a:rPr lang="ru-RU" sz="1900" dirty="0"/>
              <a:t>1. Решение задач по готовым чертежам.</a:t>
            </a:r>
            <a:br>
              <a:rPr lang="ru-RU" sz="1900" dirty="0"/>
            </a:br>
            <a:r>
              <a:rPr lang="ru-RU" sz="1900" dirty="0"/>
              <a:t>2. Решение задач по учебнику №224.</a:t>
            </a:r>
            <a:br>
              <a:rPr lang="ru-RU" sz="1900" dirty="0"/>
            </a:br>
            <a:r>
              <a:rPr lang="ru-RU" sz="1900" dirty="0"/>
              <a:t>3. Решение практической задачи</a:t>
            </a:r>
          </a:p>
          <a:p>
            <a:pPr lvl="0"/>
            <a:r>
              <a:rPr lang="ru-RU" sz="1900" dirty="0"/>
              <a:t>Подведение итогов урока.</a:t>
            </a:r>
          </a:p>
          <a:p>
            <a:pPr lvl="0"/>
            <a:r>
              <a:rPr lang="ru-RU" sz="1900" dirty="0"/>
              <a:t>Домашнее </a:t>
            </a:r>
            <a:r>
              <a:rPr lang="ru-RU" sz="1900" dirty="0" smtClean="0"/>
              <a:t>задание: а)базовая часть; б)творческая часть.</a:t>
            </a:r>
            <a:endParaRPr lang="ru-RU" sz="1900" dirty="0"/>
          </a:p>
          <a:p>
            <a:pPr marL="0" indent="0">
              <a:buNone/>
            </a:pP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190900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8841160" cy="4389120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«Вдохновение нужно в геометрии как в поэзии» 			(А.С. Пушкин)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510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381000" y="1828800"/>
            <a:ext cx="2209800" cy="1676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3124200" y="1831975"/>
            <a:ext cx="1676400" cy="1676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410200" y="1752600"/>
            <a:ext cx="1066800" cy="1828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14400" y="2438400"/>
            <a:ext cx="2286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795463" y="2511425"/>
            <a:ext cx="228600" cy="793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485900" y="3352800"/>
            <a:ext cx="0" cy="304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3009900" y="2751138"/>
            <a:ext cx="2667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733800" y="3352800"/>
            <a:ext cx="0" cy="304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638800" y="2438400"/>
            <a:ext cx="152400" cy="730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6096000" y="2447925"/>
            <a:ext cx="152400" cy="1031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ый треугольник 24"/>
          <p:cNvSpPr/>
          <p:nvPr/>
        </p:nvSpPr>
        <p:spPr>
          <a:xfrm>
            <a:off x="7086600" y="1831975"/>
            <a:ext cx="1371600" cy="1749425"/>
          </a:xfrm>
          <a:custGeom>
            <a:avLst/>
            <a:gdLst>
              <a:gd name="connsiteX0" fmla="*/ 0 w 1371600"/>
              <a:gd name="connsiteY0" fmla="*/ 1748742 h 1748742"/>
              <a:gd name="connsiteX1" fmla="*/ 0 w 1371600"/>
              <a:gd name="connsiteY1" fmla="*/ 0 h 1748742"/>
              <a:gd name="connsiteX2" fmla="*/ 1371600 w 1371600"/>
              <a:gd name="connsiteY2" fmla="*/ 1748742 h 1748742"/>
              <a:gd name="connsiteX3" fmla="*/ 0 w 1371600"/>
              <a:gd name="connsiteY3" fmla="*/ 1748742 h 1748742"/>
              <a:gd name="connsiteX0" fmla="*/ 69448 w 1371600"/>
              <a:gd name="connsiteY0" fmla="*/ 1088985 h 1748742"/>
              <a:gd name="connsiteX1" fmla="*/ 0 w 1371600"/>
              <a:gd name="connsiteY1" fmla="*/ 0 h 1748742"/>
              <a:gd name="connsiteX2" fmla="*/ 1371600 w 1371600"/>
              <a:gd name="connsiteY2" fmla="*/ 1748742 h 1748742"/>
              <a:gd name="connsiteX3" fmla="*/ 69448 w 1371600"/>
              <a:gd name="connsiteY3" fmla="*/ 1088985 h 1748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1600" h="1748742">
                <a:moveTo>
                  <a:pt x="69448" y="1088985"/>
                </a:moveTo>
                <a:lnTo>
                  <a:pt x="0" y="0"/>
                </a:lnTo>
                <a:lnTo>
                  <a:pt x="1371600" y="1748742"/>
                </a:lnTo>
                <a:lnTo>
                  <a:pt x="69448" y="108898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Прямоугольный треугольник 25"/>
          <p:cNvSpPr/>
          <p:nvPr/>
        </p:nvSpPr>
        <p:spPr>
          <a:xfrm>
            <a:off x="1265238" y="4191000"/>
            <a:ext cx="571500" cy="2057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6218238" y="3767138"/>
            <a:ext cx="2046287" cy="2543175"/>
          </a:xfrm>
          <a:custGeom>
            <a:avLst/>
            <a:gdLst>
              <a:gd name="connsiteX0" fmla="*/ 0 w 2057400"/>
              <a:gd name="connsiteY0" fmla="*/ 2057400 h 2057400"/>
              <a:gd name="connsiteX1" fmla="*/ 1028700 w 2057400"/>
              <a:gd name="connsiteY1" fmla="*/ 0 h 2057400"/>
              <a:gd name="connsiteX2" fmla="*/ 2057400 w 2057400"/>
              <a:gd name="connsiteY2" fmla="*/ 2057400 h 2057400"/>
              <a:gd name="connsiteX3" fmla="*/ 0 w 2057400"/>
              <a:gd name="connsiteY3" fmla="*/ 2057400 h 2057400"/>
              <a:gd name="connsiteX0" fmla="*/ 0 w 2045825"/>
              <a:gd name="connsiteY0" fmla="*/ 2057400 h 2543537"/>
              <a:gd name="connsiteX1" fmla="*/ 1028700 w 2045825"/>
              <a:gd name="connsiteY1" fmla="*/ 0 h 2543537"/>
              <a:gd name="connsiteX2" fmla="*/ 2045825 w 2045825"/>
              <a:gd name="connsiteY2" fmla="*/ 2543537 h 2543537"/>
              <a:gd name="connsiteX3" fmla="*/ 0 w 2045825"/>
              <a:gd name="connsiteY3" fmla="*/ 2057400 h 2543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825" h="2543537">
                <a:moveTo>
                  <a:pt x="0" y="2057400"/>
                </a:moveTo>
                <a:lnTo>
                  <a:pt x="1028700" y="0"/>
                </a:lnTo>
                <a:lnTo>
                  <a:pt x="2045825" y="2543537"/>
                </a:lnTo>
                <a:lnTo>
                  <a:pt x="0" y="20574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9232" name="Группа 38"/>
          <p:cNvGrpSpPr>
            <a:grpSpLocks/>
          </p:cNvGrpSpPr>
          <p:nvPr/>
        </p:nvGrpSpPr>
        <p:grpSpPr bwMode="auto">
          <a:xfrm>
            <a:off x="2141538" y="4137025"/>
            <a:ext cx="4343400" cy="1325563"/>
            <a:chOff x="2142281" y="4136892"/>
            <a:chExt cx="4343400" cy="2057400"/>
          </a:xfrm>
        </p:grpSpPr>
        <p:sp>
          <p:nvSpPr>
            <p:cNvPr id="27" name="Равнобедренный треугольник 26"/>
            <p:cNvSpPr/>
            <p:nvPr/>
          </p:nvSpPr>
          <p:spPr>
            <a:xfrm flipV="1">
              <a:off x="2142281" y="4136892"/>
              <a:ext cx="4343400" cy="2057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5296643" y="5225958"/>
              <a:ext cx="114300" cy="1084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V="1">
              <a:off x="3131293" y="5105226"/>
              <a:ext cx="146050" cy="12073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33" name="TextBox 32"/>
          <p:cNvSpPr txBox="1">
            <a:spLocks noChangeArrowheads="1"/>
          </p:cNvSpPr>
          <p:nvPr/>
        </p:nvSpPr>
        <p:spPr bwMode="auto">
          <a:xfrm>
            <a:off x="1195388" y="3740150"/>
            <a:ext cx="581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Arial" charset="0"/>
              </a:rPr>
              <a:t>№1</a:t>
            </a:r>
          </a:p>
        </p:txBody>
      </p:sp>
      <p:sp>
        <p:nvSpPr>
          <p:cNvPr id="9234" name="TextBox 33"/>
          <p:cNvSpPr txBox="1">
            <a:spLocks noChangeArrowheads="1"/>
          </p:cNvSpPr>
          <p:nvPr/>
        </p:nvSpPr>
        <p:spPr bwMode="auto">
          <a:xfrm>
            <a:off x="3443288" y="3767138"/>
            <a:ext cx="581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Arial" charset="0"/>
              </a:rPr>
              <a:t>№2</a:t>
            </a:r>
          </a:p>
        </p:txBody>
      </p:sp>
      <p:sp>
        <p:nvSpPr>
          <p:cNvPr id="9235" name="TextBox 34"/>
          <p:cNvSpPr txBox="1">
            <a:spLocks noChangeArrowheads="1"/>
          </p:cNvSpPr>
          <p:nvPr/>
        </p:nvSpPr>
        <p:spPr bwMode="auto">
          <a:xfrm>
            <a:off x="5638800" y="3740150"/>
            <a:ext cx="579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Arial" charset="0"/>
              </a:rPr>
              <a:t>№3</a:t>
            </a:r>
          </a:p>
        </p:txBody>
      </p:sp>
      <p:sp>
        <p:nvSpPr>
          <p:cNvPr id="9236" name="TextBox 35"/>
          <p:cNvSpPr txBox="1">
            <a:spLocks noChangeArrowheads="1"/>
          </p:cNvSpPr>
          <p:nvPr/>
        </p:nvSpPr>
        <p:spPr bwMode="auto">
          <a:xfrm>
            <a:off x="7481888" y="3767138"/>
            <a:ext cx="581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Arial" charset="0"/>
              </a:rPr>
              <a:t>№4</a:t>
            </a:r>
          </a:p>
        </p:txBody>
      </p:sp>
      <p:sp>
        <p:nvSpPr>
          <p:cNvPr id="9237" name="TextBox 36"/>
          <p:cNvSpPr txBox="1">
            <a:spLocks noChangeArrowheads="1"/>
          </p:cNvSpPr>
          <p:nvPr/>
        </p:nvSpPr>
        <p:spPr bwMode="auto">
          <a:xfrm>
            <a:off x="1257300" y="6384925"/>
            <a:ext cx="5794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Arial" charset="0"/>
              </a:rPr>
              <a:t>№5</a:t>
            </a:r>
          </a:p>
        </p:txBody>
      </p:sp>
      <p:sp>
        <p:nvSpPr>
          <p:cNvPr id="9238" name="TextBox 37"/>
          <p:cNvSpPr txBox="1">
            <a:spLocks noChangeArrowheads="1"/>
          </p:cNvSpPr>
          <p:nvPr/>
        </p:nvSpPr>
        <p:spPr bwMode="auto">
          <a:xfrm>
            <a:off x="3962400" y="6405563"/>
            <a:ext cx="5794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Arial" charset="0"/>
              </a:rPr>
              <a:t>№6</a:t>
            </a:r>
          </a:p>
        </p:txBody>
      </p:sp>
      <p:sp>
        <p:nvSpPr>
          <p:cNvPr id="9239" name="TextBox 39"/>
          <p:cNvSpPr txBox="1">
            <a:spLocks noChangeArrowheads="1"/>
          </p:cNvSpPr>
          <p:nvPr/>
        </p:nvSpPr>
        <p:spPr bwMode="auto">
          <a:xfrm>
            <a:off x="7086600" y="6423025"/>
            <a:ext cx="5794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Arial" charset="0"/>
              </a:rPr>
              <a:t>№7</a:t>
            </a:r>
          </a:p>
        </p:txBody>
      </p:sp>
    </p:spTree>
    <p:extLst>
      <p:ext uri="{BB962C8B-B14F-4D97-AF65-F5344CB8AC3E}">
        <p14:creationId xmlns:p14="http://schemas.microsoft.com/office/powerpoint/2010/main" val="294647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5112568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ru-RU" altLang="ru-RU" sz="3200" dirty="0" smtClean="0"/>
              <a:t>1)Всякий равносторонний треугольник равнобедренный.</a:t>
            </a:r>
          </a:p>
          <a:p>
            <a:pPr marL="0" indent="0" eaLnBrk="1" hangingPunct="1">
              <a:buNone/>
            </a:pPr>
            <a:r>
              <a:rPr lang="ru-RU" altLang="ru-RU" sz="3200" dirty="0" smtClean="0"/>
              <a:t>2)Если три стороны одного треугольника соответственно равны трём сторонам другого, то такие треугольники равны.</a:t>
            </a:r>
          </a:p>
          <a:p>
            <a:pPr marL="0" indent="0" eaLnBrk="1" hangingPunct="1">
              <a:buNone/>
            </a:pPr>
            <a:r>
              <a:rPr lang="ru-RU" altLang="ru-RU" sz="3200" dirty="0" smtClean="0"/>
              <a:t>3) Если при пересечении двух прямых третьей сумма внутренних односторонних углов равна 180 градусам, то эти прямые параллельны</a:t>
            </a:r>
          </a:p>
        </p:txBody>
      </p:sp>
    </p:spTree>
    <p:extLst>
      <p:ext uri="{BB962C8B-B14F-4D97-AF65-F5344CB8AC3E}">
        <p14:creationId xmlns:p14="http://schemas.microsoft.com/office/powerpoint/2010/main" val="27949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533400" y="1595438"/>
            <a:ext cx="8229600" cy="4373562"/>
          </a:xfrm>
          <a:blipFill rotWithShape="1">
            <a:blip r:embed="rId2"/>
            <a:stretch>
              <a:fillRect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62000" y="3212976"/>
            <a:ext cx="2209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009103" y="4725144"/>
            <a:ext cx="184519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009103" y="3200400"/>
            <a:ext cx="878721" cy="1524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887824" y="3200400"/>
            <a:ext cx="947971" cy="14874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Равнобедренный треугольник 18"/>
          <p:cNvSpPr/>
          <p:nvPr/>
        </p:nvSpPr>
        <p:spPr>
          <a:xfrm>
            <a:off x="4883150" y="2201863"/>
            <a:ext cx="2286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96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81" t="33975" r="44018" b="45134"/>
          <a:stretch/>
        </p:blipFill>
        <p:spPr bwMode="auto">
          <a:xfrm>
            <a:off x="721236" y="1080048"/>
            <a:ext cx="7778991" cy="4725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634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Теорема: сумма углов треугольника равна 180°.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219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t="-1116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447800" y="2438400"/>
            <a:ext cx="2667000" cy="1981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447800" y="2438400"/>
            <a:ext cx="838200" cy="199871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286000" y="4437112"/>
            <a:ext cx="1828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Равнобедренный треугольник 10"/>
          <p:cNvSpPr/>
          <p:nvPr/>
        </p:nvSpPr>
        <p:spPr>
          <a:xfrm>
            <a:off x="4419600" y="2132856"/>
            <a:ext cx="2286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06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209</Words>
  <Application>Microsoft Office PowerPoint</Application>
  <PresentationFormat>Экран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Методическая разработка урока. Предмет: геометрия.  Тема: «Сумма углов треугольника». 7 класс </vt:lpstr>
      <vt:lpstr>Цели урока: </vt:lpstr>
      <vt:lpstr>План урока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Теорема: сумма углов треугольника равна 180°.</vt:lpstr>
      <vt:lpstr> Теорема: сумма углов треугольника равна 180°.</vt:lpstr>
      <vt:lpstr>Презентация PowerPoint</vt:lpstr>
      <vt:lpstr>Презентация PowerPoint</vt:lpstr>
      <vt:lpstr> Практическая задача</vt:lpstr>
      <vt:lpstr>Спасибо за внимание!</vt:lpstr>
      <vt:lpstr>Методическая разработка урока. Предмет: геометрия.  Тема: «Сумма углов треугольника». 7 класс </vt:lpstr>
    </vt:vector>
  </TitlesOfParts>
  <Company>МОУ СОШ №2 г.о. Кинель Самарской области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разработка урока. Предмет: геометрия.  Тема: «Сумма углов треугольника». 7 класс. </dc:title>
  <dc:creator>Вера Б. Крыпаева</dc:creator>
  <cp:lastModifiedBy>Солнышко</cp:lastModifiedBy>
  <cp:revision>10</cp:revision>
  <dcterms:created xsi:type="dcterms:W3CDTF">2014-02-19T08:43:26Z</dcterms:created>
  <dcterms:modified xsi:type="dcterms:W3CDTF">2014-02-22T05:04:58Z</dcterms:modified>
</cp:coreProperties>
</file>