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1"/>
  </p:notesMasterIdLst>
  <p:sldIdLst>
    <p:sldId id="256" r:id="rId2"/>
    <p:sldId id="271" r:id="rId3"/>
    <p:sldId id="257" r:id="rId4"/>
    <p:sldId id="258" r:id="rId5"/>
    <p:sldId id="261" r:id="rId6"/>
    <p:sldId id="260" r:id="rId7"/>
    <p:sldId id="259" r:id="rId8"/>
    <p:sldId id="272" r:id="rId9"/>
    <p:sldId id="278" r:id="rId10"/>
    <p:sldId id="277" r:id="rId11"/>
    <p:sldId id="262" r:id="rId12"/>
    <p:sldId id="264" r:id="rId13"/>
    <p:sldId id="263" r:id="rId14"/>
    <p:sldId id="267" r:id="rId15"/>
    <p:sldId id="268" r:id="rId16"/>
    <p:sldId id="273" r:id="rId17"/>
    <p:sldId id="265" r:id="rId18"/>
    <p:sldId id="266" r:id="rId19"/>
    <p:sldId id="27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2%D1%8B%D1%81%D0%BE%D1%82%D0%B0_(%D0%B3%D0%B5%D0%BE%D0%BC%D0%B5%D1%82%D1%80%D0%B8%D1%8F)" TargetMode="External"/><Relationship Id="rId1" Type="http://schemas.openxmlformats.org/officeDocument/2006/relationships/hyperlink" Target="http://ru.wikipedia.org/wiki/%D0%A1%D1%80%D0%B5%D0%B4%D0%BD%D1%8F%D1%8F_%D0%BB%D0%B8%D0%BD%D0%B8%D1%8F_%D1%82%D1%80%D0%B0%D0%BF%D0%B5%D1%86%D0%B8%D0%B8" TargetMode="External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2%D1%8B%D1%81%D0%BE%D1%82%D0%B0_(%D0%B3%D0%B5%D0%BE%D0%BC%D0%B5%D1%82%D1%80%D0%B8%D1%8F)" TargetMode="External"/><Relationship Id="rId1" Type="http://schemas.openxmlformats.org/officeDocument/2006/relationships/hyperlink" Target="http://ru.wikipedia.org/wiki/%D0%A1%D1%80%D0%B5%D0%B4%D0%BD%D1%8F%D1%8F_%D0%BB%D0%B8%D0%BD%D0%B8%D1%8F_%D1%82%D1%80%D0%B0%D0%BF%D0%B5%D1%86%D0%B8%D0%B8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847BBA-F030-4AD0-8177-DE71313E28D5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5C98CBD-B9A8-4B05-9EEE-E7E20EF562FD}">
      <dgm:prSet custT="1"/>
      <dgm:spPr/>
      <dgm:t>
        <a:bodyPr/>
        <a:lstStyle/>
        <a:p>
          <a:pPr algn="ctr" rtl="0"/>
          <a:r>
            <a:rPr lang="ru-RU" sz="2000" b="1" dirty="0" smtClean="0">
              <a:solidFill>
                <a:schemeClr val="accent1"/>
              </a:solidFill>
            </a:rPr>
            <a:t>Элементы трапеции</a:t>
          </a:r>
          <a:endParaRPr lang="ru-RU" sz="2000" b="1" dirty="0">
            <a:solidFill>
              <a:schemeClr val="accent1"/>
            </a:solidFill>
          </a:endParaRPr>
        </a:p>
      </dgm:t>
    </dgm:pt>
    <dgm:pt modelId="{53ADBC1C-1522-44D4-9FA8-68DDB7622FDE}" type="parTrans" cxnId="{24F5F5B7-4E7B-48E7-BD6B-3ED01A9C8181}">
      <dgm:prSet/>
      <dgm:spPr/>
      <dgm:t>
        <a:bodyPr/>
        <a:lstStyle/>
        <a:p>
          <a:pPr algn="ctr"/>
          <a:endParaRPr lang="ru-RU" sz="3200">
            <a:solidFill>
              <a:schemeClr val="tx1"/>
            </a:solidFill>
          </a:endParaRPr>
        </a:p>
      </dgm:t>
    </dgm:pt>
    <dgm:pt modelId="{CDB1D7BF-EA27-454B-9851-7AA463DCB323}" type="sibTrans" cxnId="{24F5F5B7-4E7B-48E7-BD6B-3ED01A9C8181}">
      <dgm:prSet custT="1"/>
      <dgm:spPr/>
      <dgm:t>
        <a:bodyPr/>
        <a:lstStyle/>
        <a:p>
          <a:pPr algn="ctr"/>
          <a:endParaRPr lang="ru-RU" sz="4400" dirty="0">
            <a:solidFill>
              <a:schemeClr val="tx1"/>
            </a:solidFill>
          </a:endParaRPr>
        </a:p>
      </dgm:t>
    </dgm:pt>
    <dgm:pt modelId="{895FEE12-A31C-483F-8AD6-439CBE7B0045}">
      <dgm:prSet custT="1"/>
      <dgm:spPr/>
      <dgm:t>
        <a:bodyPr/>
        <a:lstStyle/>
        <a:p>
          <a:pPr algn="ctr" rtl="0"/>
          <a:r>
            <a:rPr lang="ru-RU" sz="2000" dirty="0" smtClean="0"/>
            <a:t>Параллельные стороны</a:t>
          </a:r>
          <a:r>
            <a:rPr lang="en-US" sz="2000" dirty="0" smtClean="0"/>
            <a:t> </a:t>
          </a:r>
          <a:r>
            <a:rPr lang="en-US" sz="1400" dirty="0" smtClean="0"/>
            <a:t>DC AB</a:t>
          </a:r>
          <a:r>
            <a:rPr lang="ru-RU" sz="1400" dirty="0" smtClean="0"/>
            <a:t> </a:t>
          </a:r>
          <a:r>
            <a:rPr lang="ru-RU" sz="2000" dirty="0" smtClean="0"/>
            <a:t>называются </a:t>
          </a:r>
          <a:r>
            <a:rPr lang="ru-RU" sz="2000" b="1" u="sng" dirty="0" smtClean="0">
              <a:solidFill>
                <a:schemeClr val="accent1"/>
              </a:solidFill>
            </a:rPr>
            <a:t>основаниями</a:t>
          </a:r>
          <a:r>
            <a:rPr lang="ru-RU" sz="2000" dirty="0" smtClean="0"/>
            <a:t> трапеции.</a:t>
          </a:r>
          <a:endParaRPr lang="ru-RU" sz="2000" dirty="0"/>
        </a:p>
      </dgm:t>
    </dgm:pt>
    <dgm:pt modelId="{1CE2B0CE-F238-4758-BD1B-9D4C130E7E66}" type="parTrans" cxnId="{819DE37B-32BB-445B-999A-E13CD59D952B}">
      <dgm:prSet/>
      <dgm:spPr/>
      <dgm:t>
        <a:bodyPr/>
        <a:lstStyle/>
        <a:p>
          <a:pPr algn="ctr"/>
          <a:endParaRPr lang="ru-RU" sz="3200">
            <a:solidFill>
              <a:schemeClr val="tx1"/>
            </a:solidFill>
          </a:endParaRPr>
        </a:p>
      </dgm:t>
    </dgm:pt>
    <dgm:pt modelId="{9F65BD33-62AF-4572-BD1A-C14293774F4A}" type="sibTrans" cxnId="{819DE37B-32BB-445B-999A-E13CD59D952B}">
      <dgm:prSet custT="1"/>
      <dgm:spPr/>
      <dgm:t>
        <a:bodyPr/>
        <a:lstStyle/>
        <a:p>
          <a:pPr algn="ctr"/>
          <a:endParaRPr lang="ru-RU" sz="4400" dirty="0">
            <a:solidFill>
              <a:schemeClr val="tx1"/>
            </a:solidFill>
          </a:endParaRPr>
        </a:p>
      </dgm:t>
    </dgm:pt>
    <dgm:pt modelId="{83C2774A-9E37-4CF4-B46F-0BF90A5A7D8F}">
      <dgm:prSet custT="1"/>
      <dgm:spPr/>
      <dgm:t>
        <a:bodyPr/>
        <a:lstStyle/>
        <a:p>
          <a:pPr algn="ctr" rtl="0"/>
          <a:r>
            <a:rPr lang="ru-RU" sz="2000" dirty="0" smtClean="0"/>
            <a:t>Две другие стороны называются </a:t>
          </a:r>
          <a:r>
            <a:rPr lang="ru-RU" sz="2000" b="1" u="sng" dirty="0" smtClean="0">
              <a:solidFill>
                <a:schemeClr val="accent1"/>
              </a:solidFill>
            </a:rPr>
            <a:t>боковыми</a:t>
          </a:r>
          <a:r>
            <a:rPr lang="ru-RU" sz="2000" b="1" dirty="0" smtClean="0">
              <a:solidFill>
                <a:schemeClr val="accent1"/>
              </a:solidFill>
            </a:rPr>
            <a:t> </a:t>
          </a:r>
          <a:r>
            <a:rPr lang="ru-RU" sz="2000" b="1" u="sng" dirty="0" smtClean="0">
              <a:solidFill>
                <a:schemeClr val="accent1"/>
              </a:solidFill>
            </a:rPr>
            <a:t>сторонами</a:t>
          </a:r>
          <a:r>
            <a:rPr lang="ru-RU" sz="2000" dirty="0" smtClean="0"/>
            <a:t>.</a:t>
          </a:r>
          <a:endParaRPr lang="ru-RU" sz="2000" dirty="0"/>
        </a:p>
      </dgm:t>
    </dgm:pt>
    <dgm:pt modelId="{F3BCFC79-2B8D-4276-AF86-3C08175144CD}" type="parTrans" cxnId="{7491C5A9-CD89-4F55-B526-15191652867F}">
      <dgm:prSet/>
      <dgm:spPr/>
      <dgm:t>
        <a:bodyPr/>
        <a:lstStyle/>
        <a:p>
          <a:pPr algn="ctr"/>
          <a:endParaRPr lang="ru-RU" sz="3200">
            <a:solidFill>
              <a:schemeClr val="tx1"/>
            </a:solidFill>
          </a:endParaRPr>
        </a:p>
      </dgm:t>
    </dgm:pt>
    <dgm:pt modelId="{D6A55FED-4F8E-4426-820F-A724151086EB}" type="sibTrans" cxnId="{7491C5A9-CD89-4F55-B526-15191652867F}">
      <dgm:prSet custT="1"/>
      <dgm:spPr/>
      <dgm:t>
        <a:bodyPr/>
        <a:lstStyle/>
        <a:p>
          <a:pPr algn="ctr"/>
          <a:endParaRPr lang="ru-RU" sz="4400" dirty="0">
            <a:solidFill>
              <a:schemeClr val="tx1"/>
            </a:solidFill>
          </a:endParaRPr>
        </a:p>
      </dgm:t>
    </dgm:pt>
    <dgm:pt modelId="{C1C6196B-E859-4D15-8F55-B9F073E3E11F}">
      <dgm:prSet custT="1"/>
      <dgm:spPr/>
      <dgm:t>
        <a:bodyPr/>
        <a:lstStyle/>
        <a:p>
          <a:pPr algn="just" rtl="0"/>
          <a:r>
            <a:rPr lang="ru-RU" sz="2000" dirty="0" smtClean="0"/>
            <a:t>Отрезок</a:t>
          </a:r>
          <a:r>
            <a:rPr lang="en-US" sz="2000" dirty="0" smtClean="0"/>
            <a:t> </a:t>
          </a:r>
          <a:r>
            <a:rPr lang="ru-RU" sz="1400" dirty="0" smtClean="0"/>
            <a:t>М</a:t>
          </a:r>
          <a:r>
            <a:rPr lang="en-US" sz="1400" dirty="0" smtClean="0"/>
            <a:t>N </a:t>
          </a:r>
          <a:r>
            <a:rPr lang="ru-RU" sz="2000" dirty="0" smtClean="0"/>
            <a:t>,соединяющий середины боковых сторон, называется </a:t>
          </a:r>
          <a:r>
            <a:rPr lang="ru-RU" sz="2000" b="1" dirty="0" smtClean="0">
              <a:hlinkClick xmlns:r="http://schemas.openxmlformats.org/officeDocument/2006/relationships" r:id="rId1"/>
            </a:rPr>
            <a:t>средней линией</a:t>
          </a:r>
          <a:r>
            <a:rPr lang="ru-RU" sz="2000" dirty="0" smtClean="0"/>
            <a:t> трапеции.</a:t>
          </a:r>
          <a:endParaRPr lang="ru-RU" sz="2000" dirty="0"/>
        </a:p>
      </dgm:t>
    </dgm:pt>
    <dgm:pt modelId="{23BC7804-0EB0-4956-AD49-985B385487A5}" type="parTrans" cxnId="{83CEB368-26F9-449C-B0BB-00DCD7BD2DA8}">
      <dgm:prSet/>
      <dgm:spPr/>
      <dgm:t>
        <a:bodyPr/>
        <a:lstStyle/>
        <a:p>
          <a:pPr algn="ctr"/>
          <a:endParaRPr lang="ru-RU" sz="3200">
            <a:solidFill>
              <a:schemeClr val="tx1"/>
            </a:solidFill>
          </a:endParaRPr>
        </a:p>
      </dgm:t>
    </dgm:pt>
    <dgm:pt modelId="{51140A50-BB0B-4D98-940B-2891AB5C65B2}" type="sibTrans" cxnId="{83CEB368-26F9-449C-B0BB-00DCD7BD2DA8}">
      <dgm:prSet custT="1"/>
      <dgm:spPr/>
      <dgm:t>
        <a:bodyPr/>
        <a:lstStyle/>
        <a:p>
          <a:pPr algn="ctr"/>
          <a:endParaRPr lang="ru-RU" sz="4400" dirty="0">
            <a:solidFill>
              <a:schemeClr val="tx1"/>
            </a:solidFill>
          </a:endParaRPr>
        </a:p>
      </dgm:t>
    </dgm:pt>
    <dgm:pt modelId="{5DD3BFD9-8BCE-467B-A170-8EE8AB46636F}">
      <dgm:prSet custT="1"/>
      <dgm:spPr/>
      <dgm:t>
        <a:bodyPr/>
        <a:lstStyle/>
        <a:p>
          <a:pPr algn="l" rtl="0"/>
          <a:r>
            <a:rPr lang="ru-RU" sz="2000" smtClean="0"/>
            <a:t>Расстояние между основаниями называется </a:t>
          </a:r>
          <a:r>
            <a:rPr lang="ru-RU" sz="2000" b="1" smtClean="0">
              <a:hlinkClick xmlns:r="http://schemas.openxmlformats.org/officeDocument/2006/relationships" r:id="rId2"/>
            </a:rPr>
            <a:t>высотой</a:t>
          </a:r>
          <a:r>
            <a:rPr lang="ru-RU" sz="2000" smtClean="0"/>
            <a:t> трапеции</a:t>
          </a:r>
          <a:endParaRPr lang="ru-RU" sz="2000" dirty="0"/>
        </a:p>
      </dgm:t>
    </dgm:pt>
    <dgm:pt modelId="{0344462A-9346-4B61-A599-422E7DC3A949}" type="parTrans" cxnId="{E9FE1287-5E86-4E00-AE19-AE3914559AC6}">
      <dgm:prSet/>
      <dgm:spPr/>
      <dgm:t>
        <a:bodyPr/>
        <a:lstStyle/>
        <a:p>
          <a:pPr algn="ctr"/>
          <a:endParaRPr lang="ru-RU" sz="3200">
            <a:solidFill>
              <a:schemeClr val="tx1"/>
            </a:solidFill>
          </a:endParaRPr>
        </a:p>
      </dgm:t>
    </dgm:pt>
    <dgm:pt modelId="{E58FE9E8-AF67-4D52-99E7-289DB404FD9B}" type="sibTrans" cxnId="{E9FE1287-5E86-4E00-AE19-AE3914559AC6}">
      <dgm:prSet/>
      <dgm:spPr/>
      <dgm:t>
        <a:bodyPr/>
        <a:lstStyle/>
        <a:p>
          <a:pPr algn="ctr"/>
          <a:endParaRPr lang="ru-RU" sz="3200">
            <a:solidFill>
              <a:schemeClr val="tx1"/>
            </a:solidFill>
          </a:endParaRPr>
        </a:p>
      </dgm:t>
    </dgm:pt>
    <dgm:pt modelId="{EF6DE3BC-2125-4D88-9372-9F965AE15DCE}" type="pres">
      <dgm:prSet presAssocID="{BE847BBA-F030-4AD0-8177-DE71313E28D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25B5E3-8100-4F94-A624-E8CCFD80E563}" type="pres">
      <dgm:prSet presAssocID="{D5C98CBD-B9A8-4B05-9EEE-E7E20EF562FD}" presName="parentText" presStyleLbl="node1" presStyleIdx="0" presStyleCnt="5" custScaleX="462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B59319-B830-4419-8802-D36EB774A032}" type="pres">
      <dgm:prSet presAssocID="{CDB1D7BF-EA27-454B-9851-7AA463DCB323}" presName="spacer" presStyleCnt="0"/>
      <dgm:spPr/>
      <dgm:t>
        <a:bodyPr/>
        <a:lstStyle/>
        <a:p>
          <a:endParaRPr lang="ru-RU"/>
        </a:p>
      </dgm:t>
    </dgm:pt>
    <dgm:pt modelId="{1E075BE2-EDBA-42E7-A7FC-CE51B14A1C68}" type="pres">
      <dgm:prSet presAssocID="{895FEE12-A31C-483F-8AD6-439CBE7B0045}" presName="parentText" presStyleLbl="node1" presStyleIdx="1" presStyleCnt="5" custScaleX="741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2A72FA-E22C-470E-8DF3-E8DDF6879EA0}" type="pres">
      <dgm:prSet presAssocID="{9F65BD33-62AF-4572-BD1A-C14293774F4A}" presName="spacer" presStyleCnt="0"/>
      <dgm:spPr/>
      <dgm:t>
        <a:bodyPr/>
        <a:lstStyle/>
        <a:p>
          <a:endParaRPr lang="ru-RU"/>
        </a:p>
      </dgm:t>
    </dgm:pt>
    <dgm:pt modelId="{64256DBD-7AF6-4E6A-87AC-57E69E569B37}" type="pres">
      <dgm:prSet presAssocID="{83C2774A-9E37-4CF4-B46F-0BF90A5A7D8F}" presName="parentText" presStyleLbl="node1" presStyleIdx="2" presStyleCnt="5" custScaleX="8064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5B0082-27BB-4159-9908-C50D0D4DDC46}" type="pres">
      <dgm:prSet presAssocID="{D6A55FED-4F8E-4426-820F-A724151086EB}" presName="spacer" presStyleCnt="0"/>
      <dgm:spPr/>
      <dgm:t>
        <a:bodyPr/>
        <a:lstStyle/>
        <a:p>
          <a:endParaRPr lang="ru-RU"/>
        </a:p>
      </dgm:t>
    </dgm:pt>
    <dgm:pt modelId="{F72EF431-F729-4A9A-8F10-F333E7A87BF3}" type="pres">
      <dgm:prSet presAssocID="{C1C6196B-E859-4D15-8F55-B9F073E3E11F}" presName="parentText" presStyleLbl="node1" presStyleIdx="3" presStyleCnt="5" custScaleX="935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DEDFBF-E195-443B-B52A-050E464581C3}" type="pres">
      <dgm:prSet presAssocID="{51140A50-BB0B-4D98-940B-2891AB5C65B2}" presName="spacer" presStyleCnt="0"/>
      <dgm:spPr/>
      <dgm:t>
        <a:bodyPr/>
        <a:lstStyle/>
        <a:p>
          <a:endParaRPr lang="ru-RU"/>
        </a:p>
      </dgm:t>
    </dgm:pt>
    <dgm:pt modelId="{65751607-F116-45B0-91B5-871C52A40975}" type="pres">
      <dgm:prSet presAssocID="{5DD3BFD9-8BCE-467B-A170-8EE8AB46636F}" presName="parentText" presStyleLbl="node1" presStyleIdx="4" presStyleCnt="5" custScaleX="6989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F5F5B7-4E7B-48E7-BD6B-3ED01A9C8181}" srcId="{BE847BBA-F030-4AD0-8177-DE71313E28D5}" destId="{D5C98CBD-B9A8-4B05-9EEE-E7E20EF562FD}" srcOrd="0" destOrd="0" parTransId="{53ADBC1C-1522-44D4-9FA8-68DDB7622FDE}" sibTransId="{CDB1D7BF-EA27-454B-9851-7AA463DCB323}"/>
    <dgm:cxn modelId="{CC1A5284-1636-41A8-8A50-BB647074AFE4}" type="presOf" srcId="{83C2774A-9E37-4CF4-B46F-0BF90A5A7D8F}" destId="{64256DBD-7AF6-4E6A-87AC-57E69E569B37}" srcOrd="0" destOrd="0" presId="urn:microsoft.com/office/officeart/2005/8/layout/vList2"/>
    <dgm:cxn modelId="{E9FE1287-5E86-4E00-AE19-AE3914559AC6}" srcId="{BE847BBA-F030-4AD0-8177-DE71313E28D5}" destId="{5DD3BFD9-8BCE-467B-A170-8EE8AB46636F}" srcOrd="4" destOrd="0" parTransId="{0344462A-9346-4B61-A599-422E7DC3A949}" sibTransId="{E58FE9E8-AF67-4D52-99E7-289DB404FD9B}"/>
    <dgm:cxn modelId="{2A499165-7074-4F77-AB95-7AF1F04D2C97}" type="presOf" srcId="{D5C98CBD-B9A8-4B05-9EEE-E7E20EF562FD}" destId="{0725B5E3-8100-4F94-A624-E8CCFD80E563}" srcOrd="0" destOrd="0" presId="urn:microsoft.com/office/officeart/2005/8/layout/vList2"/>
    <dgm:cxn modelId="{AFE64318-2AAC-4A79-93F0-8C3C5E7C0D09}" type="presOf" srcId="{BE847BBA-F030-4AD0-8177-DE71313E28D5}" destId="{EF6DE3BC-2125-4D88-9372-9F965AE15DCE}" srcOrd="0" destOrd="0" presId="urn:microsoft.com/office/officeart/2005/8/layout/vList2"/>
    <dgm:cxn modelId="{8FE71842-AE8F-46B8-8C1B-7D5417878ADB}" type="presOf" srcId="{895FEE12-A31C-483F-8AD6-439CBE7B0045}" destId="{1E075BE2-EDBA-42E7-A7FC-CE51B14A1C68}" srcOrd="0" destOrd="0" presId="urn:microsoft.com/office/officeart/2005/8/layout/vList2"/>
    <dgm:cxn modelId="{83CEB368-26F9-449C-B0BB-00DCD7BD2DA8}" srcId="{BE847BBA-F030-4AD0-8177-DE71313E28D5}" destId="{C1C6196B-E859-4D15-8F55-B9F073E3E11F}" srcOrd="3" destOrd="0" parTransId="{23BC7804-0EB0-4956-AD49-985B385487A5}" sibTransId="{51140A50-BB0B-4D98-940B-2891AB5C65B2}"/>
    <dgm:cxn modelId="{D8FBE835-4EF9-414F-86F2-A105572FD294}" type="presOf" srcId="{C1C6196B-E859-4D15-8F55-B9F073E3E11F}" destId="{F72EF431-F729-4A9A-8F10-F333E7A87BF3}" srcOrd="0" destOrd="0" presId="urn:microsoft.com/office/officeart/2005/8/layout/vList2"/>
    <dgm:cxn modelId="{DD87903E-6A25-446E-AB1B-0C40DC51BBA3}" type="presOf" srcId="{5DD3BFD9-8BCE-467B-A170-8EE8AB46636F}" destId="{65751607-F116-45B0-91B5-871C52A40975}" srcOrd="0" destOrd="0" presId="urn:microsoft.com/office/officeart/2005/8/layout/vList2"/>
    <dgm:cxn modelId="{819DE37B-32BB-445B-999A-E13CD59D952B}" srcId="{BE847BBA-F030-4AD0-8177-DE71313E28D5}" destId="{895FEE12-A31C-483F-8AD6-439CBE7B0045}" srcOrd="1" destOrd="0" parTransId="{1CE2B0CE-F238-4758-BD1B-9D4C130E7E66}" sibTransId="{9F65BD33-62AF-4572-BD1A-C14293774F4A}"/>
    <dgm:cxn modelId="{7491C5A9-CD89-4F55-B526-15191652867F}" srcId="{BE847BBA-F030-4AD0-8177-DE71313E28D5}" destId="{83C2774A-9E37-4CF4-B46F-0BF90A5A7D8F}" srcOrd="2" destOrd="0" parTransId="{F3BCFC79-2B8D-4276-AF86-3C08175144CD}" sibTransId="{D6A55FED-4F8E-4426-820F-A724151086EB}"/>
    <dgm:cxn modelId="{E68AD553-3FCB-4A1F-8F28-8D4CA2B77FDF}" type="presParOf" srcId="{EF6DE3BC-2125-4D88-9372-9F965AE15DCE}" destId="{0725B5E3-8100-4F94-A624-E8CCFD80E563}" srcOrd="0" destOrd="0" presId="urn:microsoft.com/office/officeart/2005/8/layout/vList2"/>
    <dgm:cxn modelId="{8D731BA5-F2D2-4ADE-8B89-B0076341E4DD}" type="presParOf" srcId="{EF6DE3BC-2125-4D88-9372-9F965AE15DCE}" destId="{F4B59319-B830-4419-8802-D36EB774A032}" srcOrd="1" destOrd="0" presId="urn:microsoft.com/office/officeart/2005/8/layout/vList2"/>
    <dgm:cxn modelId="{D55B2B6F-3569-41EC-ADD9-CBD03A784C6D}" type="presParOf" srcId="{EF6DE3BC-2125-4D88-9372-9F965AE15DCE}" destId="{1E075BE2-EDBA-42E7-A7FC-CE51B14A1C68}" srcOrd="2" destOrd="0" presId="urn:microsoft.com/office/officeart/2005/8/layout/vList2"/>
    <dgm:cxn modelId="{53C6CE8A-7B0C-494E-9CF7-7A8B50C15820}" type="presParOf" srcId="{EF6DE3BC-2125-4D88-9372-9F965AE15DCE}" destId="{DC2A72FA-E22C-470E-8DF3-E8DDF6879EA0}" srcOrd="3" destOrd="0" presId="urn:microsoft.com/office/officeart/2005/8/layout/vList2"/>
    <dgm:cxn modelId="{1CE9E630-8C4C-483B-A652-3CD054492B8A}" type="presParOf" srcId="{EF6DE3BC-2125-4D88-9372-9F965AE15DCE}" destId="{64256DBD-7AF6-4E6A-87AC-57E69E569B37}" srcOrd="4" destOrd="0" presId="urn:microsoft.com/office/officeart/2005/8/layout/vList2"/>
    <dgm:cxn modelId="{D11ECD9F-228B-409A-A742-90FBEF48DED2}" type="presParOf" srcId="{EF6DE3BC-2125-4D88-9372-9F965AE15DCE}" destId="{755B0082-27BB-4159-9908-C50D0D4DDC46}" srcOrd="5" destOrd="0" presId="urn:microsoft.com/office/officeart/2005/8/layout/vList2"/>
    <dgm:cxn modelId="{E0C06231-3BE7-4922-8F18-D6AD6608112C}" type="presParOf" srcId="{EF6DE3BC-2125-4D88-9372-9F965AE15DCE}" destId="{F72EF431-F729-4A9A-8F10-F333E7A87BF3}" srcOrd="6" destOrd="0" presId="urn:microsoft.com/office/officeart/2005/8/layout/vList2"/>
    <dgm:cxn modelId="{45542B0A-F2F0-4AEC-9DBF-C7F3D7C7A478}" type="presParOf" srcId="{EF6DE3BC-2125-4D88-9372-9F965AE15DCE}" destId="{B8DEDFBF-E195-443B-B52A-050E464581C3}" srcOrd="7" destOrd="0" presId="urn:microsoft.com/office/officeart/2005/8/layout/vList2"/>
    <dgm:cxn modelId="{C3B42A5F-AEF5-4D76-A90A-29CE686D3804}" type="presParOf" srcId="{EF6DE3BC-2125-4D88-9372-9F965AE15DCE}" destId="{65751607-F116-45B0-91B5-871C52A4097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1093FD-AC98-421B-856C-000F51D75B91}" type="doc">
      <dgm:prSet loTypeId="urn:microsoft.com/office/officeart/2005/8/layout/radial2" loCatId="relationship" qsTypeId="urn:microsoft.com/office/officeart/2005/8/quickstyle/simple3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61782455-DA61-4144-8E68-B880670C235E}">
      <dgm:prSet custT="1"/>
      <dgm:spPr/>
      <dgm:t>
        <a:bodyPr/>
        <a:lstStyle/>
        <a:p>
          <a:pPr rtl="0"/>
          <a:r>
            <a:rPr lang="ru-RU" sz="2000" dirty="0" smtClean="0"/>
            <a:t>В равнобедренной трапеции углы при любом основании равны.</a:t>
          </a:r>
          <a:endParaRPr lang="ru-RU" sz="2000" dirty="0"/>
        </a:p>
      </dgm:t>
    </dgm:pt>
    <dgm:pt modelId="{B2C89DC2-DCDE-4BC3-A9AA-24A28C18314A}" type="parTrans" cxnId="{5B82DBF1-809B-49F7-BDFD-89BA3576A57A}">
      <dgm:prSet/>
      <dgm:spPr/>
      <dgm:t>
        <a:bodyPr/>
        <a:lstStyle/>
        <a:p>
          <a:endParaRPr lang="ru-RU"/>
        </a:p>
      </dgm:t>
    </dgm:pt>
    <dgm:pt modelId="{5CB19822-1A7D-4242-8A74-0A8DEC401F24}" type="sibTrans" cxnId="{5B82DBF1-809B-49F7-BDFD-89BA3576A57A}">
      <dgm:prSet/>
      <dgm:spPr/>
      <dgm:t>
        <a:bodyPr/>
        <a:lstStyle/>
        <a:p>
          <a:endParaRPr lang="ru-RU"/>
        </a:p>
      </dgm:t>
    </dgm:pt>
    <dgm:pt modelId="{C864DB8A-389D-4FB3-A606-8345979AD96F}">
      <dgm:prSet custT="1"/>
      <dgm:spPr/>
      <dgm:t>
        <a:bodyPr/>
        <a:lstStyle/>
        <a:p>
          <a:pPr rtl="0"/>
          <a:r>
            <a:rPr lang="ru-RU" sz="2000" dirty="0" smtClean="0"/>
            <a:t>Высота, опущенная из вершины на большее основание, делит его на два отрезка, один из которых равен полусумме оснований, другой - полуразности оснований.</a:t>
          </a:r>
          <a:endParaRPr lang="ru-RU" sz="2000" dirty="0"/>
        </a:p>
      </dgm:t>
    </dgm:pt>
    <dgm:pt modelId="{C2485F76-15B5-44DB-ABE3-32B935596F5B}" type="parTrans" cxnId="{2440665F-BB3A-47A8-B5AF-91F8D060B34C}">
      <dgm:prSet/>
      <dgm:spPr/>
      <dgm:t>
        <a:bodyPr/>
        <a:lstStyle/>
        <a:p>
          <a:endParaRPr lang="ru-RU"/>
        </a:p>
      </dgm:t>
    </dgm:pt>
    <dgm:pt modelId="{65066455-A2BE-4B06-BED8-6A56442D68E7}" type="sibTrans" cxnId="{2440665F-BB3A-47A8-B5AF-91F8D060B34C}">
      <dgm:prSet/>
      <dgm:spPr/>
      <dgm:t>
        <a:bodyPr/>
        <a:lstStyle/>
        <a:p>
          <a:endParaRPr lang="ru-RU"/>
        </a:p>
      </dgm:t>
    </dgm:pt>
    <dgm:pt modelId="{B38A98C8-C9BB-4594-978D-9D06A1FB4B04}">
      <dgm:prSet custT="1"/>
      <dgm:spPr/>
      <dgm:t>
        <a:bodyPr/>
        <a:lstStyle/>
        <a:p>
          <a:pPr rtl="0"/>
          <a:r>
            <a:rPr lang="ru-RU" sz="2000" dirty="0" smtClean="0"/>
            <a:t>В равнобедренной трапеции  диагонали равны.</a:t>
          </a:r>
          <a:endParaRPr lang="ru-RU" sz="2000" dirty="0"/>
        </a:p>
      </dgm:t>
    </dgm:pt>
    <dgm:pt modelId="{86CFC9C6-B40E-42D6-9D9C-38BF68F923BB}" type="sibTrans" cxnId="{7DDB651C-5668-4127-8A95-C58A08785182}">
      <dgm:prSet/>
      <dgm:spPr/>
      <dgm:t>
        <a:bodyPr/>
        <a:lstStyle/>
        <a:p>
          <a:endParaRPr lang="ru-RU"/>
        </a:p>
      </dgm:t>
    </dgm:pt>
    <dgm:pt modelId="{912822E0-5D4D-4D18-8615-6C4AB7541430}" type="parTrans" cxnId="{7DDB651C-5668-4127-8A95-C58A08785182}">
      <dgm:prSet/>
      <dgm:spPr/>
      <dgm:t>
        <a:bodyPr/>
        <a:lstStyle/>
        <a:p>
          <a:endParaRPr lang="ru-RU"/>
        </a:p>
      </dgm:t>
    </dgm:pt>
    <dgm:pt modelId="{8A3150A0-D125-47BA-98E7-2EAE0AB35FFA}">
      <dgm:prSet custT="1"/>
      <dgm:spPr/>
      <dgm:t>
        <a:bodyPr/>
        <a:lstStyle/>
        <a:p>
          <a:pPr rtl="0"/>
          <a:r>
            <a:rPr lang="ru-RU" sz="2000" dirty="0" smtClean="0"/>
            <a:t>Около равнобедренной  трапеции можно описать окружность</a:t>
          </a:r>
          <a:endParaRPr lang="ru-RU" sz="2000" dirty="0"/>
        </a:p>
      </dgm:t>
    </dgm:pt>
    <dgm:pt modelId="{BEDBC66E-909E-4012-A578-DE963921EA1B}" type="sibTrans" cxnId="{B33D1C71-D5BC-4A66-8793-381134C6A61A}">
      <dgm:prSet/>
      <dgm:spPr/>
      <dgm:t>
        <a:bodyPr/>
        <a:lstStyle/>
        <a:p>
          <a:endParaRPr lang="ru-RU"/>
        </a:p>
      </dgm:t>
    </dgm:pt>
    <dgm:pt modelId="{016E2756-8AAF-488A-ACB0-A9E26AA17C11}" type="parTrans" cxnId="{B33D1C71-D5BC-4A66-8793-381134C6A61A}">
      <dgm:prSet/>
      <dgm:spPr/>
      <dgm:t>
        <a:bodyPr/>
        <a:lstStyle/>
        <a:p>
          <a:endParaRPr lang="ru-RU"/>
        </a:p>
      </dgm:t>
    </dgm:pt>
    <dgm:pt modelId="{9372C2A7-AAE6-4E75-8439-B8B324EFDF5C}" type="pres">
      <dgm:prSet presAssocID="{071093FD-AC98-421B-856C-000F51D75B91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11E061-23A4-4776-9E21-5B0A95A7F25A}" type="pres">
      <dgm:prSet presAssocID="{071093FD-AC98-421B-856C-000F51D75B91}" presName="cycle" presStyleCnt="0"/>
      <dgm:spPr/>
    </dgm:pt>
    <dgm:pt modelId="{0CBC4E02-A315-4B64-AA42-A55AE1DF8101}" type="pres">
      <dgm:prSet presAssocID="{071093FD-AC98-421B-856C-000F51D75B91}" presName="centerShape" presStyleCnt="0"/>
      <dgm:spPr/>
    </dgm:pt>
    <dgm:pt modelId="{A83CE9E2-699C-4869-A7EC-2EB6D7F7663A}" type="pres">
      <dgm:prSet presAssocID="{071093FD-AC98-421B-856C-000F51D75B91}" presName="connSite" presStyleLbl="node1" presStyleIdx="0" presStyleCnt="5"/>
      <dgm:spPr/>
    </dgm:pt>
    <dgm:pt modelId="{2AF45A6A-2C9D-4929-AC0D-D14952A50BBF}" type="pres">
      <dgm:prSet presAssocID="{071093FD-AC98-421B-856C-000F51D75B91}" presName="visible" presStyleLbl="node1" presStyleIdx="0" presStyleCnt="5" custFlipVert="1" custFlipHor="1" custScaleX="2062" custScaleY="2442" custLinFactX="121495" custLinFactNeighborX="200000" custLinFactNeighborY="99893"/>
      <dgm:spPr>
        <a:solidFill>
          <a:schemeClr val="bg1"/>
        </a:solidFill>
        <a:ln>
          <a:solidFill>
            <a:schemeClr val="bg1"/>
          </a:solidFill>
        </a:ln>
        <a:effectLst>
          <a:softEdge rad="635000"/>
        </a:effectLst>
      </dgm:spPr>
      <dgm:t>
        <a:bodyPr/>
        <a:lstStyle/>
        <a:p>
          <a:endParaRPr lang="ru-RU"/>
        </a:p>
      </dgm:t>
    </dgm:pt>
    <dgm:pt modelId="{9D0B3AA6-F540-4200-9C3F-8CFA7B086505}" type="pres">
      <dgm:prSet presAssocID="{B2C89DC2-DCDE-4BC3-A9AA-24A28C18314A}" presName="Name25" presStyleLbl="parChTrans1D1" presStyleIdx="0" presStyleCnt="4"/>
      <dgm:spPr/>
      <dgm:t>
        <a:bodyPr/>
        <a:lstStyle/>
        <a:p>
          <a:endParaRPr lang="ru-RU"/>
        </a:p>
      </dgm:t>
    </dgm:pt>
    <dgm:pt modelId="{B9C63AA5-1BE3-4E83-9DB7-E472CA52CA21}" type="pres">
      <dgm:prSet presAssocID="{61782455-DA61-4144-8E68-B880670C235E}" presName="node" presStyleCnt="0"/>
      <dgm:spPr/>
    </dgm:pt>
    <dgm:pt modelId="{F7AD43FF-D08F-4FDA-ACBD-B90B870ED4A0}" type="pres">
      <dgm:prSet presAssocID="{61782455-DA61-4144-8E68-B880670C235E}" presName="parentNode" presStyleLbl="node1" presStyleIdx="1" presStyleCnt="5" custScaleX="228150" custScaleY="140841" custLinFactNeighborX="83917" custLinFactNeighborY="1591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D3238B-1104-4D9F-A597-5A52ED230A5C}" type="pres">
      <dgm:prSet presAssocID="{61782455-DA61-4144-8E68-B880670C235E}" presName="childNode" presStyleLbl="revTx" presStyleIdx="0" presStyleCnt="0">
        <dgm:presLayoutVars>
          <dgm:bulletEnabled val="1"/>
        </dgm:presLayoutVars>
      </dgm:prSet>
      <dgm:spPr/>
    </dgm:pt>
    <dgm:pt modelId="{28F46459-3D0D-4F2A-8BCC-8C6D178FFC9D}" type="pres">
      <dgm:prSet presAssocID="{C2485F76-15B5-44DB-ABE3-32B935596F5B}" presName="Name25" presStyleLbl="parChTrans1D1" presStyleIdx="1" presStyleCnt="4"/>
      <dgm:spPr/>
      <dgm:t>
        <a:bodyPr/>
        <a:lstStyle/>
        <a:p>
          <a:endParaRPr lang="ru-RU"/>
        </a:p>
      </dgm:t>
    </dgm:pt>
    <dgm:pt modelId="{F14337E1-D553-4100-A1C8-02E2543A06A9}" type="pres">
      <dgm:prSet presAssocID="{C864DB8A-389D-4FB3-A606-8345979AD96F}" presName="node" presStyleCnt="0"/>
      <dgm:spPr/>
    </dgm:pt>
    <dgm:pt modelId="{792E5A4E-C91B-4FED-A202-1FE28C8A6C2B}" type="pres">
      <dgm:prSet presAssocID="{C864DB8A-389D-4FB3-A606-8345979AD96F}" presName="parentNode" presStyleLbl="node1" presStyleIdx="2" presStyleCnt="5" custScaleX="296648" custScaleY="230006" custLinFactX="100000" custLinFactNeighborX="143288" custLinFactNeighborY="445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B254A8-183C-4BE0-92BD-361E768802E8}" type="pres">
      <dgm:prSet presAssocID="{C864DB8A-389D-4FB3-A606-8345979AD96F}" presName="childNode" presStyleLbl="revTx" presStyleIdx="0" presStyleCnt="0">
        <dgm:presLayoutVars>
          <dgm:bulletEnabled val="1"/>
        </dgm:presLayoutVars>
      </dgm:prSet>
      <dgm:spPr/>
    </dgm:pt>
    <dgm:pt modelId="{A2AABB4E-C78D-40DF-B766-722CD791A059}" type="pres">
      <dgm:prSet presAssocID="{016E2756-8AAF-488A-ACB0-A9E26AA17C11}" presName="Name25" presStyleLbl="parChTrans1D1" presStyleIdx="2" presStyleCnt="4"/>
      <dgm:spPr/>
      <dgm:t>
        <a:bodyPr/>
        <a:lstStyle/>
        <a:p>
          <a:endParaRPr lang="ru-RU"/>
        </a:p>
      </dgm:t>
    </dgm:pt>
    <dgm:pt modelId="{3AC88742-300E-42C8-82BB-C333C9A10318}" type="pres">
      <dgm:prSet presAssocID="{8A3150A0-D125-47BA-98E7-2EAE0AB35FFA}" presName="node" presStyleCnt="0"/>
      <dgm:spPr/>
    </dgm:pt>
    <dgm:pt modelId="{5449FCA2-A04A-4694-A2EB-A4949EB20A38}" type="pres">
      <dgm:prSet presAssocID="{8A3150A0-D125-47BA-98E7-2EAE0AB35FFA}" presName="parentNode" presStyleLbl="node1" presStyleIdx="3" presStyleCnt="5" custScaleX="226801" custScaleY="140902" custLinFactX="2332" custLinFactNeighborX="100000" custLinFactNeighborY="9401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77DFCD-B03A-47DF-B8C7-6BBF58E0402E}" type="pres">
      <dgm:prSet presAssocID="{8A3150A0-D125-47BA-98E7-2EAE0AB35FFA}" presName="childNode" presStyleLbl="revTx" presStyleIdx="0" presStyleCnt="0">
        <dgm:presLayoutVars>
          <dgm:bulletEnabled val="1"/>
        </dgm:presLayoutVars>
      </dgm:prSet>
      <dgm:spPr/>
    </dgm:pt>
    <dgm:pt modelId="{022CBF7D-9808-4F90-9C8B-71F87B0A9816}" type="pres">
      <dgm:prSet presAssocID="{912822E0-5D4D-4D18-8615-6C4AB7541430}" presName="Name25" presStyleLbl="parChTrans1D1" presStyleIdx="3" presStyleCnt="4"/>
      <dgm:spPr/>
      <dgm:t>
        <a:bodyPr/>
        <a:lstStyle/>
        <a:p>
          <a:endParaRPr lang="ru-RU"/>
        </a:p>
      </dgm:t>
    </dgm:pt>
    <dgm:pt modelId="{B12A93CC-9C87-47CC-BBD0-627236804595}" type="pres">
      <dgm:prSet presAssocID="{B38A98C8-C9BB-4594-978D-9D06A1FB4B04}" presName="node" presStyleCnt="0"/>
      <dgm:spPr/>
    </dgm:pt>
    <dgm:pt modelId="{B26C5CE1-81E7-4AD8-8B43-A92759473AF1}" type="pres">
      <dgm:prSet presAssocID="{B38A98C8-C9BB-4594-978D-9D06A1FB4B04}" presName="parentNode" presStyleLbl="node1" presStyleIdx="4" presStyleCnt="5" custScaleX="222579" custScaleY="123392" custLinFactNeighborX="-67629" custLinFactNeighborY="-2547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E9C4D2-8545-4F7D-AD6A-9E3F4A9877E0}" type="pres">
      <dgm:prSet presAssocID="{B38A98C8-C9BB-4594-978D-9D06A1FB4B04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50D5B88E-A9F9-4442-A821-F97361D90559}" type="presOf" srcId="{B2C89DC2-DCDE-4BC3-A9AA-24A28C18314A}" destId="{9D0B3AA6-F540-4200-9C3F-8CFA7B086505}" srcOrd="0" destOrd="0" presId="urn:microsoft.com/office/officeart/2005/8/layout/radial2"/>
    <dgm:cxn modelId="{D6106124-89DF-447B-B9FF-88FA362748C6}" type="presOf" srcId="{61782455-DA61-4144-8E68-B880670C235E}" destId="{F7AD43FF-D08F-4FDA-ACBD-B90B870ED4A0}" srcOrd="0" destOrd="0" presId="urn:microsoft.com/office/officeart/2005/8/layout/radial2"/>
    <dgm:cxn modelId="{A6E33E40-8874-48CD-A2FE-5CAAAD0988CE}" type="presOf" srcId="{C2485F76-15B5-44DB-ABE3-32B935596F5B}" destId="{28F46459-3D0D-4F2A-8BCC-8C6D178FFC9D}" srcOrd="0" destOrd="0" presId="urn:microsoft.com/office/officeart/2005/8/layout/radial2"/>
    <dgm:cxn modelId="{7C6B0EB4-CCF4-4661-B3A1-51905C993A2E}" type="presOf" srcId="{8A3150A0-D125-47BA-98E7-2EAE0AB35FFA}" destId="{5449FCA2-A04A-4694-A2EB-A4949EB20A38}" srcOrd="0" destOrd="0" presId="urn:microsoft.com/office/officeart/2005/8/layout/radial2"/>
    <dgm:cxn modelId="{B33D1C71-D5BC-4A66-8793-381134C6A61A}" srcId="{071093FD-AC98-421B-856C-000F51D75B91}" destId="{8A3150A0-D125-47BA-98E7-2EAE0AB35FFA}" srcOrd="2" destOrd="0" parTransId="{016E2756-8AAF-488A-ACB0-A9E26AA17C11}" sibTransId="{BEDBC66E-909E-4012-A578-DE963921EA1B}"/>
    <dgm:cxn modelId="{7DDB651C-5668-4127-8A95-C58A08785182}" srcId="{071093FD-AC98-421B-856C-000F51D75B91}" destId="{B38A98C8-C9BB-4594-978D-9D06A1FB4B04}" srcOrd="3" destOrd="0" parTransId="{912822E0-5D4D-4D18-8615-6C4AB7541430}" sibTransId="{86CFC9C6-B40E-42D6-9D9C-38BF68F923BB}"/>
    <dgm:cxn modelId="{C9D18CA3-82E4-4664-BF76-9344812E9776}" type="presOf" srcId="{912822E0-5D4D-4D18-8615-6C4AB7541430}" destId="{022CBF7D-9808-4F90-9C8B-71F87B0A9816}" srcOrd="0" destOrd="0" presId="urn:microsoft.com/office/officeart/2005/8/layout/radial2"/>
    <dgm:cxn modelId="{2440665F-BB3A-47A8-B5AF-91F8D060B34C}" srcId="{071093FD-AC98-421B-856C-000F51D75B91}" destId="{C864DB8A-389D-4FB3-A606-8345979AD96F}" srcOrd="1" destOrd="0" parTransId="{C2485F76-15B5-44DB-ABE3-32B935596F5B}" sibTransId="{65066455-A2BE-4B06-BED8-6A56442D68E7}"/>
    <dgm:cxn modelId="{3366AC25-CCB2-4B94-A7D4-F4D1D5ABDD4B}" type="presOf" srcId="{071093FD-AC98-421B-856C-000F51D75B91}" destId="{9372C2A7-AAE6-4E75-8439-B8B324EFDF5C}" srcOrd="0" destOrd="0" presId="urn:microsoft.com/office/officeart/2005/8/layout/radial2"/>
    <dgm:cxn modelId="{ACBFCD96-234D-4C20-9B97-6A01DBDCC42D}" type="presOf" srcId="{016E2756-8AAF-488A-ACB0-A9E26AA17C11}" destId="{A2AABB4E-C78D-40DF-B766-722CD791A059}" srcOrd="0" destOrd="0" presId="urn:microsoft.com/office/officeart/2005/8/layout/radial2"/>
    <dgm:cxn modelId="{507D68B4-1C7F-4F1C-A99F-1118C1160570}" type="presOf" srcId="{C864DB8A-389D-4FB3-A606-8345979AD96F}" destId="{792E5A4E-C91B-4FED-A202-1FE28C8A6C2B}" srcOrd="0" destOrd="0" presId="urn:microsoft.com/office/officeart/2005/8/layout/radial2"/>
    <dgm:cxn modelId="{5B82DBF1-809B-49F7-BDFD-89BA3576A57A}" srcId="{071093FD-AC98-421B-856C-000F51D75B91}" destId="{61782455-DA61-4144-8E68-B880670C235E}" srcOrd="0" destOrd="0" parTransId="{B2C89DC2-DCDE-4BC3-A9AA-24A28C18314A}" sibTransId="{5CB19822-1A7D-4242-8A74-0A8DEC401F24}"/>
    <dgm:cxn modelId="{357BFBA4-B151-4480-B927-25D6C79AD13D}" type="presOf" srcId="{B38A98C8-C9BB-4594-978D-9D06A1FB4B04}" destId="{B26C5CE1-81E7-4AD8-8B43-A92759473AF1}" srcOrd="0" destOrd="0" presId="urn:microsoft.com/office/officeart/2005/8/layout/radial2"/>
    <dgm:cxn modelId="{ADC4922A-D2F0-4C9A-B4D3-C88833E3915A}" type="presParOf" srcId="{9372C2A7-AAE6-4E75-8439-B8B324EFDF5C}" destId="{8511E061-23A4-4776-9E21-5B0A95A7F25A}" srcOrd="0" destOrd="0" presId="urn:microsoft.com/office/officeart/2005/8/layout/radial2"/>
    <dgm:cxn modelId="{5E42DA6B-CA5D-4328-8EC0-3B442D721F97}" type="presParOf" srcId="{8511E061-23A4-4776-9E21-5B0A95A7F25A}" destId="{0CBC4E02-A315-4B64-AA42-A55AE1DF8101}" srcOrd="0" destOrd="0" presId="urn:microsoft.com/office/officeart/2005/8/layout/radial2"/>
    <dgm:cxn modelId="{62B50D27-A734-4229-AD94-B99F4E600555}" type="presParOf" srcId="{0CBC4E02-A315-4B64-AA42-A55AE1DF8101}" destId="{A83CE9E2-699C-4869-A7EC-2EB6D7F7663A}" srcOrd="0" destOrd="0" presId="urn:microsoft.com/office/officeart/2005/8/layout/radial2"/>
    <dgm:cxn modelId="{B97877F2-3582-470F-A297-126F0450A6E7}" type="presParOf" srcId="{0CBC4E02-A315-4B64-AA42-A55AE1DF8101}" destId="{2AF45A6A-2C9D-4929-AC0D-D14952A50BBF}" srcOrd="1" destOrd="0" presId="urn:microsoft.com/office/officeart/2005/8/layout/radial2"/>
    <dgm:cxn modelId="{5EABF90E-CFF4-44AF-AD9C-A1DF07BE2357}" type="presParOf" srcId="{8511E061-23A4-4776-9E21-5B0A95A7F25A}" destId="{9D0B3AA6-F540-4200-9C3F-8CFA7B086505}" srcOrd="1" destOrd="0" presId="urn:microsoft.com/office/officeart/2005/8/layout/radial2"/>
    <dgm:cxn modelId="{6C326187-ACBE-4F08-B960-5D40D28FB143}" type="presParOf" srcId="{8511E061-23A4-4776-9E21-5B0A95A7F25A}" destId="{B9C63AA5-1BE3-4E83-9DB7-E472CA52CA21}" srcOrd="2" destOrd="0" presId="urn:microsoft.com/office/officeart/2005/8/layout/radial2"/>
    <dgm:cxn modelId="{F642768F-6F42-4AEC-B073-74993C138EA8}" type="presParOf" srcId="{B9C63AA5-1BE3-4E83-9DB7-E472CA52CA21}" destId="{F7AD43FF-D08F-4FDA-ACBD-B90B870ED4A0}" srcOrd="0" destOrd="0" presId="urn:microsoft.com/office/officeart/2005/8/layout/radial2"/>
    <dgm:cxn modelId="{36929457-0EB4-4B1D-9891-F04600D2A716}" type="presParOf" srcId="{B9C63AA5-1BE3-4E83-9DB7-E472CA52CA21}" destId="{22D3238B-1104-4D9F-A597-5A52ED230A5C}" srcOrd="1" destOrd="0" presId="urn:microsoft.com/office/officeart/2005/8/layout/radial2"/>
    <dgm:cxn modelId="{DCD92432-A48D-4FBE-B521-E1346044546D}" type="presParOf" srcId="{8511E061-23A4-4776-9E21-5B0A95A7F25A}" destId="{28F46459-3D0D-4F2A-8BCC-8C6D178FFC9D}" srcOrd="3" destOrd="0" presId="urn:microsoft.com/office/officeart/2005/8/layout/radial2"/>
    <dgm:cxn modelId="{DA9534D7-38FF-4E14-8837-D5D532DE6711}" type="presParOf" srcId="{8511E061-23A4-4776-9E21-5B0A95A7F25A}" destId="{F14337E1-D553-4100-A1C8-02E2543A06A9}" srcOrd="4" destOrd="0" presId="urn:microsoft.com/office/officeart/2005/8/layout/radial2"/>
    <dgm:cxn modelId="{E2F8EBA8-B837-4683-A989-07734AF7F44D}" type="presParOf" srcId="{F14337E1-D553-4100-A1C8-02E2543A06A9}" destId="{792E5A4E-C91B-4FED-A202-1FE28C8A6C2B}" srcOrd="0" destOrd="0" presId="urn:microsoft.com/office/officeart/2005/8/layout/radial2"/>
    <dgm:cxn modelId="{BA685052-8D15-49C7-9D67-35254EFE4DC9}" type="presParOf" srcId="{F14337E1-D553-4100-A1C8-02E2543A06A9}" destId="{60B254A8-183C-4BE0-92BD-361E768802E8}" srcOrd="1" destOrd="0" presId="urn:microsoft.com/office/officeart/2005/8/layout/radial2"/>
    <dgm:cxn modelId="{D8FC5ABD-52DC-4B50-A696-27B5054CFBFF}" type="presParOf" srcId="{8511E061-23A4-4776-9E21-5B0A95A7F25A}" destId="{A2AABB4E-C78D-40DF-B766-722CD791A059}" srcOrd="5" destOrd="0" presId="urn:microsoft.com/office/officeart/2005/8/layout/radial2"/>
    <dgm:cxn modelId="{E25E2923-432F-42ED-A665-D71E5AD4DBEB}" type="presParOf" srcId="{8511E061-23A4-4776-9E21-5B0A95A7F25A}" destId="{3AC88742-300E-42C8-82BB-C333C9A10318}" srcOrd="6" destOrd="0" presId="urn:microsoft.com/office/officeart/2005/8/layout/radial2"/>
    <dgm:cxn modelId="{38D13892-856A-414B-BB4A-BC63CCB43496}" type="presParOf" srcId="{3AC88742-300E-42C8-82BB-C333C9A10318}" destId="{5449FCA2-A04A-4694-A2EB-A4949EB20A38}" srcOrd="0" destOrd="0" presId="urn:microsoft.com/office/officeart/2005/8/layout/radial2"/>
    <dgm:cxn modelId="{52923A5C-7ED7-4A59-898D-0302B3C769CC}" type="presParOf" srcId="{3AC88742-300E-42C8-82BB-C333C9A10318}" destId="{B577DFCD-B03A-47DF-B8C7-6BBF58E0402E}" srcOrd="1" destOrd="0" presId="urn:microsoft.com/office/officeart/2005/8/layout/radial2"/>
    <dgm:cxn modelId="{113A9DAF-8171-410A-AADB-6F2C94549291}" type="presParOf" srcId="{8511E061-23A4-4776-9E21-5B0A95A7F25A}" destId="{022CBF7D-9808-4F90-9C8B-71F87B0A9816}" srcOrd="7" destOrd="0" presId="urn:microsoft.com/office/officeart/2005/8/layout/radial2"/>
    <dgm:cxn modelId="{91C64A6E-6BAF-404C-89DB-EA762744A082}" type="presParOf" srcId="{8511E061-23A4-4776-9E21-5B0A95A7F25A}" destId="{B12A93CC-9C87-47CC-BBD0-627236804595}" srcOrd="8" destOrd="0" presId="urn:microsoft.com/office/officeart/2005/8/layout/radial2"/>
    <dgm:cxn modelId="{7B38DC5E-8C35-4EF3-B66B-F280005B376D}" type="presParOf" srcId="{B12A93CC-9C87-47CC-BBD0-627236804595}" destId="{B26C5CE1-81E7-4AD8-8B43-A92759473AF1}" srcOrd="0" destOrd="0" presId="urn:microsoft.com/office/officeart/2005/8/layout/radial2"/>
    <dgm:cxn modelId="{541E4BEF-E94F-47F8-AD43-346296C170FC}" type="presParOf" srcId="{B12A93CC-9C87-47CC-BBD0-627236804595}" destId="{7DE9C4D2-8545-4F7D-AD6A-9E3F4A9877E0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7637B6-CCD8-48A2-936F-EEBE861CB33C}" type="doc">
      <dgm:prSet loTypeId="urn:microsoft.com/office/officeart/2005/8/layout/cycle6" loCatId="relationship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E67257F-AA9F-4BFF-A8FA-97AF90B8F58D}">
      <dgm:prSet custT="1"/>
      <dgm:spPr/>
      <dgm:t>
        <a:bodyPr/>
        <a:lstStyle/>
        <a:p>
          <a:pPr rtl="0"/>
          <a:r>
            <a:rPr lang="ru-RU" sz="2000" dirty="0" smtClean="0"/>
            <a:t>Средняя линия трапеции параллельна основаниям и равна их полусумме.</a:t>
          </a:r>
          <a:endParaRPr lang="ru-RU" sz="2000" dirty="0"/>
        </a:p>
      </dgm:t>
    </dgm:pt>
    <dgm:pt modelId="{4D3A235F-AD54-4C6F-BFEB-BB523BF76A38}" type="parTrans" cxnId="{1DB6D6C2-53A4-4320-B29A-BBF3F3A04FDE}">
      <dgm:prSet/>
      <dgm:spPr/>
      <dgm:t>
        <a:bodyPr/>
        <a:lstStyle/>
        <a:p>
          <a:endParaRPr lang="ru-RU"/>
        </a:p>
      </dgm:t>
    </dgm:pt>
    <dgm:pt modelId="{7469FE39-6A1B-408C-889D-34A22F455732}" type="sibTrans" cxnId="{1DB6D6C2-53A4-4320-B29A-BBF3F3A04FDE}">
      <dgm:prSet/>
      <dgm:spPr/>
      <dgm:t>
        <a:bodyPr/>
        <a:lstStyle/>
        <a:p>
          <a:endParaRPr lang="ru-RU"/>
        </a:p>
      </dgm:t>
    </dgm:pt>
    <dgm:pt modelId="{462E389B-53E8-4E28-8B44-DDF63599FF54}">
      <dgm:prSet custT="1"/>
      <dgm:spPr/>
      <dgm:t>
        <a:bodyPr/>
        <a:lstStyle/>
        <a:p>
          <a:pPr rtl="0"/>
          <a:r>
            <a:rPr lang="ru-RU" sz="2000" dirty="0" smtClean="0"/>
            <a:t>Отрезок, соединяющий середины диагоналей, равен полуразности оснований.</a:t>
          </a:r>
          <a:endParaRPr lang="ru-RU" sz="2000" dirty="0"/>
        </a:p>
      </dgm:t>
    </dgm:pt>
    <dgm:pt modelId="{1B6F232D-D726-48B0-99CD-522C2D25CC72}" type="parTrans" cxnId="{8C3090B7-D23D-425D-8273-7539B95E88C4}">
      <dgm:prSet/>
      <dgm:spPr/>
      <dgm:t>
        <a:bodyPr/>
        <a:lstStyle/>
        <a:p>
          <a:endParaRPr lang="ru-RU"/>
        </a:p>
      </dgm:t>
    </dgm:pt>
    <dgm:pt modelId="{3FD2A163-9616-4D5B-9D05-51151D79D3FD}" type="sibTrans" cxnId="{8C3090B7-D23D-425D-8273-7539B95E88C4}">
      <dgm:prSet/>
      <dgm:spPr/>
      <dgm:t>
        <a:bodyPr/>
        <a:lstStyle/>
        <a:p>
          <a:endParaRPr lang="ru-RU"/>
        </a:p>
      </dgm:t>
    </dgm:pt>
    <dgm:pt modelId="{DFBAC1F7-095A-4D4A-9AAD-4A3A74ADD865}">
      <dgm:prSet custT="1"/>
      <dgm:spPr/>
      <dgm:t>
        <a:bodyPr/>
        <a:lstStyle/>
        <a:p>
          <a:pPr rtl="0"/>
          <a:r>
            <a:rPr lang="ru-RU" sz="2000" dirty="0" smtClean="0"/>
            <a:t>Параллельные прямые, пересекающие стороны  угла, отсекают от сторон угла пропорциональные отрезки.</a:t>
          </a:r>
          <a:endParaRPr lang="ru-RU" sz="2000" dirty="0"/>
        </a:p>
      </dgm:t>
    </dgm:pt>
    <dgm:pt modelId="{D28883C3-7DD2-49D8-BC3E-FFE0DA0E4D6E}" type="parTrans" cxnId="{51970A7F-7B3D-43AE-8010-64035ACCD14B}">
      <dgm:prSet/>
      <dgm:spPr/>
      <dgm:t>
        <a:bodyPr/>
        <a:lstStyle/>
        <a:p>
          <a:endParaRPr lang="ru-RU"/>
        </a:p>
      </dgm:t>
    </dgm:pt>
    <dgm:pt modelId="{8A2FD9F2-8727-4912-AE0F-A9C8EC103E39}" type="sibTrans" cxnId="{51970A7F-7B3D-43AE-8010-64035ACCD14B}">
      <dgm:prSet/>
      <dgm:spPr/>
      <dgm:t>
        <a:bodyPr/>
        <a:lstStyle/>
        <a:p>
          <a:endParaRPr lang="ru-RU"/>
        </a:p>
      </dgm:t>
    </dgm:pt>
    <dgm:pt modelId="{FDE6200F-F5AB-438D-9233-25DB17A3DCE9}">
      <dgm:prSet custT="1"/>
      <dgm:spPr/>
      <dgm:t>
        <a:bodyPr/>
        <a:lstStyle/>
        <a:p>
          <a:pPr rtl="0"/>
          <a:r>
            <a:rPr lang="ru-RU" sz="2000" dirty="0" smtClean="0"/>
            <a:t>Средняя линия трапеции проходит через середины диагоналей.</a:t>
          </a:r>
          <a:endParaRPr lang="ru-RU" sz="2000" dirty="0"/>
        </a:p>
      </dgm:t>
    </dgm:pt>
    <dgm:pt modelId="{94127529-FAB9-4736-B408-804A865DBFF3}" type="parTrans" cxnId="{C03CB1AC-474A-4CB3-ACAD-4999B2756EEB}">
      <dgm:prSet/>
      <dgm:spPr/>
      <dgm:t>
        <a:bodyPr/>
        <a:lstStyle/>
        <a:p>
          <a:endParaRPr lang="ru-RU"/>
        </a:p>
      </dgm:t>
    </dgm:pt>
    <dgm:pt modelId="{75C3B02D-623A-427F-94FE-20BC002D6696}" type="sibTrans" cxnId="{C03CB1AC-474A-4CB3-ACAD-4999B2756EEB}">
      <dgm:prSet/>
      <dgm:spPr/>
      <dgm:t>
        <a:bodyPr/>
        <a:lstStyle/>
        <a:p>
          <a:endParaRPr lang="ru-RU"/>
        </a:p>
      </dgm:t>
    </dgm:pt>
    <dgm:pt modelId="{7DA23280-0EF4-4086-992A-5A6BE0ACAB96}">
      <dgm:prSet custT="1"/>
      <dgm:spPr/>
      <dgm:t>
        <a:bodyPr/>
        <a:lstStyle/>
        <a:p>
          <a:pPr rtl="0"/>
          <a:r>
            <a:rPr lang="ru-RU" sz="2000" dirty="0" smtClean="0"/>
            <a:t>Если в трапецию вписана окружность, то сумма оснований равна сумме боковых сторон.</a:t>
          </a:r>
          <a:endParaRPr lang="ru-RU" sz="2000" dirty="0"/>
        </a:p>
      </dgm:t>
    </dgm:pt>
    <dgm:pt modelId="{34D0DA7F-DD6C-4C2C-8352-064E6DB4E44E}" type="parTrans" cxnId="{46DD9B56-493A-4B23-BBD6-E1282CCB0862}">
      <dgm:prSet/>
      <dgm:spPr/>
      <dgm:t>
        <a:bodyPr/>
        <a:lstStyle/>
        <a:p>
          <a:endParaRPr lang="ru-RU"/>
        </a:p>
      </dgm:t>
    </dgm:pt>
    <dgm:pt modelId="{72906967-157E-4755-8115-68E2A1413329}" type="sibTrans" cxnId="{46DD9B56-493A-4B23-BBD6-E1282CCB0862}">
      <dgm:prSet/>
      <dgm:spPr/>
      <dgm:t>
        <a:bodyPr/>
        <a:lstStyle/>
        <a:p>
          <a:endParaRPr lang="ru-RU"/>
        </a:p>
      </dgm:t>
    </dgm:pt>
    <dgm:pt modelId="{848DF5FB-2E60-4173-893A-96A816FCA2DB}" type="pres">
      <dgm:prSet presAssocID="{E57637B6-CCD8-48A2-936F-EEBE861CB33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80CAD3-6028-4A05-B875-CD3E0B9CA149}" type="pres">
      <dgm:prSet presAssocID="{5E67257F-AA9F-4BFF-A8FA-97AF90B8F58D}" presName="node" presStyleLbl="node1" presStyleIdx="0" presStyleCnt="5" custScaleX="134090" custScaleY="132023" custRadScaleRad="107116" custRadScaleInc="18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FC5124-8766-4D25-A074-C8A117BB9D77}" type="pres">
      <dgm:prSet presAssocID="{5E67257F-AA9F-4BFF-A8FA-97AF90B8F58D}" presName="spNode" presStyleCnt="0"/>
      <dgm:spPr/>
    </dgm:pt>
    <dgm:pt modelId="{41136889-DAA6-4985-AC1B-FFE7DAF7C788}" type="pres">
      <dgm:prSet presAssocID="{7469FE39-6A1B-408C-889D-34A22F455732}" presName="sibTrans" presStyleLbl="sibTrans1D1" presStyleIdx="0" presStyleCnt="5"/>
      <dgm:spPr/>
      <dgm:t>
        <a:bodyPr/>
        <a:lstStyle/>
        <a:p>
          <a:endParaRPr lang="ru-RU"/>
        </a:p>
      </dgm:t>
    </dgm:pt>
    <dgm:pt modelId="{095A002B-038A-4CDC-8CB6-67848818B8D8}" type="pres">
      <dgm:prSet presAssocID="{462E389B-53E8-4E28-8B44-DDF63599FF54}" presName="node" presStyleLbl="node1" presStyleIdx="1" presStyleCnt="5" custScaleX="105566" custScaleY="1942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3B56C6-0292-4280-9103-A6206CD63567}" type="pres">
      <dgm:prSet presAssocID="{462E389B-53E8-4E28-8B44-DDF63599FF54}" presName="spNode" presStyleCnt="0"/>
      <dgm:spPr/>
    </dgm:pt>
    <dgm:pt modelId="{D66D18A6-CE05-4E2C-A56E-59F4719D4F95}" type="pres">
      <dgm:prSet presAssocID="{3FD2A163-9616-4D5B-9D05-51151D79D3FD}" presName="sibTrans" presStyleLbl="sibTrans1D1" presStyleIdx="1" presStyleCnt="5"/>
      <dgm:spPr/>
      <dgm:t>
        <a:bodyPr/>
        <a:lstStyle/>
        <a:p>
          <a:endParaRPr lang="ru-RU"/>
        </a:p>
      </dgm:t>
    </dgm:pt>
    <dgm:pt modelId="{E40DC727-3D66-424A-BF48-47135092962E}" type="pres">
      <dgm:prSet presAssocID="{DFBAC1F7-095A-4D4A-9AAD-4A3A74ADD865}" presName="node" presStyleLbl="node1" presStyleIdx="2" presStyleCnt="5" custScaleX="139729" custScaleY="183971" custRadScaleRad="98603" custRadScaleInc="-429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4A781E-8BC4-44D8-9BE3-99078CD74DA5}" type="pres">
      <dgm:prSet presAssocID="{DFBAC1F7-095A-4D4A-9AAD-4A3A74ADD865}" presName="spNode" presStyleCnt="0"/>
      <dgm:spPr/>
    </dgm:pt>
    <dgm:pt modelId="{635B8666-B065-4BAD-A783-849EC5C433D4}" type="pres">
      <dgm:prSet presAssocID="{8A2FD9F2-8727-4912-AE0F-A9C8EC103E39}" presName="sibTrans" presStyleLbl="sibTrans1D1" presStyleIdx="2" presStyleCnt="5"/>
      <dgm:spPr/>
      <dgm:t>
        <a:bodyPr/>
        <a:lstStyle/>
        <a:p>
          <a:endParaRPr lang="ru-RU"/>
        </a:p>
      </dgm:t>
    </dgm:pt>
    <dgm:pt modelId="{2F4EE6FB-683F-491B-8DDF-115FEBA16DD4}" type="pres">
      <dgm:prSet presAssocID="{FDE6200F-F5AB-438D-9233-25DB17A3DCE9}" presName="node" presStyleLbl="node1" presStyleIdx="3" presStyleCnt="5" custScaleX="144799" custScaleY="172658" custRadScaleRad="99538" custRadScaleInc="485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B688F4-A2A5-4194-88D7-0A1EB870E53C}" type="pres">
      <dgm:prSet presAssocID="{FDE6200F-F5AB-438D-9233-25DB17A3DCE9}" presName="spNode" presStyleCnt="0"/>
      <dgm:spPr/>
    </dgm:pt>
    <dgm:pt modelId="{2AAF0E3C-DC9E-4D05-888D-B5358770C14D}" type="pres">
      <dgm:prSet presAssocID="{75C3B02D-623A-427F-94FE-20BC002D6696}" presName="sibTrans" presStyleLbl="sibTrans1D1" presStyleIdx="3" presStyleCnt="5"/>
      <dgm:spPr/>
      <dgm:t>
        <a:bodyPr/>
        <a:lstStyle/>
        <a:p>
          <a:endParaRPr lang="ru-RU"/>
        </a:p>
      </dgm:t>
    </dgm:pt>
    <dgm:pt modelId="{95DCB503-4CBE-4CCF-953A-20A6F10EF74B}" type="pres">
      <dgm:prSet presAssocID="{7DA23280-0EF4-4086-992A-5A6BE0ACAB96}" presName="node" presStyleLbl="node1" presStyleIdx="4" presStyleCnt="5" custScaleX="110469" custScaleY="204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11398B-A49F-47FD-AAB0-661CBD76CF59}" type="pres">
      <dgm:prSet presAssocID="{7DA23280-0EF4-4086-992A-5A6BE0ACAB96}" presName="spNode" presStyleCnt="0"/>
      <dgm:spPr/>
    </dgm:pt>
    <dgm:pt modelId="{FD7253F8-0011-4B9D-97C9-8F89836493CA}" type="pres">
      <dgm:prSet presAssocID="{72906967-157E-4755-8115-68E2A1413329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D2008758-162A-4CE2-9C4F-AA6B22037D39}" type="presOf" srcId="{7469FE39-6A1B-408C-889D-34A22F455732}" destId="{41136889-DAA6-4985-AC1B-FFE7DAF7C788}" srcOrd="0" destOrd="0" presId="urn:microsoft.com/office/officeart/2005/8/layout/cycle6"/>
    <dgm:cxn modelId="{31A7DA12-880E-4683-AB5D-376246D8EA2C}" type="presOf" srcId="{E57637B6-CCD8-48A2-936F-EEBE861CB33C}" destId="{848DF5FB-2E60-4173-893A-96A816FCA2DB}" srcOrd="0" destOrd="0" presId="urn:microsoft.com/office/officeart/2005/8/layout/cycle6"/>
    <dgm:cxn modelId="{1DB6D6C2-53A4-4320-B29A-BBF3F3A04FDE}" srcId="{E57637B6-CCD8-48A2-936F-EEBE861CB33C}" destId="{5E67257F-AA9F-4BFF-A8FA-97AF90B8F58D}" srcOrd="0" destOrd="0" parTransId="{4D3A235F-AD54-4C6F-BFEB-BB523BF76A38}" sibTransId="{7469FE39-6A1B-408C-889D-34A22F455732}"/>
    <dgm:cxn modelId="{AE036C1A-EEEF-4F9A-8597-5117A9C9E5C7}" type="presOf" srcId="{FDE6200F-F5AB-438D-9233-25DB17A3DCE9}" destId="{2F4EE6FB-683F-491B-8DDF-115FEBA16DD4}" srcOrd="0" destOrd="0" presId="urn:microsoft.com/office/officeart/2005/8/layout/cycle6"/>
    <dgm:cxn modelId="{46DD9B56-493A-4B23-BBD6-E1282CCB0862}" srcId="{E57637B6-CCD8-48A2-936F-EEBE861CB33C}" destId="{7DA23280-0EF4-4086-992A-5A6BE0ACAB96}" srcOrd="4" destOrd="0" parTransId="{34D0DA7F-DD6C-4C2C-8352-064E6DB4E44E}" sibTransId="{72906967-157E-4755-8115-68E2A1413329}"/>
    <dgm:cxn modelId="{8C3090B7-D23D-425D-8273-7539B95E88C4}" srcId="{E57637B6-CCD8-48A2-936F-EEBE861CB33C}" destId="{462E389B-53E8-4E28-8B44-DDF63599FF54}" srcOrd="1" destOrd="0" parTransId="{1B6F232D-D726-48B0-99CD-522C2D25CC72}" sibTransId="{3FD2A163-9616-4D5B-9D05-51151D79D3FD}"/>
    <dgm:cxn modelId="{C2A8D2C1-99C6-487F-84D6-E9D57E60D639}" type="presOf" srcId="{DFBAC1F7-095A-4D4A-9AAD-4A3A74ADD865}" destId="{E40DC727-3D66-424A-BF48-47135092962E}" srcOrd="0" destOrd="0" presId="urn:microsoft.com/office/officeart/2005/8/layout/cycle6"/>
    <dgm:cxn modelId="{51970A7F-7B3D-43AE-8010-64035ACCD14B}" srcId="{E57637B6-CCD8-48A2-936F-EEBE861CB33C}" destId="{DFBAC1F7-095A-4D4A-9AAD-4A3A74ADD865}" srcOrd="2" destOrd="0" parTransId="{D28883C3-7DD2-49D8-BC3E-FFE0DA0E4D6E}" sibTransId="{8A2FD9F2-8727-4912-AE0F-A9C8EC103E39}"/>
    <dgm:cxn modelId="{4E47F223-1997-43AE-8B03-C4E5488E9A06}" type="presOf" srcId="{8A2FD9F2-8727-4912-AE0F-A9C8EC103E39}" destId="{635B8666-B065-4BAD-A783-849EC5C433D4}" srcOrd="0" destOrd="0" presId="urn:microsoft.com/office/officeart/2005/8/layout/cycle6"/>
    <dgm:cxn modelId="{8042C89D-0F64-4948-AD48-5C4BD3D3E825}" type="presOf" srcId="{7DA23280-0EF4-4086-992A-5A6BE0ACAB96}" destId="{95DCB503-4CBE-4CCF-953A-20A6F10EF74B}" srcOrd="0" destOrd="0" presId="urn:microsoft.com/office/officeart/2005/8/layout/cycle6"/>
    <dgm:cxn modelId="{CA3B219B-A9D4-47DB-B7D4-0890939CDDBE}" type="presOf" srcId="{3FD2A163-9616-4D5B-9D05-51151D79D3FD}" destId="{D66D18A6-CE05-4E2C-A56E-59F4719D4F95}" srcOrd="0" destOrd="0" presId="urn:microsoft.com/office/officeart/2005/8/layout/cycle6"/>
    <dgm:cxn modelId="{80186E86-B0B3-4EFD-81D5-68F03990E86C}" type="presOf" srcId="{5E67257F-AA9F-4BFF-A8FA-97AF90B8F58D}" destId="{5380CAD3-6028-4A05-B875-CD3E0B9CA149}" srcOrd="0" destOrd="0" presId="urn:microsoft.com/office/officeart/2005/8/layout/cycle6"/>
    <dgm:cxn modelId="{C03CB1AC-474A-4CB3-ACAD-4999B2756EEB}" srcId="{E57637B6-CCD8-48A2-936F-EEBE861CB33C}" destId="{FDE6200F-F5AB-438D-9233-25DB17A3DCE9}" srcOrd="3" destOrd="0" parTransId="{94127529-FAB9-4736-B408-804A865DBFF3}" sibTransId="{75C3B02D-623A-427F-94FE-20BC002D6696}"/>
    <dgm:cxn modelId="{4239480E-4F8A-4458-94F3-AEED87F3B292}" type="presOf" srcId="{72906967-157E-4755-8115-68E2A1413329}" destId="{FD7253F8-0011-4B9D-97C9-8F89836493CA}" srcOrd="0" destOrd="0" presId="urn:microsoft.com/office/officeart/2005/8/layout/cycle6"/>
    <dgm:cxn modelId="{FDC92C51-AB8C-4F2D-A947-ED3109600205}" type="presOf" srcId="{75C3B02D-623A-427F-94FE-20BC002D6696}" destId="{2AAF0E3C-DC9E-4D05-888D-B5358770C14D}" srcOrd="0" destOrd="0" presId="urn:microsoft.com/office/officeart/2005/8/layout/cycle6"/>
    <dgm:cxn modelId="{3B500043-8125-4FA3-9D2B-BE0049E7844F}" type="presOf" srcId="{462E389B-53E8-4E28-8B44-DDF63599FF54}" destId="{095A002B-038A-4CDC-8CB6-67848818B8D8}" srcOrd="0" destOrd="0" presId="urn:microsoft.com/office/officeart/2005/8/layout/cycle6"/>
    <dgm:cxn modelId="{1DFCFBA2-0453-4AC8-9C43-A7746ECD17FE}" type="presParOf" srcId="{848DF5FB-2E60-4173-893A-96A816FCA2DB}" destId="{5380CAD3-6028-4A05-B875-CD3E0B9CA149}" srcOrd="0" destOrd="0" presId="urn:microsoft.com/office/officeart/2005/8/layout/cycle6"/>
    <dgm:cxn modelId="{2737130B-9637-4568-A7D7-356C60659596}" type="presParOf" srcId="{848DF5FB-2E60-4173-893A-96A816FCA2DB}" destId="{26FC5124-8766-4D25-A074-C8A117BB9D77}" srcOrd="1" destOrd="0" presId="urn:microsoft.com/office/officeart/2005/8/layout/cycle6"/>
    <dgm:cxn modelId="{17A959F4-11D1-4468-8EC2-DCB5D32814D7}" type="presParOf" srcId="{848DF5FB-2E60-4173-893A-96A816FCA2DB}" destId="{41136889-DAA6-4985-AC1B-FFE7DAF7C788}" srcOrd="2" destOrd="0" presId="urn:microsoft.com/office/officeart/2005/8/layout/cycle6"/>
    <dgm:cxn modelId="{312999B0-8B4F-4C4B-9EE1-707C101CEE9B}" type="presParOf" srcId="{848DF5FB-2E60-4173-893A-96A816FCA2DB}" destId="{095A002B-038A-4CDC-8CB6-67848818B8D8}" srcOrd="3" destOrd="0" presId="urn:microsoft.com/office/officeart/2005/8/layout/cycle6"/>
    <dgm:cxn modelId="{321B21ED-CA47-49EE-944F-963550B7A7AD}" type="presParOf" srcId="{848DF5FB-2E60-4173-893A-96A816FCA2DB}" destId="{683B56C6-0292-4280-9103-A6206CD63567}" srcOrd="4" destOrd="0" presId="urn:microsoft.com/office/officeart/2005/8/layout/cycle6"/>
    <dgm:cxn modelId="{5A4BE169-5C6A-4E36-9EA7-863B11A90938}" type="presParOf" srcId="{848DF5FB-2E60-4173-893A-96A816FCA2DB}" destId="{D66D18A6-CE05-4E2C-A56E-59F4719D4F95}" srcOrd="5" destOrd="0" presId="urn:microsoft.com/office/officeart/2005/8/layout/cycle6"/>
    <dgm:cxn modelId="{03825D40-B599-4B41-B7F5-C9F8D7B15BE6}" type="presParOf" srcId="{848DF5FB-2E60-4173-893A-96A816FCA2DB}" destId="{E40DC727-3D66-424A-BF48-47135092962E}" srcOrd="6" destOrd="0" presId="urn:microsoft.com/office/officeart/2005/8/layout/cycle6"/>
    <dgm:cxn modelId="{78EC1B20-1713-46FD-A25A-16C0E8A3C635}" type="presParOf" srcId="{848DF5FB-2E60-4173-893A-96A816FCA2DB}" destId="{644A781E-8BC4-44D8-9BE3-99078CD74DA5}" srcOrd="7" destOrd="0" presId="urn:microsoft.com/office/officeart/2005/8/layout/cycle6"/>
    <dgm:cxn modelId="{56184EF0-7E2F-441D-875C-685062898C8C}" type="presParOf" srcId="{848DF5FB-2E60-4173-893A-96A816FCA2DB}" destId="{635B8666-B065-4BAD-A783-849EC5C433D4}" srcOrd="8" destOrd="0" presId="urn:microsoft.com/office/officeart/2005/8/layout/cycle6"/>
    <dgm:cxn modelId="{A12B3D54-DA50-436C-A4A6-7F170A8EE54B}" type="presParOf" srcId="{848DF5FB-2E60-4173-893A-96A816FCA2DB}" destId="{2F4EE6FB-683F-491B-8DDF-115FEBA16DD4}" srcOrd="9" destOrd="0" presId="urn:microsoft.com/office/officeart/2005/8/layout/cycle6"/>
    <dgm:cxn modelId="{55383DCD-37BE-4883-BDAD-BFB021E40D9E}" type="presParOf" srcId="{848DF5FB-2E60-4173-893A-96A816FCA2DB}" destId="{89B688F4-A2A5-4194-88D7-0A1EB870E53C}" srcOrd="10" destOrd="0" presId="urn:microsoft.com/office/officeart/2005/8/layout/cycle6"/>
    <dgm:cxn modelId="{D048F5AC-BDA3-4CCC-823C-B78681EEB7D2}" type="presParOf" srcId="{848DF5FB-2E60-4173-893A-96A816FCA2DB}" destId="{2AAF0E3C-DC9E-4D05-888D-B5358770C14D}" srcOrd="11" destOrd="0" presId="urn:microsoft.com/office/officeart/2005/8/layout/cycle6"/>
    <dgm:cxn modelId="{9196CE58-4D05-4AE1-9EBE-6476F61F1913}" type="presParOf" srcId="{848DF5FB-2E60-4173-893A-96A816FCA2DB}" destId="{95DCB503-4CBE-4CCF-953A-20A6F10EF74B}" srcOrd="12" destOrd="0" presId="urn:microsoft.com/office/officeart/2005/8/layout/cycle6"/>
    <dgm:cxn modelId="{D8C62C9C-DC75-4158-8686-163B7CF72507}" type="presParOf" srcId="{848DF5FB-2E60-4173-893A-96A816FCA2DB}" destId="{DE11398B-A49F-47FD-AAB0-661CBD76CF59}" srcOrd="13" destOrd="0" presId="urn:microsoft.com/office/officeart/2005/8/layout/cycle6"/>
    <dgm:cxn modelId="{77624C49-0458-4935-90E9-DFD834EA0922}" type="presParOf" srcId="{848DF5FB-2E60-4173-893A-96A816FCA2DB}" destId="{FD7253F8-0011-4B9D-97C9-8F89836493CA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25B5E3-8100-4F94-A624-E8CCFD80E563}">
      <dsp:nvSpPr>
        <dsp:cNvPr id="0" name=""/>
        <dsp:cNvSpPr/>
      </dsp:nvSpPr>
      <dsp:spPr>
        <a:xfrm>
          <a:off x="2007402" y="19052"/>
          <a:ext cx="3452794" cy="8611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1"/>
              </a:solidFill>
            </a:rPr>
            <a:t>Элементы трапеции</a:t>
          </a:r>
          <a:endParaRPr lang="ru-RU" sz="2000" b="1" kern="1200" dirty="0">
            <a:solidFill>
              <a:schemeClr val="accent1"/>
            </a:solidFill>
          </a:endParaRPr>
        </a:p>
      </dsp:txBody>
      <dsp:txXfrm>
        <a:off x="2007402" y="19052"/>
        <a:ext cx="3452794" cy="861120"/>
      </dsp:txXfrm>
    </dsp:sp>
    <dsp:sp modelId="{1E075BE2-EDBA-42E7-A7FC-CE51B14A1C68}">
      <dsp:nvSpPr>
        <dsp:cNvPr id="0" name=""/>
        <dsp:cNvSpPr/>
      </dsp:nvSpPr>
      <dsp:spPr>
        <a:xfrm>
          <a:off x="963544" y="1012652"/>
          <a:ext cx="5540511" cy="861120"/>
        </a:xfrm>
        <a:prstGeom prst="roundRect">
          <a:avLst/>
        </a:prstGeom>
        <a:gradFill rotWithShape="0">
          <a:gsLst>
            <a:gs pos="0">
              <a:schemeClr val="accent2">
                <a:hueOff val="-3158839"/>
                <a:satOff val="5324"/>
                <a:lumOff val="-6520"/>
                <a:alphaOff val="0"/>
                <a:tint val="35000"/>
                <a:satMod val="260000"/>
              </a:schemeClr>
            </a:gs>
            <a:gs pos="30000">
              <a:schemeClr val="accent2">
                <a:hueOff val="-3158839"/>
                <a:satOff val="5324"/>
                <a:lumOff val="-6520"/>
                <a:alphaOff val="0"/>
                <a:tint val="38000"/>
                <a:satMod val="260000"/>
              </a:schemeClr>
            </a:gs>
            <a:gs pos="75000">
              <a:schemeClr val="accent2">
                <a:hueOff val="-3158839"/>
                <a:satOff val="5324"/>
                <a:lumOff val="-6520"/>
                <a:alphaOff val="0"/>
                <a:tint val="55000"/>
                <a:satMod val="255000"/>
              </a:schemeClr>
            </a:gs>
            <a:gs pos="100000">
              <a:schemeClr val="accent2">
                <a:hueOff val="-3158839"/>
                <a:satOff val="5324"/>
                <a:lumOff val="-652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Параллельные стороны</a:t>
          </a:r>
          <a:r>
            <a:rPr lang="en-US" sz="2000" kern="1200" dirty="0" smtClean="0"/>
            <a:t> </a:t>
          </a:r>
          <a:r>
            <a:rPr lang="en-US" sz="1400" kern="1200" dirty="0" smtClean="0"/>
            <a:t>DC AB</a:t>
          </a:r>
          <a:r>
            <a:rPr lang="ru-RU" sz="1400" kern="1200" dirty="0" smtClean="0"/>
            <a:t> </a:t>
          </a:r>
          <a:r>
            <a:rPr lang="ru-RU" sz="2000" kern="1200" dirty="0" smtClean="0"/>
            <a:t>называются </a:t>
          </a:r>
          <a:r>
            <a:rPr lang="ru-RU" sz="2000" b="1" u="sng" kern="1200" dirty="0" smtClean="0">
              <a:solidFill>
                <a:schemeClr val="accent1"/>
              </a:solidFill>
            </a:rPr>
            <a:t>основаниями</a:t>
          </a:r>
          <a:r>
            <a:rPr lang="ru-RU" sz="2000" kern="1200" dirty="0" smtClean="0"/>
            <a:t> трапеции.</a:t>
          </a:r>
          <a:endParaRPr lang="ru-RU" sz="2000" kern="1200" dirty="0"/>
        </a:p>
      </dsp:txBody>
      <dsp:txXfrm>
        <a:off x="963544" y="1012652"/>
        <a:ext cx="5540511" cy="861120"/>
      </dsp:txXfrm>
    </dsp:sp>
    <dsp:sp modelId="{64256DBD-7AF6-4E6A-87AC-57E69E569B37}">
      <dsp:nvSpPr>
        <dsp:cNvPr id="0" name=""/>
        <dsp:cNvSpPr/>
      </dsp:nvSpPr>
      <dsp:spPr>
        <a:xfrm>
          <a:off x="722676" y="2006252"/>
          <a:ext cx="6022246" cy="861120"/>
        </a:xfrm>
        <a:prstGeom prst="roundRect">
          <a:avLst/>
        </a:prstGeom>
        <a:gradFill rotWithShape="0">
          <a:gsLst>
            <a:gs pos="0">
              <a:schemeClr val="accent2">
                <a:hueOff val="-6317677"/>
                <a:satOff val="10648"/>
                <a:lumOff val="-13040"/>
                <a:alphaOff val="0"/>
                <a:tint val="35000"/>
                <a:satMod val="260000"/>
              </a:schemeClr>
            </a:gs>
            <a:gs pos="30000">
              <a:schemeClr val="accent2">
                <a:hueOff val="-6317677"/>
                <a:satOff val="10648"/>
                <a:lumOff val="-13040"/>
                <a:alphaOff val="0"/>
                <a:tint val="38000"/>
                <a:satMod val="260000"/>
              </a:schemeClr>
            </a:gs>
            <a:gs pos="75000">
              <a:schemeClr val="accent2">
                <a:hueOff val="-6317677"/>
                <a:satOff val="10648"/>
                <a:lumOff val="-13040"/>
                <a:alphaOff val="0"/>
                <a:tint val="55000"/>
                <a:satMod val="255000"/>
              </a:schemeClr>
            </a:gs>
            <a:gs pos="100000">
              <a:schemeClr val="accent2">
                <a:hueOff val="-6317677"/>
                <a:satOff val="10648"/>
                <a:lumOff val="-1304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Две другие стороны называются </a:t>
          </a:r>
          <a:r>
            <a:rPr lang="ru-RU" sz="2000" b="1" u="sng" kern="1200" dirty="0" smtClean="0">
              <a:solidFill>
                <a:schemeClr val="accent1"/>
              </a:solidFill>
            </a:rPr>
            <a:t>боковыми</a:t>
          </a:r>
          <a:r>
            <a:rPr lang="ru-RU" sz="2000" b="1" kern="1200" dirty="0" smtClean="0">
              <a:solidFill>
                <a:schemeClr val="accent1"/>
              </a:solidFill>
            </a:rPr>
            <a:t> </a:t>
          </a:r>
          <a:r>
            <a:rPr lang="ru-RU" sz="2000" b="1" u="sng" kern="1200" dirty="0" smtClean="0">
              <a:solidFill>
                <a:schemeClr val="accent1"/>
              </a:solidFill>
            </a:rPr>
            <a:t>сторонами</a:t>
          </a:r>
          <a:r>
            <a:rPr lang="ru-RU" sz="2000" kern="1200" dirty="0" smtClean="0"/>
            <a:t>.</a:t>
          </a:r>
          <a:endParaRPr lang="ru-RU" sz="2000" kern="1200" dirty="0"/>
        </a:p>
      </dsp:txBody>
      <dsp:txXfrm>
        <a:off x="722676" y="2006252"/>
        <a:ext cx="6022246" cy="861120"/>
      </dsp:txXfrm>
    </dsp:sp>
    <dsp:sp modelId="{F72EF431-F729-4A9A-8F10-F333E7A87BF3}">
      <dsp:nvSpPr>
        <dsp:cNvPr id="0" name=""/>
        <dsp:cNvSpPr/>
      </dsp:nvSpPr>
      <dsp:spPr>
        <a:xfrm>
          <a:off x="240904" y="2999852"/>
          <a:ext cx="6985790" cy="861120"/>
        </a:xfrm>
        <a:prstGeom prst="roundRect">
          <a:avLst/>
        </a:prstGeom>
        <a:gradFill rotWithShape="0">
          <a:gsLst>
            <a:gs pos="0">
              <a:schemeClr val="accent2">
                <a:hueOff val="-9476516"/>
                <a:satOff val="15973"/>
                <a:lumOff val="-19559"/>
                <a:alphaOff val="0"/>
                <a:tint val="35000"/>
                <a:satMod val="260000"/>
              </a:schemeClr>
            </a:gs>
            <a:gs pos="30000">
              <a:schemeClr val="accent2">
                <a:hueOff val="-9476516"/>
                <a:satOff val="15973"/>
                <a:lumOff val="-19559"/>
                <a:alphaOff val="0"/>
                <a:tint val="38000"/>
                <a:satMod val="260000"/>
              </a:schemeClr>
            </a:gs>
            <a:gs pos="75000">
              <a:schemeClr val="accent2">
                <a:hueOff val="-9476516"/>
                <a:satOff val="15973"/>
                <a:lumOff val="-19559"/>
                <a:alphaOff val="0"/>
                <a:tint val="55000"/>
                <a:satMod val="255000"/>
              </a:schemeClr>
            </a:gs>
            <a:gs pos="100000">
              <a:schemeClr val="accent2">
                <a:hueOff val="-9476516"/>
                <a:satOff val="15973"/>
                <a:lumOff val="-19559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Отрезок</a:t>
          </a:r>
          <a:r>
            <a:rPr lang="en-US" sz="2000" kern="1200" dirty="0" smtClean="0"/>
            <a:t> </a:t>
          </a:r>
          <a:r>
            <a:rPr lang="ru-RU" sz="1400" kern="1200" dirty="0" smtClean="0"/>
            <a:t>М</a:t>
          </a:r>
          <a:r>
            <a:rPr lang="en-US" sz="1400" kern="1200" dirty="0" smtClean="0"/>
            <a:t>N </a:t>
          </a:r>
          <a:r>
            <a:rPr lang="ru-RU" sz="2000" kern="1200" dirty="0" smtClean="0"/>
            <a:t>,соединяющий середины боковых сторон, называется </a:t>
          </a:r>
          <a:r>
            <a:rPr lang="ru-RU" sz="2000" b="1" kern="1200" dirty="0" smtClean="0">
              <a:hlinkClick xmlns:r="http://schemas.openxmlformats.org/officeDocument/2006/relationships" r:id="rId1"/>
            </a:rPr>
            <a:t>средней линией</a:t>
          </a:r>
          <a:r>
            <a:rPr lang="ru-RU" sz="2000" kern="1200" dirty="0" smtClean="0"/>
            <a:t> трапеции.</a:t>
          </a:r>
          <a:endParaRPr lang="ru-RU" sz="2000" kern="1200" dirty="0"/>
        </a:p>
      </dsp:txBody>
      <dsp:txXfrm>
        <a:off x="240904" y="2999852"/>
        <a:ext cx="6985790" cy="861120"/>
      </dsp:txXfrm>
    </dsp:sp>
    <dsp:sp modelId="{65751607-F116-45B0-91B5-871C52A40975}">
      <dsp:nvSpPr>
        <dsp:cNvPr id="0" name=""/>
        <dsp:cNvSpPr/>
      </dsp:nvSpPr>
      <dsp:spPr>
        <a:xfrm>
          <a:off x="1124172" y="3993452"/>
          <a:ext cx="5219254" cy="861120"/>
        </a:xfrm>
        <a:prstGeom prst="roundRect">
          <a:avLst/>
        </a:prstGeom>
        <a:gradFill rotWithShape="0">
          <a:gsLst>
            <a:gs pos="0">
              <a:schemeClr val="accent2">
                <a:hueOff val="-12635355"/>
                <a:satOff val="21297"/>
                <a:lumOff val="-26079"/>
                <a:alphaOff val="0"/>
                <a:tint val="35000"/>
                <a:satMod val="260000"/>
              </a:schemeClr>
            </a:gs>
            <a:gs pos="30000">
              <a:schemeClr val="accent2">
                <a:hueOff val="-12635355"/>
                <a:satOff val="21297"/>
                <a:lumOff val="-26079"/>
                <a:alphaOff val="0"/>
                <a:tint val="38000"/>
                <a:satMod val="260000"/>
              </a:schemeClr>
            </a:gs>
            <a:gs pos="75000">
              <a:schemeClr val="accent2">
                <a:hueOff val="-12635355"/>
                <a:satOff val="21297"/>
                <a:lumOff val="-26079"/>
                <a:alphaOff val="0"/>
                <a:tint val="55000"/>
                <a:satMod val="255000"/>
              </a:schemeClr>
            </a:gs>
            <a:gs pos="100000">
              <a:schemeClr val="accent2">
                <a:hueOff val="-12635355"/>
                <a:satOff val="21297"/>
                <a:lumOff val="-26079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Расстояние между основаниями называется </a:t>
          </a:r>
          <a:r>
            <a:rPr lang="ru-RU" sz="2000" b="1" kern="1200" smtClean="0">
              <a:hlinkClick xmlns:r="http://schemas.openxmlformats.org/officeDocument/2006/relationships" r:id="rId2"/>
            </a:rPr>
            <a:t>высотой</a:t>
          </a:r>
          <a:r>
            <a:rPr lang="ru-RU" sz="2000" kern="1200" smtClean="0"/>
            <a:t> трапеции</a:t>
          </a:r>
          <a:endParaRPr lang="ru-RU" sz="2000" kern="1200" dirty="0"/>
        </a:p>
      </dsp:txBody>
      <dsp:txXfrm>
        <a:off x="1124172" y="3993452"/>
        <a:ext cx="5219254" cy="8611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2CBF7D-9808-4F90-9C8B-71F87B0A9816}">
      <dsp:nvSpPr>
        <dsp:cNvPr id="0" name=""/>
        <dsp:cNvSpPr/>
      </dsp:nvSpPr>
      <dsp:spPr>
        <a:xfrm rot="5099646">
          <a:off x="1343868" y="4026228"/>
          <a:ext cx="410308" cy="45791"/>
        </a:xfrm>
        <a:custGeom>
          <a:avLst/>
          <a:gdLst/>
          <a:ahLst/>
          <a:cxnLst/>
          <a:rect l="0" t="0" r="0" b="0"/>
          <a:pathLst>
            <a:path>
              <a:moveTo>
                <a:pt x="0" y="22895"/>
              </a:moveTo>
              <a:lnTo>
                <a:pt x="410308" y="2289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ABB4E-C78D-40DF-B766-722CD791A059}">
      <dsp:nvSpPr>
        <dsp:cNvPr id="0" name=""/>
        <dsp:cNvSpPr/>
      </dsp:nvSpPr>
      <dsp:spPr>
        <a:xfrm rot="1890544">
          <a:off x="2114909" y="3962156"/>
          <a:ext cx="1686173" cy="45791"/>
        </a:xfrm>
        <a:custGeom>
          <a:avLst/>
          <a:gdLst/>
          <a:ahLst/>
          <a:cxnLst/>
          <a:rect l="0" t="0" r="0" b="0"/>
          <a:pathLst>
            <a:path>
              <a:moveTo>
                <a:pt x="0" y="22895"/>
              </a:moveTo>
              <a:lnTo>
                <a:pt x="1686173" y="2289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F46459-3D0D-4F2A-8BCC-8C6D178FFC9D}">
      <dsp:nvSpPr>
        <dsp:cNvPr id="0" name=""/>
        <dsp:cNvSpPr/>
      </dsp:nvSpPr>
      <dsp:spPr>
        <a:xfrm rot="21419952">
          <a:off x="2237635" y="2944769"/>
          <a:ext cx="2304938" cy="45791"/>
        </a:xfrm>
        <a:custGeom>
          <a:avLst/>
          <a:gdLst/>
          <a:ahLst/>
          <a:cxnLst/>
          <a:rect l="0" t="0" r="0" b="0"/>
          <a:pathLst>
            <a:path>
              <a:moveTo>
                <a:pt x="0" y="22895"/>
              </a:moveTo>
              <a:lnTo>
                <a:pt x="2304938" y="2289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0B3AA6-F540-4200-9C3F-8CFA7B086505}">
      <dsp:nvSpPr>
        <dsp:cNvPr id="0" name=""/>
        <dsp:cNvSpPr/>
      </dsp:nvSpPr>
      <dsp:spPr>
        <a:xfrm rot="18940412">
          <a:off x="2120722" y="1996853"/>
          <a:ext cx="832613" cy="45791"/>
        </a:xfrm>
        <a:custGeom>
          <a:avLst/>
          <a:gdLst/>
          <a:ahLst/>
          <a:cxnLst/>
          <a:rect l="0" t="0" r="0" b="0"/>
          <a:pathLst>
            <a:path>
              <a:moveTo>
                <a:pt x="0" y="22895"/>
              </a:moveTo>
              <a:lnTo>
                <a:pt x="832613" y="2289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F45A6A-2C9D-4929-AC0D-D14952A50BBF}">
      <dsp:nvSpPr>
        <dsp:cNvPr id="0" name=""/>
        <dsp:cNvSpPr/>
      </dsp:nvSpPr>
      <dsp:spPr>
        <a:xfrm flipH="1" flipV="1">
          <a:off x="8568954" y="5256584"/>
          <a:ext cx="45721" cy="54147"/>
        </a:xfrm>
        <a:prstGeom prst="ellipse">
          <a:avLst/>
        </a:prstGeom>
        <a:solidFill>
          <a:schemeClr val="bg1"/>
        </a:solidFill>
        <a:ln>
          <a:solidFill>
            <a:schemeClr val="bg1"/>
          </a:solidFill>
        </a:ln>
        <a:effectLst>
          <a:softEdge rad="6350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7AD43FF-D08F-4FDA-ACBD-B90B870ED4A0}">
      <dsp:nvSpPr>
        <dsp:cNvPr id="0" name=""/>
        <dsp:cNvSpPr/>
      </dsp:nvSpPr>
      <dsp:spPr>
        <a:xfrm>
          <a:off x="2127989" y="3"/>
          <a:ext cx="3035331" cy="187376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 равнобедренной трапеции углы при любом основании равны.</a:t>
          </a:r>
          <a:endParaRPr lang="ru-RU" sz="2000" kern="1200" dirty="0"/>
        </a:p>
      </dsp:txBody>
      <dsp:txXfrm>
        <a:off x="2127989" y="3"/>
        <a:ext cx="3035331" cy="1873763"/>
      </dsp:txXfrm>
    </dsp:sp>
    <dsp:sp modelId="{792E5A4E-C91B-4FED-A202-1FE28C8A6C2B}">
      <dsp:nvSpPr>
        <dsp:cNvPr id="0" name=""/>
        <dsp:cNvSpPr/>
      </dsp:nvSpPr>
      <dsp:spPr>
        <a:xfrm>
          <a:off x="4536499" y="1274111"/>
          <a:ext cx="3946636" cy="306002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Высота, опущенная из вершины на большее основание, делит его на два отрезка, один из которых равен полусумме оснований, другой - полуразности оснований.</a:t>
          </a:r>
          <a:endParaRPr lang="ru-RU" sz="2000" kern="1200" dirty="0"/>
        </a:p>
      </dsp:txBody>
      <dsp:txXfrm>
        <a:off x="4536499" y="1274111"/>
        <a:ext cx="3946636" cy="3060024"/>
      </dsp:txXfrm>
    </dsp:sp>
    <dsp:sp modelId="{5449FCA2-A04A-4694-A2EB-A4949EB20A38}">
      <dsp:nvSpPr>
        <dsp:cNvPr id="0" name=""/>
        <dsp:cNvSpPr/>
      </dsp:nvSpPr>
      <dsp:spPr>
        <a:xfrm>
          <a:off x="3241988" y="4146712"/>
          <a:ext cx="3017384" cy="1874575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Около равнобедренной  трапеции можно описать окружность</a:t>
          </a:r>
          <a:endParaRPr lang="ru-RU" sz="2000" kern="1200" dirty="0"/>
        </a:p>
      </dsp:txBody>
      <dsp:txXfrm>
        <a:off x="3241988" y="4146712"/>
        <a:ext cx="3017384" cy="1874575"/>
      </dsp:txXfrm>
    </dsp:sp>
    <dsp:sp modelId="{B26C5CE1-81E7-4AD8-8B43-A92759473AF1}">
      <dsp:nvSpPr>
        <dsp:cNvPr id="0" name=""/>
        <dsp:cNvSpPr/>
      </dsp:nvSpPr>
      <dsp:spPr>
        <a:xfrm>
          <a:off x="158128" y="4252529"/>
          <a:ext cx="2961214" cy="1641620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6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6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 равнобедренной трапеции  диагонали равны.</a:t>
          </a:r>
          <a:endParaRPr lang="ru-RU" sz="2000" kern="1200" dirty="0"/>
        </a:p>
      </dsp:txBody>
      <dsp:txXfrm>
        <a:off x="158128" y="4252529"/>
        <a:ext cx="2961214" cy="16416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80CAD3-6028-4A05-B875-CD3E0B9CA149}">
      <dsp:nvSpPr>
        <dsp:cNvPr id="0" name=""/>
        <dsp:cNvSpPr/>
      </dsp:nvSpPr>
      <dsp:spPr>
        <a:xfrm>
          <a:off x="2616832" y="-332669"/>
          <a:ext cx="2685521" cy="17186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Средняя линия трапеции параллельна основаниям и равна их полусумме.</a:t>
          </a:r>
          <a:endParaRPr lang="ru-RU" sz="2000" kern="1200" dirty="0"/>
        </a:p>
      </dsp:txBody>
      <dsp:txXfrm>
        <a:off x="2616832" y="-332669"/>
        <a:ext cx="2685521" cy="1718680"/>
      </dsp:txXfrm>
    </dsp:sp>
    <dsp:sp modelId="{41136889-DAA6-4985-AC1B-FFE7DAF7C788}">
      <dsp:nvSpPr>
        <dsp:cNvPr id="0" name=""/>
        <dsp:cNvSpPr/>
      </dsp:nvSpPr>
      <dsp:spPr>
        <a:xfrm>
          <a:off x="1338563" y="526136"/>
          <a:ext cx="5198209" cy="5198209"/>
        </a:xfrm>
        <a:custGeom>
          <a:avLst/>
          <a:gdLst/>
          <a:ahLst/>
          <a:cxnLst/>
          <a:rect l="0" t="0" r="0" b="0"/>
          <a:pathLst>
            <a:path>
              <a:moveTo>
                <a:pt x="3965969" y="388442"/>
              </a:moveTo>
              <a:arcTo wR="2599104" hR="2599104" stAng="18103724" swAng="332167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5A002B-038A-4CDC-8CB6-67848818B8D8}">
      <dsp:nvSpPr>
        <dsp:cNvPr id="0" name=""/>
        <dsp:cNvSpPr/>
      </dsp:nvSpPr>
      <dsp:spPr>
        <a:xfrm>
          <a:off x="5353139" y="1058308"/>
          <a:ext cx="2114249" cy="2528597"/>
        </a:xfrm>
        <a:prstGeom prst="roundRect">
          <a:avLst/>
        </a:prstGeom>
        <a:gradFill rotWithShape="0">
          <a:gsLst>
            <a:gs pos="0">
              <a:schemeClr val="accent2">
                <a:hueOff val="-3158839"/>
                <a:satOff val="5324"/>
                <a:lumOff val="-6520"/>
                <a:alphaOff val="0"/>
                <a:tint val="35000"/>
                <a:satMod val="260000"/>
              </a:schemeClr>
            </a:gs>
            <a:gs pos="30000">
              <a:schemeClr val="accent2">
                <a:hueOff val="-3158839"/>
                <a:satOff val="5324"/>
                <a:lumOff val="-6520"/>
                <a:alphaOff val="0"/>
                <a:tint val="38000"/>
                <a:satMod val="260000"/>
              </a:schemeClr>
            </a:gs>
            <a:gs pos="75000">
              <a:schemeClr val="accent2">
                <a:hueOff val="-3158839"/>
                <a:satOff val="5324"/>
                <a:lumOff val="-6520"/>
                <a:alphaOff val="0"/>
                <a:tint val="55000"/>
                <a:satMod val="255000"/>
              </a:schemeClr>
            </a:gs>
            <a:gs pos="100000">
              <a:schemeClr val="accent2">
                <a:hueOff val="-3158839"/>
                <a:satOff val="5324"/>
                <a:lumOff val="-652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Отрезок, соединяющий середины диагоналей, равен полуразности оснований.</a:t>
          </a:r>
          <a:endParaRPr lang="ru-RU" sz="2000" kern="1200" dirty="0"/>
        </a:p>
      </dsp:txBody>
      <dsp:txXfrm>
        <a:off x="5353139" y="1058308"/>
        <a:ext cx="2114249" cy="2528597"/>
      </dsp:txXfrm>
    </dsp:sp>
    <dsp:sp modelId="{D66D18A6-CE05-4E2C-A56E-59F4719D4F95}">
      <dsp:nvSpPr>
        <dsp:cNvPr id="0" name=""/>
        <dsp:cNvSpPr/>
      </dsp:nvSpPr>
      <dsp:spPr>
        <a:xfrm>
          <a:off x="1578150" y="-185934"/>
          <a:ext cx="5198209" cy="5198209"/>
        </a:xfrm>
        <a:custGeom>
          <a:avLst/>
          <a:gdLst/>
          <a:ahLst/>
          <a:cxnLst/>
          <a:rect l="0" t="0" r="0" b="0"/>
          <a:pathLst>
            <a:path>
              <a:moveTo>
                <a:pt x="4917518" y="3773969"/>
              </a:moveTo>
              <a:arcTo wR="2599104" hR="2599104" stAng="1612427" swAng="163987"/>
            </a:path>
          </a:pathLst>
        </a:custGeom>
        <a:noFill/>
        <a:ln w="12700" cap="flat" cmpd="sng" algn="ctr">
          <a:solidFill>
            <a:schemeClr val="accent2">
              <a:hueOff val="-3158839"/>
              <a:satOff val="5324"/>
              <a:lumOff val="-652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0DC727-3D66-424A-BF48-47135092962E}">
      <dsp:nvSpPr>
        <dsp:cNvPr id="0" name=""/>
        <dsp:cNvSpPr/>
      </dsp:nvSpPr>
      <dsp:spPr>
        <a:xfrm>
          <a:off x="4392478" y="3698348"/>
          <a:ext cx="2798457" cy="2394941"/>
        </a:xfrm>
        <a:prstGeom prst="roundRect">
          <a:avLst/>
        </a:prstGeom>
        <a:gradFill rotWithShape="0">
          <a:gsLst>
            <a:gs pos="0">
              <a:schemeClr val="accent2">
                <a:hueOff val="-6317677"/>
                <a:satOff val="10648"/>
                <a:lumOff val="-13040"/>
                <a:alphaOff val="0"/>
                <a:tint val="35000"/>
                <a:satMod val="260000"/>
              </a:schemeClr>
            </a:gs>
            <a:gs pos="30000">
              <a:schemeClr val="accent2">
                <a:hueOff val="-6317677"/>
                <a:satOff val="10648"/>
                <a:lumOff val="-13040"/>
                <a:alphaOff val="0"/>
                <a:tint val="38000"/>
                <a:satMod val="260000"/>
              </a:schemeClr>
            </a:gs>
            <a:gs pos="75000">
              <a:schemeClr val="accent2">
                <a:hueOff val="-6317677"/>
                <a:satOff val="10648"/>
                <a:lumOff val="-13040"/>
                <a:alphaOff val="0"/>
                <a:tint val="55000"/>
                <a:satMod val="255000"/>
              </a:schemeClr>
            </a:gs>
            <a:gs pos="100000">
              <a:schemeClr val="accent2">
                <a:hueOff val="-6317677"/>
                <a:satOff val="10648"/>
                <a:lumOff val="-1304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Параллельные прямые, пересекающие стороны  угла, отсекают от сторон угла пропорциональные отрезки.</a:t>
          </a:r>
          <a:endParaRPr lang="ru-RU" sz="2000" kern="1200" dirty="0"/>
        </a:p>
      </dsp:txBody>
      <dsp:txXfrm>
        <a:off x="4392478" y="3698348"/>
        <a:ext cx="2798457" cy="2394941"/>
      </dsp:txXfrm>
    </dsp:sp>
    <dsp:sp modelId="{635B8666-B065-4BAD-A783-849EC5C433D4}">
      <dsp:nvSpPr>
        <dsp:cNvPr id="0" name=""/>
        <dsp:cNvSpPr/>
      </dsp:nvSpPr>
      <dsp:spPr>
        <a:xfrm>
          <a:off x="1270380" y="502969"/>
          <a:ext cx="5198209" cy="5198209"/>
        </a:xfrm>
        <a:custGeom>
          <a:avLst/>
          <a:gdLst/>
          <a:ahLst/>
          <a:cxnLst/>
          <a:rect l="0" t="0" r="0" b="0"/>
          <a:pathLst>
            <a:path>
              <a:moveTo>
                <a:pt x="3113115" y="5146876"/>
              </a:moveTo>
              <a:arcTo wR="2599104" hR="2599104" stAng="4715624" swAng="1194609"/>
            </a:path>
          </a:pathLst>
        </a:custGeom>
        <a:noFill/>
        <a:ln w="12700" cap="flat" cmpd="sng" algn="ctr">
          <a:solidFill>
            <a:schemeClr val="accent2">
              <a:hueOff val="-6317677"/>
              <a:satOff val="10648"/>
              <a:lumOff val="-1304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4EE6FB-683F-491B-8DDF-115FEBA16DD4}">
      <dsp:nvSpPr>
        <dsp:cNvPr id="0" name=""/>
        <dsp:cNvSpPr/>
      </dsp:nvSpPr>
      <dsp:spPr>
        <a:xfrm>
          <a:off x="576076" y="3744411"/>
          <a:ext cx="2899998" cy="2247668"/>
        </a:xfrm>
        <a:prstGeom prst="roundRect">
          <a:avLst/>
        </a:prstGeom>
        <a:gradFill rotWithShape="0">
          <a:gsLst>
            <a:gs pos="0">
              <a:schemeClr val="accent2">
                <a:hueOff val="-9476516"/>
                <a:satOff val="15973"/>
                <a:lumOff val="-19559"/>
                <a:alphaOff val="0"/>
                <a:tint val="35000"/>
                <a:satMod val="260000"/>
              </a:schemeClr>
            </a:gs>
            <a:gs pos="30000">
              <a:schemeClr val="accent2">
                <a:hueOff val="-9476516"/>
                <a:satOff val="15973"/>
                <a:lumOff val="-19559"/>
                <a:alphaOff val="0"/>
                <a:tint val="38000"/>
                <a:satMod val="260000"/>
              </a:schemeClr>
            </a:gs>
            <a:gs pos="75000">
              <a:schemeClr val="accent2">
                <a:hueOff val="-9476516"/>
                <a:satOff val="15973"/>
                <a:lumOff val="-19559"/>
                <a:alphaOff val="0"/>
                <a:tint val="55000"/>
                <a:satMod val="255000"/>
              </a:schemeClr>
            </a:gs>
            <a:gs pos="100000">
              <a:schemeClr val="accent2">
                <a:hueOff val="-9476516"/>
                <a:satOff val="15973"/>
                <a:lumOff val="-19559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Средняя линия трапеции проходит через середины диагоналей.</a:t>
          </a:r>
          <a:endParaRPr lang="ru-RU" sz="2000" kern="1200" dirty="0"/>
        </a:p>
      </dsp:txBody>
      <dsp:txXfrm>
        <a:off x="576076" y="3744411"/>
        <a:ext cx="2899998" cy="2247668"/>
      </dsp:txXfrm>
    </dsp:sp>
    <dsp:sp modelId="{2AAF0E3C-DC9E-4D05-888D-B5358770C14D}">
      <dsp:nvSpPr>
        <dsp:cNvPr id="0" name=""/>
        <dsp:cNvSpPr/>
      </dsp:nvSpPr>
      <dsp:spPr>
        <a:xfrm>
          <a:off x="1257545" y="223965"/>
          <a:ext cx="5198209" cy="5198209"/>
        </a:xfrm>
        <a:custGeom>
          <a:avLst/>
          <a:gdLst/>
          <a:ahLst/>
          <a:cxnLst/>
          <a:rect l="0" t="0" r="0" b="0"/>
          <a:pathLst>
            <a:path>
              <a:moveTo>
                <a:pt x="168427" y="3519514"/>
              </a:moveTo>
              <a:arcTo wR="2599104" hR="2599104" stAng="9555608" swAng="129142"/>
            </a:path>
          </a:pathLst>
        </a:custGeom>
        <a:noFill/>
        <a:ln w="12700" cap="flat" cmpd="sng" algn="ctr">
          <a:solidFill>
            <a:schemeClr val="accent2">
              <a:hueOff val="-9476516"/>
              <a:satOff val="15973"/>
              <a:lumOff val="-1955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DCB503-4CBE-4CCF-953A-20A6F10EF74B}">
      <dsp:nvSpPr>
        <dsp:cNvPr id="0" name=""/>
        <dsp:cNvSpPr/>
      </dsp:nvSpPr>
      <dsp:spPr>
        <a:xfrm>
          <a:off x="360250" y="994618"/>
          <a:ext cx="2212445" cy="2655979"/>
        </a:xfrm>
        <a:prstGeom prst="roundRect">
          <a:avLst/>
        </a:prstGeom>
        <a:gradFill rotWithShape="0">
          <a:gsLst>
            <a:gs pos="0">
              <a:schemeClr val="accent2">
                <a:hueOff val="-12635355"/>
                <a:satOff val="21297"/>
                <a:lumOff val="-26079"/>
                <a:alphaOff val="0"/>
                <a:tint val="35000"/>
                <a:satMod val="260000"/>
              </a:schemeClr>
            </a:gs>
            <a:gs pos="30000">
              <a:schemeClr val="accent2">
                <a:hueOff val="-12635355"/>
                <a:satOff val="21297"/>
                <a:lumOff val="-26079"/>
                <a:alphaOff val="0"/>
                <a:tint val="38000"/>
                <a:satMod val="260000"/>
              </a:schemeClr>
            </a:gs>
            <a:gs pos="75000">
              <a:schemeClr val="accent2">
                <a:hueOff val="-12635355"/>
                <a:satOff val="21297"/>
                <a:lumOff val="-26079"/>
                <a:alphaOff val="0"/>
                <a:tint val="55000"/>
                <a:satMod val="255000"/>
              </a:schemeClr>
            </a:gs>
            <a:gs pos="100000">
              <a:schemeClr val="accent2">
                <a:hueOff val="-12635355"/>
                <a:satOff val="21297"/>
                <a:lumOff val="-26079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Если в трапецию вписана окружность, то сумма оснований равна сумме боковых сторон.</a:t>
          </a:r>
          <a:endParaRPr lang="ru-RU" sz="2000" kern="1200" dirty="0"/>
        </a:p>
      </dsp:txBody>
      <dsp:txXfrm>
        <a:off x="360250" y="994618"/>
        <a:ext cx="2212445" cy="2655979"/>
      </dsp:txXfrm>
    </dsp:sp>
    <dsp:sp modelId="{FD7253F8-0011-4B9D-97C9-8F89836493CA}">
      <dsp:nvSpPr>
        <dsp:cNvPr id="0" name=""/>
        <dsp:cNvSpPr/>
      </dsp:nvSpPr>
      <dsp:spPr>
        <a:xfrm>
          <a:off x="1340198" y="526017"/>
          <a:ext cx="5198209" cy="5198209"/>
        </a:xfrm>
        <a:custGeom>
          <a:avLst/>
          <a:gdLst/>
          <a:ahLst/>
          <a:cxnLst/>
          <a:rect l="0" t="0" r="0" b="0"/>
          <a:pathLst>
            <a:path>
              <a:moveTo>
                <a:pt x="1112002" y="467468"/>
              </a:moveTo>
              <a:arcTo wR="2599104" hR="2599104" stAng="14105943" swAng="256335"/>
            </a:path>
          </a:pathLst>
        </a:custGeom>
        <a:noFill/>
        <a:ln w="12700" cap="flat" cmpd="sng" algn="ctr">
          <a:solidFill>
            <a:schemeClr val="accent2">
              <a:hueOff val="-12635355"/>
              <a:satOff val="21297"/>
              <a:lumOff val="-2607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F3B0A-04A3-48FE-B29D-7B70C2AE1EDF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AA3E7-5F7C-4EAB-B9DA-4B40989637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6617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AA3E7-5F7C-4EAB-B9DA-4B409896378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6525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AA3E7-5F7C-4EAB-B9DA-4B409896378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5301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AA3E7-5F7C-4EAB-B9DA-4B409896378D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B5A5590-8C24-42BC-A91E-7729E535CD2C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53E3D04-02B7-43B1-91BC-63A04A832B5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21000">
        <p14:vortex dir="r"/>
      </p:transition>
    </mc:Choice>
    <mc:Fallback>
      <p:transition spd="slow" advClick="0" advTm="21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5590-8C24-42BC-A91E-7729E535CD2C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3D04-02B7-43B1-91BC-63A04A832B5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21000">
        <p14:vortex dir="r"/>
      </p:transition>
    </mc:Choice>
    <mc:Fallback>
      <p:transition spd="slow" advClick="0" advTm="21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5590-8C24-42BC-A91E-7729E535CD2C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3D04-02B7-43B1-91BC-63A04A832B5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21000">
        <p14:vortex dir="r"/>
      </p:transition>
    </mc:Choice>
    <mc:Fallback>
      <p:transition spd="slow" advClick="0" advTm="21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B5A5590-8C24-42BC-A91E-7729E535CD2C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53E3D04-02B7-43B1-91BC-63A04A832B5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21000">
        <p14:vortex dir="r"/>
      </p:transition>
    </mc:Choice>
    <mc:Fallback>
      <p:transition spd="slow" advClick="0" advTm="21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B5A5590-8C24-42BC-A91E-7729E535CD2C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53E3D04-02B7-43B1-91BC-63A04A832B5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21000">
        <p14:vortex dir="r"/>
      </p:transition>
    </mc:Choice>
    <mc:Fallback>
      <p:transition spd="slow" advClick="0" advTm="21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5590-8C24-42BC-A91E-7729E535CD2C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3D04-02B7-43B1-91BC-63A04A832B5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21000">
        <p14:vortex dir="r"/>
      </p:transition>
    </mc:Choice>
    <mc:Fallback>
      <p:transition spd="slow" advClick="0" advTm="21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5590-8C24-42BC-A91E-7729E535CD2C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3D04-02B7-43B1-91BC-63A04A832B5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21000">
        <p14:vortex dir="r"/>
      </p:transition>
    </mc:Choice>
    <mc:Fallback>
      <p:transition spd="slow" advClick="0" advTm="21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5A5590-8C24-42BC-A91E-7729E535CD2C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3E3D04-02B7-43B1-91BC-63A04A832B5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21000">
        <p14:vortex dir="r"/>
      </p:transition>
    </mc:Choice>
    <mc:Fallback>
      <p:transition spd="slow" advClick="0" advTm="21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5590-8C24-42BC-A91E-7729E535CD2C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3D04-02B7-43B1-91BC-63A04A832B5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21000">
        <p14:vortex dir="r"/>
      </p:transition>
    </mc:Choice>
    <mc:Fallback>
      <p:transition spd="slow" advClick="0" advTm="21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B5A5590-8C24-42BC-A91E-7729E535CD2C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53E3D04-02B7-43B1-91BC-63A04A832B5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21000">
        <p14:vortex dir="r"/>
      </p:transition>
    </mc:Choice>
    <mc:Fallback>
      <p:transition spd="slow" advClick="0" advTm="21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5A5590-8C24-42BC-A91E-7729E535CD2C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3E3D04-02B7-43B1-91BC-63A04A832B5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21000">
        <p14:vortex dir="r"/>
      </p:transition>
    </mc:Choice>
    <mc:Fallback>
      <p:transition spd="slow" advClick="0" advTm="21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B5A5590-8C24-42BC-A91E-7729E535CD2C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53E3D04-02B7-43B1-91BC-63A04A832B5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4000" advClick="0" advTm="21000">
        <p14:vortex dir="r"/>
      </p:transition>
    </mc:Choice>
    <mc:Fallback>
      <p:transition spd="slow" advClick="0" advTm="21000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commons.wikimedia.org/wiki/File:Trapezoid1.png?uselang=ru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6.png"/><Relationship Id="rId5" Type="http://schemas.openxmlformats.org/officeDocument/2006/relationships/diagramQuickStyle" Target="../diagrams/quickStyle1.xml"/><Relationship Id="rId10" Type="http://schemas.openxmlformats.org/officeDocument/2006/relationships/hyperlink" Target="http://commons.wikimedia.org/wiki/File:Trapezoid2_1.png?uselang=ru" TargetMode="External"/><Relationship Id="rId4" Type="http://schemas.openxmlformats.org/officeDocument/2006/relationships/diagramLayout" Target="../diagrams/layout1.xml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Trapezoid1.png?uselang=ru" TargetMode="External"/><Relationship Id="rId2" Type="http://schemas.openxmlformats.org/officeDocument/2006/relationships/hyperlink" Target="http://ru.wikipedia.org/wiki/%D0%9F%D1%80%D1%8F%D0%BC%D0%BE%D0%B9_%D1%83%D0%B3%D0%BE%D0%BB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commons.wikimedia.org/wiki/File:Trapezoid2_1.png?uselang=ru" TargetMode="Externa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75716" y="5805264"/>
            <a:ext cx="6590536" cy="937165"/>
          </a:xfrm>
        </p:spPr>
        <p:txBody>
          <a:bodyPr>
            <a:noAutofit/>
          </a:bodyPr>
          <a:lstStyle/>
          <a:p>
            <a:r>
              <a:rPr lang="ru-RU" b="0" i="1" dirty="0">
                <a:solidFill>
                  <a:schemeClr val="accent1">
                    <a:lumMod val="50000"/>
                  </a:schemeClr>
                </a:solidFill>
              </a:rPr>
              <a:t>Фрагмент к уроку математики</a:t>
            </a:r>
            <a:br>
              <a:rPr lang="ru-RU" b="0" i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0" i="1" dirty="0">
                <a:solidFill>
                  <a:schemeClr val="accent1">
                    <a:lumMod val="50000"/>
                  </a:schemeClr>
                </a:solidFill>
              </a:rPr>
              <a:t>«Трапеция»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0"/>
            <a:ext cx="7272808" cy="45719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3000" b="0" cap="small" dirty="0" err="1" smtClean="0">
                <a:latin typeface="+mj-lt"/>
                <a:ea typeface="+mj-ea"/>
                <a:cs typeface="+mj-cs"/>
              </a:rPr>
              <a:t>итрий</a:t>
            </a:r>
            <a:endParaRPr lang="ru-RU" sz="3000" b="0" cap="small" dirty="0"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346368"/>
            <a:ext cx="6750496" cy="651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Автор: Василенко Дмитрий</a:t>
            </a:r>
          </a:p>
          <a:p>
            <a:r>
              <a:rPr lang="ru-RU" sz="2400" dirty="0" smtClean="0"/>
              <a:t> </a:t>
            </a:r>
          </a:p>
          <a:p>
            <a:r>
              <a:rPr lang="ru-RU" sz="2400" dirty="0" smtClean="0"/>
              <a:t>Учитель: Харламов Ольга Викторовна </a:t>
            </a:r>
            <a:endParaRPr lang="ru-RU" sz="2400" b="1" dirty="0" smtClean="0"/>
          </a:p>
          <a:p>
            <a:r>
              <a:rPr lang="ru-RU" sz="2400" b="1" dirty="0" smtClean="0"/>
              <a:t>МКВ(С)ОУ_О(С)ОШ « №2</a:t>
            </a:r>
          </a:p>
          <a:p>
            <a:r>
              <a:rPr lang="ru-RU" sz="2400" b="1" dirty="0" smtClean="0"/>
              <a:t>»</a:t>
            </a:r>
          </a:p>
          <a:p>
            <a:r>
              <a:rPr lang="ru-RU" sz="2400" dirty="0" smtClean="0"/>
              <a:t>Адрес: </a:t>
            </a:r>
            <a:r>
              <a:rPr lang="ru-RU" sz="2400" b="1" i="1" dirty="0" smtClean="0"/>
              <a:t>Г.ТУЛА, ОКТЯБАРЬСКАЯ  47</a:t>
            </a:r>
          </a:p>
          <a:p>
            <a:endParaRPr lang="ru-RU" sz="2400" b="1" i="1" dirty="0" smtClean="0"/>
          </a:p>
          <a:p>
            <a:r>
              <a:rPr lang="ru-RU" sz="2400" b="1" i="1" dirty="0" smtClean="0"/>
              <a:t>           </a:t>
            </a:r>
            <a:endParaRPr lang="ru-RU" sz="2400" dirty="0" smtClean="0"/>
          </a:p>
          <a:p>
            <a:r>
              <a:rPr lang="ru-RU" sz="2400" dirty="0" smtClean="0"/>
              <a:t>Телефон:</a:t>
            </a:r>
            <a:r>
              <a:rPr lang="ru-RU" sz="2400" b="1" dirty="0" smtClean="0"/>
              <a:t> </a:t>
            </a:r>
            <a:r>
              <a:rPr lang="ru-RU" sz="2400" b="1" i="1" dirty="0" smtClean="0"/>
              <a:t>34 -45-22</a:t>
            </a:r>
            <a:endParaRPr lang="ru-RU" sz="2400" dirty="0" smtClean="0"/>
          </a:p>
          <a:p>
            <a:r>
              <a:rPr lang="ru-RU" sz="2400" dirty="0" smtClean="0"/>
              <a:t>Контактный телефон автора: 89531923489</a:t>
            </a:r>
          </a:p>
          <a:p>
            <a:endParaRPr lang="ru-RU" sz="2400" dirty="0" smtClean="0"/>
          </a:p>
          <a:p>
            <a:r>
              <a:rPr lang="ru-RU" sz="2400" dirty="0" smtClean="0"/>
              <a:t>                                            </a:t>
            </a:r>
            <a:r>
              <a:rPr lang="en-US" sz="2400" dirty="0" smtClean="0"/>
              <a:t> </a:t>
            </a:r>
            <a:endParaRPr lang="ru-RU" sz="2400" b="1" i="1" dirty="0" smtClean="0"/>
          </a:p>
          <a:p>
            <a:endParaRPr lang="ru-RU" sz="2400" b="1" i="1" dirty="0" smtClean="0"/>
          </a:p>
          <a:p>
            <a:endParaRPr lang="ru-RU" sz="2400" i="1" dirty="0" smtClean="0"/>
          </a:p>
          <a:p>
            <a:endParaRPr lang="ru-RU" sz="2400" b="1" i="1" dirty="0" smtClean="0"/>
          </a:p>
          <a:p>
            <a:endParaRPr lang="ru-RU" sz="2400" b="1" dirty="0"/>
          </a:p>
          <a:p>
            <a:pPr lvl="0"/>
            <a:endParaRPr lang="ru-RU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10000">
        <p14:vortex dir="r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i="1" dirty="0" smtClean="0"/>
              <a:t>2. </a:t>
            </a:r>
            <a:r>
              <a:rPr lang="ru-RU" b="1" i="1" u="sng" dirty="0" smtClean="0"/>
              <a:t>Формула площади трапеции через диагонали и угол между ними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Площадь трапеции через диагонал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420888"/>
            <a:ext cx="1424940" cy="142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51520" y="4219587"/>
            <a:ext cx="88924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ru-RU" sz="1600" b="1" i="1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399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399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ru-RU" sz="1600" b="1" i="1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диагонали трапеции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Содержимое 6" descr="Формула трапеции через диагонали"/>
          <p:cNvPicPr>
            <a:picLocks noGrp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852936"/>
            <a:ext cx="3238095" cy="876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21000">
        <p14:vortex dir="r"/>
      </p:transition>
    </mc:Choice>
    <mc:Fallback>
      <p:transition spd="slow" advClick="0" advTm="21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Autofit/>
          </a:bodyPr>
          <a:lstStyle/>
          <a:p>
            <a:pPr algn="ctr"/>
            <a:r>
              <a:rPr lang="ru-RU" sz="2700" dirty="0">
                <a:solidFill>
                  <a:schemeClr val="accent1">
                    <a:lumMod val="50000"/>
                  </a:schemeClr>
                </a:solidFill>
              </a:rPr>
              <a:t>Задачи  из открытого банка заданий  по  математике 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None/>
            </a:pPr>
            <a:r>
              <a:rPr lang="ru-RU" sz="2700" cap="small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Задача </a:t>
            </a:r>
            <a:r>
              <a:rPr lang="ru-RU" sz="2700" cap="small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№</a:t>
            </a:r>
            <a:r>
              <a:rPr lang="en-US" sz="2700" cap="small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700" cap="small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1</a:t>
            </a:r>
            <a:endParaRPr lang="ru-RU" sz="2700" cap="small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>
              <a:buNone/>
            </a:pPr>
            <a:r>
              <a:rPr lang="ru-RU" dirty="0" smtClean="0"/>
              <a:t>Найдите периметр трапеции ABCD по данным рисунка.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ege.yandex.ru/media/gia-2013/V8/v8_12(1)_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4414" y="2928934"/>
            <a:ext cx="6143668" cy="28575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275856" y="2932841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543195" y="547462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14000">
        <p14:vortex dir="r"/>
      </p:transition>
    </mc:Choice>
    <mc:Fallback>
      <p:transition spd="slow" advClick="0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Решение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1) Рассмотрим ∆</a:t>
            </a:r>
            <a:r>
              <a:rPr lang="en-US" dirty="0" smtClean="0"/>
              <a:t>BKC:</a:t>
            </a:r>
            <a:r>
              <a:rPr lang="ru-RU" dirty="0" smtClean="0"/>
              <a:t> ∠ </a:t>
            </a:r>
            <a:r>
              <a:rPr lang="en-US" dirty="0" smtClean="0"/>
              <a:t>BKC </a:t>
            </a:r>
            <a:r>
              <a:rPr lang="ru-RU" dirty="0" smtClean="0"/>
              <a:t>=90°</a:t>
            </a:r>
            <a:r>
              <a:rPr lang="en-US" dirty="0" smtClean="0"/>
              <a:t>; BK</a:t>
            </a:r>
            <a:r>
              <a:rPr lang="ru-RU" dirty="0" smtClean="0"/>
              <a:t> =12,</a:t>
            </a:r>
            <a:r>
              <a:rPr lang="en-US" dirty="0" smtClean="0"/>
              <a:t> BC</a:t>
            </a:r>
            <a:r>
              <a:rPr lang="ru-RU" dirty="0" smtClean="0"/>
              <a:t> =13(по условию задачи) =&gt;по т. Пифагора КС=               =5</a:t>
            </a:r>
          </a:p>
          <a:p>
            <a:pPr algn="just">
              <a:buNone/>
            </a:pPr>
            <a:r>
              <a:rPr lang="ru-RU" dirty="0" smtClean="0"/>
              <a:t>2)Рассмотрим</a:t>
            </a:r>
            <a:r>
              <a:rPr lang="ru-RU" spc="-300" dirty="0" smtClean="0"/>
              <a:t> </a:t>
            </a:r>
            <a:r>
              <a:rPr lang="ru-RU" dirty="0" smtClean="0"/>
              <a:t>∆</a:t>
            </a:r>
            <a:r>
              <a:rPr lang="en-US" dirty="0" smtClean="0"/>
              <a:t>AND:</a:t>
            </a:r>
            <a:r>
              <a:rPr lang="ru-RU" dirty="0" smtClean="0"/>
              <a:t> ∠</a:t>
            </a:r>
            <a:r>
              <a:rPr lang="en-US" dirty="0" smtClean="0"/>
              <a:t>AND=90</a:t>
            </a:r>
            <a:r>
              <a:rPr lang="ru-RU" dirty="0" smtClean="0"/>
              <a:t>°</a:t>
            </a:r>
            <a:r>
              <a:rPr lang="en-US" dirty="0" smtClean="0"/>
              <a:t>;</a:t>
            </a:r>
            <a:r>
              <a:rPr lang="ru-RU" dirty="0" smtClean="0"/>
              <a:t> </a:t>
            </a:r>
            <a:r>
              <a:rPr lang="en-US" dirty="0" smtClean="0"/>
              <a:t>AN=9;</a:t>
            </a:r>
            <a:r>
              <a:rPr lang="ru-RU" dirty="0" smtClean="0"/>
              <a:t> </a:t>
            </a:r>
            <a:r>
              <a:rPr lang="en-US" dirty="0" smtClean="0"/>
              <a:t>ND=12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=&gt; по т.Пифагора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AD</a:t>
            </a:r>
            <a:r>
              <a:rPr lang="ru-RU" dirty="0" smtClean="0"/>
              <a:t>=             </a:t>
            </a:r>
            <a:r>
              <a:rPr lang="en-US" dirty="0" smtClean="0"/>
              <a:t>=15</a:t>
            </a:r>
          </a:p>
          <a:p>
            <a:pPr algn="just">
              <a:buNone/>
            </a:pPr>
            <a:r>
              <a:rPr lang="ru-RU" dirty="0" smtClean="0"/>
              <a:t>3</a:t>
            </a:r>
            <a:r>
              <a:rPr lang="en-US" dirty="0" smtClean="0"/>
              <a:t>)A</a:t>
            </a:r>
            <a:r>
              <a:rPr lang="ru-RU" dirty="0" smtClean="0"/>
              <a:t>В </a:t>
            </a:r>
            <a:r>
              <a:rPr lang="en-US" dirty="0" smtClean="0"/>
              <a:t>=</a:t>
            </a:r>
            <a:r>
              <a:rPr lang="ru-RU" dirty="0" smtClean="0"/>
              <a:t> </a:t>
            </a:r>
            <a:r>
              <a:rPr lang="en-US" dirty="0" smtClean="0"/>
              <a:t>9+12</a:t>
            </a:r>
            <a:r>
              <a:rPr lang="ru-RU" dirty="0" smtClean="0"/>
              <a:t> </a:t>
            </a:r>
            <a:r>
              <a:rPr lang="en-US" dirty="0" smtClean="0"/>
              <a:t>=</a:t>
            </a:r>
            <a:r>
              <a:rPr lang="ru-RU" dirty="0" smtClean="0"/>
              <a:t> </a:t>
            </a:r>
            <a:r>
              <a:rPr lang="en-US" dirty="0" smtClean="0"/>
              <a:t>21</a:t>
            </a:r>
          </a:p>
          <a:p>
            <a:pPr algn="just">
              <a:buNone/>
            </a:pPr>
            <a:r>
              <a:rPr lang="ru-RU" dirty="0" smtClean="0"/>
              <a:t>   </a:t>
            </a:r>
            <a:r>
              <a:rPr lang="en-US" dirty="0" smtClean="0"/>
              <a:t>DC=</a:t>
            </a:r>
            <a:r>
              <a:rPr lang="ru-RU" dirty="0" smtClean="0"/>
              <a:t> </a:t>
            </a:r>
            <a:r>
              <a:rPr lang="en-US" dirty="0" smtClean="0"/>
              <a:t>5+12=17</a:t>
            </a:r>
          </a:p>
          <a:p>
            <a:pPr algn="just">
              <a:buNone/>
            </a:pPr>
            <a:r>
              <a:rPr lang="ru-RU" dirty="0" smtClean="0"/>
              <a:t>   </a:t>
            </a:r>
            <a:r>
              <a:rPr lang="en-US" dirty="0" smtClean="0"/>
              <a:t>AD=15;</a:t>
            </a:r>
            <a:r>
              <a:rPr lang="ru-RU" dirty="0" smtClean="0"/>
              <a:t>    </a:t>
            </a:r>
            <a:r>
              <a:rPr lang="en-US" dirty="0" smtClean="0"/>
              <a:t>BC=13</a:t>
            </a:r>
          </a:p>
          <a:p>
            <a:pPr algn="just">
              <a:buNone/>
            </a:pPr>
            <a:r>
              <a:rPr lang="ru-RU" dirty="0" smtClean="0"/>
              <a:t>=&gt;</a:t>
            </a:r>
            <a:r>
              <a:rPr lang="en-US" dirty="0" smtClean="0"/>
              <a:t>P</a:t>
            </a:r>
            <a:r>
              <a:rPr lang="ru-RU" dirty="0" smtClean="0"/>
              <a:t>тр=21+17+15+13=66</a:t>
            </a:r>
          </a:p>
          <a:p>
            <a:pPr algn="just">
              <a:buNone/>
            </a:pPr>
            <a:r>
              <a:rPr lang="ru-RU" dirty="0" smtClean="0"/>
              <a:t>Ответ</a:t>
            </a:r>
            <a:r>
              <a:rPr lang="en-US" dirty="0" smtClean="0"/>
              <a:t>:</a:t>
            </a:r>
            <a:r>
              <a:rPr lang="ru-RU" dirty="0" smtClean="0"/>
              <a:t>  </a:t>
            </a:r>
            <a:r>
              <a:rPr lang="en-US" dirty="0" smtClean="0"/>
              <a:t>66</a:t>
            </a:r>
            <a:endParaRPr lang="ru-RU" dirty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2924944"/>
            <a:ext cx="1057275" cy="342900"/>
          </a:xfrm>
          <a:prstGeom prst="rect">
            <a:avLst/>
          </a:prstGeom>
          <a:noFill/>
        </p:spPr>
      </p:pic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105273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2060848"/>
            <a:ext cx="1181100" cy="342900"/>
          </a:xfrm>
          <a:prstGeom prst="rect">
            <a:avLst/>
          </a:prstGeom>
          <a:noFill/>
        </p:spPr>
      </p:pic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20000">
        <p14:vortex dir="r"/>
      </p:transition>
    </mc:Choice>
    <mc:Fallback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pPr algn="ctr"/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</a:rPr>
              <a:t>Задача № 2</a:t>
            </a:r>
            <a:endParaRPr lang="ru-RU" sz="27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8258204" cy="554528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 трапеции ABCD известно, что AD=24, ВС=8, АС=13, BD=5√17. Найдите площадь трапеции.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Неравнобокая трапеция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142984"/>
            <a:ext cx="450059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18000">
        <p14:vortex dir="r"/>
      </p:transition>
    </mc:Choice>
    <mc:Fallback>
      <p:transition spd="slow" advClick="0" advTm="1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Решение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857232"/>
            <a:ext cx="8464454" cy="588413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Для нахождения высоты трапеции из вершин меньшего основания B и C опустим на большее основание две высоты. Поскольку трапеция не равнобедренная , то обозначим</a:t>
            </a:r>
            <a:r>
              <a:rPr lang="ru-RU" b="1" dirty="0" smtClean="0"/>
              <a:t> </a:t>
            </a:r>
            <a:r>
              <a:rPr lang="ru-RU" dirty="0" smtClean="0"/>
              <a:t> AM = a,  KD = </a:t>
            </a:r>
            <a:r>
              <a:rPr lang="ru-RU" dirty="0" err="1" smtClean="0"/>
              <a:t>b</a:t>
            </a:r>
            <a:r>
              <a:rPr lang="ru-RU" dirty="0" smtClean="0"/>
              <a:t> . Т.к. основания трапеции параллельны, а мы опускали две высоты, перпендикулярных большему основанию, то MBCK - прямоугольник.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Значит, </a:t>
            </a:r>
            <a:br>
              <a:rPr lang="ru-RU" dirty="0" smtClean="0"/>
            </a:br>
            <a:r>
              <a:rPr lang="ru-RU" dirty="0" smtClean="0"/>
              <a:t>AD = AM+МК+KD , а ВС=МК</a:t>
            </a:r>
            <a:br>
              <a:rPr lang="ru-RU" dirty="0" smtClean="0"/>
            </a:br>
            <a:r>
              <a:rPr lang="ru-RU" dirty="0" err="1" smtClean="0"/>
              <a:t>a</a:t>
            </a:r>
            <a:r>
              <a:rPr lang="ru-RU" dirty="0" smtClean="0"/>
              <a:t> + 8 + </a:t>
            </a:r>
            <a:r>
              <a:rPr lang="ru-RU" dirty="0" err="1" smtClean="0"/>
              <a:t>b</a:t>
            </a:r>
            <a:r>
              <a:rPr lang="ru-RU" dirty="0" smtClean="0"/>
              <a:t> = 24 </a:t>
            </a:r>
            <a:br>
              <a:rPr lang="ru-RU" dirty="0" smtClean="0"/>
            </a:br>
            <a:r>
              <a:rPr lang="ru-RU" dirty="0" err="1" smtClean="0"/>
              <a:t>a</a:t>
            </a:r>
            <a:r>
              <a:rPr lang="ru-RU" dirty="0" smtClean="0"/>
              <a:t> = 16 - </a:t>
            </a:r>
            <a:r>
              <a:rPr lang="ru-RU" dirty="0" err="1" smtClean="0"/>
              <a:t>b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Треугольники DBM и ACK - прямоугольные, так их прямые углы образованы высотами трапеции. Обозначим высоту трапеции через </a:t>
            </a:r>
            <a:r>
              <a:rPr lang="ru-RU" dirty="0" err="1" smtClean="0"/>
              <a:t>h</a:t>
            </a:r>
            <a:r>
              <a:rPr lang="ru-RU" dirty="0" smtClean="0"/>
              <a:t>. Тогда по теореме Пифагора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h</a:t>
            </a:r>
            <a:r>
              <a:rPr lang="ru-RU" baseline="30000" dirty="0" smtClean="0"/>
              <a:t>2</a:t>
            </a:r>
            <a:r>
              <a:rPr lang="ru-RU" dirty="0" smtClean="0"/>
              <a:t> + (24 - </a:t>
            </a:r>
            <a:r>
              <a:rPr lang="ru-RU" dirty="0" err="1" smtClean="0"/>
              <a:t>a</a:t>
            </a:r>
            <a:r>
              <a:rPr lang="ru-RU" dirty="0" smtClean="0"/>
              <a:t>)</a:t>
            </a:r>
            <a:r>
              <a:rPr lang="ru-RU" baseline="30000" dirty="0" smtClean="0"/>
              <a:t>2</a:t>
            </a:r>
            <a:r>
              <a:rPr lang="ru-RU" dirty="0" smtClean="0"/>
              <a:t> = (5√17)</a:t>
            </a:r>
            <a:r>
              <a:rPr lang="ru-RU" baseline="30000" dirty="0" smtClean="0"/>
              <a:t>2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и </a:t>
            </a:r>
            <a:br>
              <a:rPr lang="ru-RU" dirty="0" smtClean="0"/>
            </a:br>
            <a:r>
              <a:rPr lang="ru-RU" dirty="0" smtClean="0"/>
              <a:t>h</a:t>
            </a:r>
            <a:r>
              <a:rPr lang="ru-RU" baseline="30000" dirty="0" smtClean="0"/>
              <a:t>2</a:t>
            </a:r>
            <a:r>
              <a:rPr lang="ru-RU" dirty="0" smtClean="0"/>
              <a:t> + (24 - </a:t>
            </a:r>
            <a:r>
              <a:rPr lang="ru-RU" dirty="0" err="1" smtClean="0"/>
              <a:t>b</a:t>
            </a:r>
            <a:r>
              <a:rPr lang="ru-RU" dirty="0" smtClean="0"/>
              <a:t>)</a:t>
            </a:r>
            <a:r>
              <a:rPr lang="ru-RU" baseline="30000" dirty="0" smtClean="0"/>
              <a:t>2</a:t>
            </a:r>
            <a:r>
              <a:rPr lang="ru-RU" dirty="0" smtClean="0"/>
              <a:t> = 13</a:t>
            </a:r>
            <a:r>
              <a:rPr lang="ru-RU" baseline="30000" dirty="0" smtClean="0"/>
              <a:t>2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Учтем, что </a:t>
            </a:r>
            <a:r>
              <a:rPr lang="ru-RU" dirty="0" err="1" smtClean="0"/>
              <a:t>a</a:t>
            </a:r>
            <a:r>
              <a:rPr lang="ru-RU" dirty="0" smtClean="0"/>
              <a:t> = 16 - </a:t>
            </a:r>
            <a:r>
              <a:rPr lang="ru-RU" dirty="0" err="1" smtClean="0"/>
              <a:t>b</a:t>
            </a:r>
            <a:r>
              <a:rPr lang="ru-RU" dirty="0" smtClean="0"/>
              <a:t> , тогда в первом уравнении </a:t>
            </a:r>
            <a:br>
              <a:rPr lang="ru-RU" dirty="0" smtClean="0"/>
            </a:br>
            <a:r>
              <a:rPr lang="ru-RU" dirty="0" smtClean="0"/>
              <a:t>h</a:t>
            </a:r>
            <a:r>
              <a:rPr lang="ru-RU" baseline="30000" dirty="0" smtClean="0"/>
              <a:t>2</a:t>
            </a:r>
            <a:r>
              <a:rPr lang="ru-RU" dirty="0" smtClean="0"/>
              <a:t> + (24 - 16 + </a:t>
            </a:r>
            <a:r>
              <a:rPr lang="ru-RU" dirty="0" err="1" smtClean="0"/>
              <a:t>b</a:t>
            </a:r>
            <a:r>
              <a:rPr lang="ru-RU" dirty="0" smtClean="0"/>
              <a:t>)</a:t>
            </a:r>
            <a:r>
              <a:rPr lang="ru-RU" baseline="30000" dirty="0" smtClean="0"/>
              <a:t>2</a:t>
            </a:r>
            <a:r>
              <a:rPr lang="ru-RU" dirty="0" smtClean="0"/>
              <a:t> = 425 </a:t>
            </a:r>
            <a:br>
              <a:rPr lang="ru-RU" dirty="0" smtClean="0"/>
            </a:br>
            <a:r>
              <a:rPr lang="ru-RU" dirty="0" smtClean="0"/>
              <a:t>h</a:t>
            </a:r>
            <a:r>
              <a:rPr lang="ru-RU" baseline="30000" dirty="0" smtClean="0"/>
              <a:t>2</a:t>
            </a:r>
            <a:r>
              <a:rPr lang="ru-RU" dirty="0" smtClean="0"/>
              <a:t> = 425 - (8 + </a:t>
            </a:r>
            <a:r>
              <a:rPr lang="ru-RU" dirty="0" err="1" smtClean="0"/>
              <a:t>b</a:t>
            </a:r>
            <a:r>
              <a:rPr lang="ru-RU" dirty="0" smtClean="0"/>
              <a:t>)</a:t>
            </a:r>
            <a:r>
              <a:rPr lang="ru-RU" baseline="30000" dirty="0" smtClean="0"/>
              <a:t>2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37000">
        <p14:vortex dir="r"/>
      </p:transition>
    </mc:Choice>
    <mc:Fallback>
      <p:transition spd="slow" advClick="0" advTm="3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568863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Подставим значение квадрата высоты во второе уравнение. Получим: </a:t>
            </a:r>
            <a:br>
              <a:rPr lang="ru-RU" dirty="0" smtClean="0"/>
            </a:br>
            <a:r>
              <a:rPr lang="ru-RU" dirty="0" smtClean="0"/>
              <a:t>425 - (8 + </a:t>
            </a:r>
            <a:r>
              <a:rPr lang="ru-RU" dirty="0" err="1" smtClean="0"/>
              <a:t>b</a:t>
            </a:r>
            <a:r>
              <a:rPr lang="ru-RU" dirty="0" smtClean="0"/>
              <a:t>)</a:t>
            </a:r>
            <a:r>
              <a:rPr lang="ru-RU" baseline="30000" dirty="0" smtClean="0"/>
              <a:t>2</a:t>
            </a:r>
            <a:r>
              <a:rPr lang="ru-RU" dirty="0" smtClean="0"/>
              <a:t> + (24 - </a:t>
            </a:r>
            <a:r>
              <a:rPr lang="ru-RU" dirty="0" err="1" smtClean="0"/>
              <a:t>b</a:t>
            </a:r>
            <a:r>
              <a:rPr lang="ru-RU" dirty="0" smtClean="0"/>
              <a:t>)</a:t>
            </a:r>
            <a:r>
              <a:rPr lang="ru-RU" baseline="30000" dirty="0" smtClean="0"/>
              <a:t>2</a:t>
            </a:r>
            <a:r>
              <a:rPr lang="ru-RU" dirty="0" smtClean="0"/>
              <a:t> = 169 </a:t>
            </a:r>
            <a:br>
              <a:rPr lang="ru-RU" dirty="0" smtClean="0"/>
            </a:br>
            <a:r>
              <a:rPr lang="ru-RU" dirty="0" smtClean="0"/>
              <a:t>-(64 + 16b + </a:t>
            </a:r>
            <a:r>
              <a:rPr lang="ru-RU" dirty="0" err="1" smtClean="0"/>
              <a:t>b</a:t>
            </a:r>
            <a:r>
              <a:rPr lang="ru-RU" dirty="0" smtClean="0"/>
              <a:t>)</a:t>
            </a:r>
            <a:r>
              <a:rPr lang="ru-RU" baseline="30000" dirty="0" smtClean="0"/>
              <a:t>2</a:t>
            </a:r>
            <a:r>
              <a:rPr lang="ru-RU" dirty="0" smtClean="0"/>
              <a:t> + (24 - </a:t>
            </a:r>
            <a:r>
              <a:rPr lang="ru-RU" dirty="0" err="1" smtClean="0"/>
              <a:t>b</a:t>
            </a:r>
            <a:r>
              <a:rPr lang="ru-RU" dirty="0" smtClean="0"/>
              <a:t>)</a:t>
            </a:r>
            <a:r>
              <a:rPr lang="ru-RU" baseline="30000" dirty="0" smtClean="0"/>
              <a:t>2</a:t>
            </a:r>
            <a:r>
              <a:rPr lang="ru-RU" dirty="0" smtClean="0"/>
              <a:t> = -256 </a:t>
            </a:r>
            <a:br>
              <a:rPr lang="ru-RU" dirty="0" smtClean="0"/>
            </a:br>
            <a:r>
              <a:rPr lang="ru-RU" dirty="0" smtClean="0"/>
              <a:t>-64 - 16b - b</a:t>
            </a:r>
            <a:r>
              <a:rPr lang="ru-RU" baseline="30000" dirty="0" smtClean="0"/>
              <a:t>2</a:t>
            </a:r>
            <a:r>
              <a:rPr lang="ru-RU" dirty="0" smtClean="0"/>
              <a:t> + 576 - 48b + b</a:t>
            </a:r>
            <a:r>
              <a:rPr lang="ru-RU" baseline="30000" dirty="0" smtClean="0"/>
              <a:t>2</a:t>
            </a:r>
            <a:r>
              <a:rPr lang="ru-RU" dirty="0" smtClean="0"/>
              <a:t> = -256 </a:t>
            </a:r>
            <a:br>
              <a:rPr lang="ru-RU" dirty="0" smtClean="0"/>
            </a:br>
            <a:r>
              <a:rPr lang="ru-RU" dirty="0" smtClean="0"/>
              <a:t>-64b = -768 </a:t>
            </a:r>
            <a:br>
              <a:rPr lang="ru-RU" dirty="0" smtClean="0"/>
            </a:br>
            <a:r>
              <a:rPr lang="ru-RU" dirty="0" err="1" smtClean="0"/>
              <a:t>b</a:t>
            </a:r>
            <a:r>
              <a:rPr lang="ru-RU" dirty="0" smtClean="0"/>
              <a:t> = 12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Таким образом, KD = 12 </a:t>
            </a:r>
            <a:br>
              <a:rPr lang="ru-RU" dirty="0" smtClean="0"/>
            </a:br>
            <a:r>
              <a:rPr lang="ru-RU" dirty="0" smtClean="0"/>
              <a:t>Откуда </a:t>
            </a:r>
            <a:br>
              <a:rPr lang="ru-RU" dirty="0" smtClean="0"/>
            </a:br>
            <a:r>
              <a:rPr lang="ru-RU" dirty="0" smtClean="0"/>
              <a:t>h</a:t>
            </a:r>
            <a:r>
              <a:rPr lang="ru-RU" baseline="30000" dirty="0" smtClean="0"/>
              <a:t>2</a:t>
            </a:r>
            <a:r>
              <a:rPr lang="ru-RU" dirty="0" smtClean="0"/>
              <a:t> = 425 - (8 + </a:t>
            </a:r>
            <a:r>
              <a:rPr lang="ru-RU" dirty="0" err="1" smtClean="0"/>
              <a:t>b</a:t>
            </a:r>
            <a:r>
              <a:rPr lang="ru-RU" dirty="0" smtClean="0"/>
              <a:t>)</a:t>
            </a:r>
            <a:r>
              <a:rPr lang="ru-RU" baseline="30000" dirty="0" smtClean="0"/>
              <a:t>2</a:t>
            </a:r>
            <a:r>
              <a:rPr lang="ru-RU" dirty="0" smtClean="0"/>
              <a:t> = 425 - (8 + 12)</a:t>
            </a:r>
            <a:r>
              <a:rPr lang="ru-RU" baseline="30000" dirty="0" smtClean="0"/>
              <a:t>2</a:t>
            </a:r>
            <a:r>
              <a:rPr lang="ru-RU" dirty="0" smtClean="0"/>
              <a:t> = 25 </a:t>
            </a:r>
            <a:br>
              <a:rPr lang="ru-RU" dirty="0" smtClean="0"/>
            </a:br>
            <a:r>
              <a:rPr lang="ru-RU" dirty="0" err="1" smtClean="0"/>
              <a:t>h</a:t>
            </a:r>
            <a:r>
              <a:rPr lang="ru-RU" dirty="0" smtClean="0"/>
              <a:t> = 5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Найдем площадь трапеции через ее высоту и </a:t>
            </a:r>
            <a:r>
              <a:rPr lang="ru-RU" dirty="0" err="1" smtClean="0"/>
              <a:t>полусумму</a:t>
            </a:r>
            <a:r>
              <a:rPr lang="ru-RU" dirty="0" smtClean="0"/>
              <a:t> оснований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>S =                 = 80 ( см</a:t>
            </a:r>
            <a:r>
              <a:rPr lang="ru-RU" baseline="30000" dirty="0" smtClean="0"/>
              <a:t>2 </a:t>
            </a:r>
            <a:r>
              <a:rPr lang="ru-RU" dirty="0" smtClean="0"/>
              <a:t> 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Ответ</a:t>
            </a:r>
            <a:r>
              <a:rPr lang="ru-RU" dirty="0" smtClean="0"/>
              <a:t>: 80 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4581128"/>
            <a:ext cx="990600" cy="55245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30000">
        <p14:vortex dir="r"/>
      </p:transition>
    </mc:Choice>
    <mc:Fallback>
      <p:transition spd="slow" advClick="0" advTm="3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</a:rPr>
              <a:t>ЗАДАЧА№3</a:t>
            </a:r>
            <a:br>
              <a:rPr lang="ru-RU" sz="27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i="1" dirty="0" smtClean="0"/>
              <a:t>Основания трапеции равны 8 и 34, площадь равна 168. Найдите ее высоту.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7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Содержимое 7" descr="http://reshuege.ru/get_file?id=277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060848"/>
            <a:ext cx="3200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95536" y="3889224"/>
            <a:ext cx="87484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Решение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http://reshuege.ru/formula/70/701770bf53b379c3ccd6893c3b15d18f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365104"/>
            <a:ext cx="424847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51520" y="5465571"/>
            <a:ext cx="88924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Ответ: 8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90100"/>
            <a:ext cx="2231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15000">
        <p14:vortex dir="r"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pPr algn="ctr"/>
            <a:r>
              <a:rPr lang="ru-RU" sz="2700" dirty="0">
                <a:solidFill>
                  <a:schemeClr val="accent1">
                    <a:lumMod val="50000"/>
                  </a:schemeClr>
                </a:solidFill>
              </a:rPr>
              <a:t>Задача № </a:t>
            </a:r>
            <a:r>
              <a:rPr lang="en-US" sz="2700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endParaRPr lang="ru-RU" sz="27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5472122" cy="554528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Найдите площадь трапеции, изображенной на рисунке.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700" cap="small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Решение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Площадь трапеции равна произведению полусуммы оснований на высоту. Поэтому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                         (см</a:t>
            </a:r>
            <a:r>
              <a:rPr lang="ru-RU" baseline="30000" dirty="0" smtClean="0"/>
              <a:t>2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Ответ: 12 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reshuege.ru/formula/1f/1f96848b4e66364107c9bc6f52c20002.png"/>
          <p:cNvPicPr/>
          <p:nvPr/>
        </p:nvPicPr>
        <p:blipFill>
          <a:blip r:embed="rId3" cstate="print">
            <a:lum bright="-10000"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786" y="3857628"/>
            <a:ext cx="2214578" cy="78581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xn--c1ada6bq3a2b.xn--p1ai/get_file?id=511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8" y="1000108"/>
            <a:ext cx="2928958" cy="38576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25000">
        <p14:vortex dir="r"/>
      </p:transition>
    </mc:Choice>
    <mc:Fallback>
      <p:transition spd="slow" advClick="0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Autofit/>
          </a:bodyPr>
          <a:lstStyle/>
          <a:p>
            <a:pPr algn="ctr"/>
            <a:r>
              <a:rPr lang="ru-RU" sz="2700" dirty="0">
                <a:solidFill>
                  <a:schemeClr val="accent1">
                    <a:lumMod val="50000"/>
                  </a:schemeClr>
                </a:solidFill>
              </a:rPr>
              <a:t>Задача </a:t>
            </a:r>
            <a:r>
              <a:rPr lang="en-US" sz="27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700" dirty="0">
                <a:solidFill>
                  <a:schemeClr val="accent1">
                    <a:lumMod val="50000"/>
                  </a:schemeClr>
                </a:solidFill>
              </a:rPr>
              <a:t>№  </a:t>
            </a:r>
            <a:r>
              <a:rPr lang="en-US" sz="2700" dirty="0">
                <a:solidFill>
                  <a:schemeClr val="accent1">
                    <a:lumMod val="50000"/>
                  </a:schemeClr>
                </a:solidFill>
              </a:rPr>
              <a:t>5</a:t>
            </a:r>
            <a:endParaRPr lang="ru-RU" sz="27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714356"/>
            <a:ext cx="5286412" cy="575959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На клетчатой бумаге с клетками размером 1 см   1 см изображена трапеция. Найдите площадь в квадратных сантиметрах.</a:t>
            </a:r>
          </a:p>
          <a:p>
            <a:pPr algn="ctr">
              <a:buNone/>
            </a:pPr>
            <a:r>
              <a:rPr lang="ru-RU" sz="2700" cap="small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Решение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Площадь трапеции равна произведению полусуммы оснований на высоту. Поэтому 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                       (см</a:t>
            </a:r>
            <a:r>
              <a:rPr lang="ru-RU" baseline="30000" dirty="0" smtClean="0"/>
              <a:t>2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Ответ: 15 .</a:t>
            </a:r>
          </a:p>
          <a:p>
            <a:endParaRPr lang="ru-RU" dirty="0"/>
          </a:p>
        </p:txBody>
      </p:sp>
      <p:pic>
        <p:nvPicPr>
          <p:cNvPr id="4" name="Рисунок 3" descr="http://reshuege.ru/formula/7e/7eb5eddd0407020b2999d7a6af385389.png"/>
          <p:cNvPicPr/>
          <p:nvPr/>
        </p:nvPicPr>
        <p:blipFill>
          <a:blip r:embed="rId2" cstate="print">
            <a:lum bright="-20000" contras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3786190"/>
            <a:ext cx="1928826" cy="933454"/>
          </a:xfrm>
          <a:prstGeom prst="rect">
            <a:avLst/>
          </a:prstGeom>
          <a:noFill/>
          <a:ln>
            <a:noFill/>
          </a:ln>
        </p:spPr>
      </p:pic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Рисунок 52" descr="http://xn--c1ada6bq3a2b.xn--p1ai/get_file?id=5482"/>
          <p:cNvPicPr>
            <a:picLocks noChangeAspect="1" noChangeArrowheads="1"/>
          </p:cNvPicPr>
          <p:nvPr/>
        </p:nvPicPr>
        <p:blipFill>
          <a:blip r:embed="rId3" cstate="print">
            <a:lum bright="-20000" contrast="-10000"/>
          </a:blip>
          <a:srcRect/>
          <a:stretch>
            <a:fillRect/>
          </a:stretch>
        </p:blipFill>
        <p:spPr bwMode="auto">
          <a:xfrm>
            <a:off x="5572132" y="714356"/>
            <a:ext cx="2928958" cy="3357586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1196752"/>
            <a:ext cx="161925" cy="3048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25000">
        <p14:vortex dir="r"/>
      </p:transition>
    </mc:Choice>
    <mc:Fallback>
      <p:transition spd="slow" advClick="0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Список использованных ресурсов: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/>
              <a:t>Л.С. </a:t>
            </a:r>
            <a:r>
              <a:rPr lang="ru-RU" dirty="0" err="1"/>
              <a:t>Атанасян</a:t>
            </a:r>
            <a:r>
              <a:rPr lang="ru-RU" dirty="0"/>
              <a:t> Геометрия 7-9, «Просвещение» 2010</a:t>
            </a:r>
          </a:p>
          <a:p>
            <a:pPr lvl="0"/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smtClean="0"/>
              <a:t>www.bymath.net</a:t>
            </a:r>
            <a:endParaRPr lang="ru-RU" dirty="0" smtClean="0"/>
          </a:p>
          <a:p>
            <a:pPr lvl="0"/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smtClean="0"/>
              <a:t>matematik-master.ru</a:t>
            </a:r>
            <a:r>
              <a:rPr lang="ru-RU" dirty="0" smtClean="0"/>
              <a:t>  </a:t>
            </a:r>
          </a:p>
          <a:p>
            <a:pPr lvl="0"/>
            <a:r>
              <a:rPr lang="en-US" dirty="0" smtClean="0"/>
              <a:t>http://www.mathgia.ru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347864" y="34290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96396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8000">
        <p14:vortex dir="r"/>
      </p:transition>
    </mc:Choice>
    <mc:Fallback>
      <p:transition spd="slow" advClick="0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Цели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ru-RU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904656"/>
          </a:xfrm>
        </p:spPr>
        <p:txBody>
          <a:bodyPr>
            <a:normAutofit/>
          </a:bodyPr>
          <a:lstStyle/>
          <a:p>
            <a:r>
              <a:rPr lang="ru-RU" dirty="0" smtClean="0"/>
              <a:t>обобщить и систематизировать теоретические знания по данной теме,</a:t>
            </a:r>
          </a:p>
          <a:p>
            <a:r>
              <a:rPr lang="ru-RU" dirty="0" smtClean="0"/>
              <a:t>совершенствовать навыки нахождения периметра, площади трапеции, средней линии,</a:t>
            </a:r>
          </a:p>
          <a:p>
            <a:r>
              <a:rPr lang="ru-RU" dirty="0" smtClean="0"/>
              <a:t>закрепить  умения применять полученные знания при решении практических задач, </a:t>
            </a:r>
          </a:p>
          <a:p>
            <a:r>
              <a:rPr lang="ru-RU" dirty="0" smtClean="0"/>
              <a:t>устранить пробелы в знаниях по данной теме,</a:t>
            </a:r>
          </a:p>
          <a:p>
            <a:r>
              <a:rPr lang="ru-RU" dirty="0" smtClean="0"/>
              <a:t>развивать познавательный интерес учащихся,</a:t>
            </a:r>
          </a:p>
          <a:p>
            <a:r>
              <a:rPr lang="ru-RU" dirty="0" smtClean="0"/>
              <a:t>развивать у учащихся логическое мышление через умение анализировать, сравнивать, наблюдать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92528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21000">
        <p14:vortex dir="r"/>
      </p:transition>
    </mc:Choice>
    <mc:Fallback>
      <p:transition spd="slow" advClick="0" advTm="2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Немного из истории…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57364"/>
            <a:ext cx="3971924" cy="46165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«Трапеция» - слово греческого происхождения, означавшее в древности «столик». В средние века трапецией называли, по Евклиду, любой четырёхугольник.</a:t>
            </a:r>
            <a:endParaRPr lang="ru-RU" dirty="0"/>
          </a:p>
        </p:txBody>
      </p:sp>
      <p:pic>
        <p:nvPicPr>
          <p:cNvPr id="1026" name="Picture 2" descr="C:\Users\Учитель\Desktop\Euklid-von-Alexandria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2571744"/>
            <a:ext cx="2977010" cy="3533779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1028" name="Picture 4" descr="C:\Users\Учитель\Desktop\Euklid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1428736"/>
            <a:ext cx="2201462" cy="3643314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1029" name="Picture 5" descr="C:\Users\Учитель\Desktop\Domenico-Fetti_Archimedes_1620.jpg"/>
          <p:cNvPicPr>
            <a:picLocks noChangeAspect="1" noChangeArrowheads="1"/>
          </p:cNvPicPr>
          <p:nvPr/>
        </p:nvPicPr>
        <p:blipFill>
          <a:blip r:embed="rId4" cstate="print"/>
          <a:srcRect l="28571" b="29612"/>
          <a:stretch>
            <a:fillRect/>
          </a:stretch>
        </p:blipFill>
        <p:spPr bwMode="auto">
          <a:xfrm>
            <a:off x="5759335" y="0"/>
            <a:ext cx="2956069" cy="3429000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7000">
        <p14:vortex dir="r"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Основные понятия</a:t>
            </a:r>
            <a:br>
              <a:rPr lang="ru-RU" smtClean="0"/>
            </a:b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412875452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Рисунок 3" descr="http://upload.wikimedia.org/wikipedia/commons/thumb/4/49/Trapezoid1.png/300px-Trapezoid1.png">
            <a:hlinkClick r:id="rId8"/>
          </p:cNvPr>
          <p:cNvPicPr/>
          <p:nvPr/>
        </p:nvPicPr>
        <p:blipFill>
          <a:blip r:embed="rId9" cstate="print">
            <a:lum/>
          </a:blip>
          <a:srcRect/>
          <a:stretch>
            <a:fillRect/>
          </a:stretch>
        </p:blipFill>
        <p:spPr bwMode="auto">
          <a:xfrm>
            <a:off x="6069170" y="0"/>
            <a:ext cx="2664296" cy="2714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1025" name="Рисунок 3" descr="http://upload.wikimedia.org/wikipedia/commons/thumb/0/00/Trapezoid2_1.png/300px-Trapezoid2_1.pn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948264" y="2132856"/>
            <a:ext cx="2605980" cy="2520280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7596336" y="3212976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948264" y="3212976"/>
            <a:ext cx="1847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800" dirty="0" smtClean="0"/>
          </a:p>
          <a:p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 flipH="1">
            <a:off x="8820469" y="2708920"/>
            <a:ext cx="323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dirty="0" smtClean="0"/>
          </a:p>
          <a:p>
            <a:r>
              <a:rPr lang="en-US" sz="1200" dirty="0" smtClean="0"/>
              <a:t>N</a:t>
            </a:r>
          </a:p>
          <a:p>
            <a:endParaRPr lang="ru-RU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7452320" y="2996952"/>
            <a:ext cx="3287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М</a:t>
            </a:r>
          </a:p>
          <a:p>
            <a:endParaRPr lang="ru-RU" sz="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18000">
        <p14:vortex dir="r"/>
      </p:transition>
    </mc:Choice>
    <mc:Fallback>
      <p:transition spd="slow" advClick="0" advTm="1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725B5E3-8100-4F94-A624-E8CCFD80E5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725B5E3-8100-4F94-A624-E8CCFD80E5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725B5E3-8100-4F94-A624-E8CCFD80E5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725B5E3-8100-4F94-A624-E8CCFD80E5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725B5E3-8100-4F94-A624-E8CCFD80E5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725B5E3-8100-4F94-A624-E8CCFD80E5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725B5E3-8100-4F94-A624-E8CCFD80E5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725B5E3-8100-4F94-A624-E8CCFD80E56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725B5E3-8100-4F94-A624-E8CCFD80E56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725B5E3-8100-4F94-A624-E8CCFD80E56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725B5E3-8100-4F94-A624-E8CCFD80E56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725B5E3-8100-4F94-A624-E8CCFD80E56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725B5E3-8100-4F94-A624-E8CCFD80E56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725B5E3-8100-4F94-A624-E8CCFD80E56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725B5E3-8100-4F94-A624-E8CCFD80E56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E075BE2-EDBA-42E7-A7FC-CE51B14A1C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E075BE2-EDBA-42E7-A7FC-CE51B14A1C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E075BE2-EDBA-42E7-A7FC-CE51B14A1C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E075BE2-EDBA-42E7-A7FC-CE51B14A1C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E075BE2-EDBA-42E7-A7FC-CE51B14A1C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E075BE2-EDBA-42E7-A7FC-CE51B14A1C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E075BE2-EDBA-42E7-A7FC-CE51B14A1C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E075BE2-EDBA-42E7-A7FC-CE51B14A1C6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E075BE2-EDBA-42E7-A7FC-CE51B14A1C6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E075BE2-EDBA-42E7-A7FC-CE51B14A1C6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E075BE2-EDBA-42E7-A7FC-CE51B14A1C6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E075BE2-EDBA-42E7-A7FC-CE51B14A1C6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E075BE2-EDBA-42E7-A7FC-CE51B14A1C6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E075BE2-EDBA-42E7-A7FC-CE51B14A1C6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E075BE2-EDBA-42E7-A7FC-CE51B14A1C6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4256DBD-7AF6-4E6A-87AC-57E69E569B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4256DBD-7AF6-4E6A-87AC-57E69E569B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4256DBD-7AF6-4E6A-87AC-57E69E569B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4256DBD-7AF6-4E6A-87AC-57E69E569B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4256DBD-7AF6-4E6A-87AC-57E69E569B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4256DBD-7AF6-4E6A-87AC-57E69E569B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4256DBD-7AF6-4E6A-87AC-57E69E569B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4256DBD-7AF6-4E6A-87AC-57E69E569B3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4256DBD-7AF6-4E6A-87AC-57E69E569B3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4256DBD-7AF6-4E6A-87AC-57E69E569B3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4256DBD-7AF6-4E6A-87AC-57E69E569B3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4256DBD-7AF6-4E6A-87AC-57E69E569B3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4256DBD-7AF6-4E6A-87AC-57E69E569B3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4256DBD-7AF6-4E6A-87AC-57E69E569B3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4256DBD-7AF6-4E6A-87AC-57E69E569B3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72EF431-F729-4A9A-8F10-F333E7A87B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72EF431-F729-4A9A-8F10-F333E7A87B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72EF431-F729-4A9A-8F10-F333E7A87B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72EF431-F729-4A9A-8F10-F333E7A87B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72EF431-F729-4A9A-8F10-F333E7A87B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72EF431-F729-4A9A-8F10-F333E7A87B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72EF431-F729-4A9A-8F10-F333E7A87B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72EF431-F729-4A9A-8F10-F333E7A87BF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72EF431-F729-4A9A-8F10-F333E7A87BF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72EF431-F729-4A9A-8F10-F333E7A87BF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72EF431-F729-4A9A-8F10-F333E7A87BF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72EF431-F729-4A9A-8F10-F333E7A87BF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72EF431-F729-4A9A-8F10-F333E7A87BF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72EF431-F729-4A9A-8F10-F333E7A87BF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72EF431-F729-4A9A-8F10-F333E7A87BF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5751607-F116-45B0-91B5-871C52A409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5751607-F116-45B0-91B5-871C52A409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5751607-F116-45B0-91B5-871C52A409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5751607-F116-45B0-91B5-871C52A409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5751607-F116-45B0-91B5-871C52A409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5751607-F116-45B0-91B5-871C52A409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5751607-F116-45B0-91B5-871C52A409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5751607-F116-45B0-91B5-871C52A40975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5751607-F116-45B0-91B5-871C52A4097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5751607-F116-45B0-91B5-871C52A40975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5751607-F116-45B0-91B5-871C52A4097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5751607-F116-45B0-91B5-871C52A40975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5751607-F116-45B0-91B5-871C52A4097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5751607-F116-45B0-91B5-871C52A40975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5751607-F116-45B0-91B5-871C52A4097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467600" cy="120334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Виды</a:t>
            </a:r>
            <a:r>
              <a:rPr lang="ru-RU" dirty="0"/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трапеций</a:t>
            </a:r>
            <a:r>
              <a:rPr lang="ru-RU" dirty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Прямоугольная трапеция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Трапеция, имеющая</a:t>
            </a:r>
            <a:r>
              <a:rPr lang="ru-RU" dirty="0" smtClean="0">
                <a:solidFill>
                  <a:schemeClr val="accent1"/>
                </a:solidFill>
              </a:rPr>
              <a:t> </a:t>
            </a:r>
            <a:r>
              <a:rPr lang="ru-RU" dirty="0" smtClean="0">
                <a:solidFill>
                  <a:schemeClr val="accent1"/>
                </a:solidFill>
                <a:hlinkClick r:id="rId2" tooltip="Прямой угол"/>
              </a:rPr>
              <a:t>прямые</a:t>
            </a:r>
            <a:r>
              <a:rPr lang="ru-RU" dirty="0" smtClean="0"/>
              <a:t> углы при боковой стороне, называется </a:t>
            </a:r>
            <a:r>
              <a:rPr lang="ru-RU" b="1" u="sng" dirty="0" smtClean="0">
                <a:solidFill>
                  <a:schemeClr val="accent1"/>
                </a:solidFill>
              </a:rPr>
              <a:t>прямоугольной</a:t>
            </a:r>
            <a:endParaRPr lang="ru-RU" u="sng" dirty="0">
              <a:solidFill>
                <a:schemeClr val="accent1"/>
              </a:solidFill>
            </a:endParaRPr>
          </a:p>
        </p:txBody>
      </p:sp>
      <p:pic>
        <p:nvPicPr>
          <p:cNvPr id="4" name="Рисунок 3" descr="http://upload.wikimedia.org/wikipedia/commons/thumb/4/49/Trapezoid1.png/300px-Trapezoid1.png">
            <a:hlinkClick r:id="rId3"/>
          </p:cNvPr>
          <p:cNvPicPr/>
          <p:nvPr/>
        </p:nvPicPr>
        <p:blipFill>
          <a:blip r:embed="rId4" cstate="print">
            <a:lum/>
          </a:blip>
          <a:srcRect/>
          <a:stretch>
            <a:fillRect/>
          </a:stretch>
        </p:blipFill>
        <p:spPr bwMode="auto">
          <a:xfrm>
            <a:off x="2571736" y="2714620"/>
            <a:ext cx="378621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6000">
        <p14:vortex dir="r"/>
      </p:transition>
    </mc:Choice>
    <mc:Fallback>
      <p:transition spd="slow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0872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Равнобедренная трапеция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Свойства равнобедренной трапеции: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776083204"/>
              </p:ext>
            </p:extLst>
          </p:nvPr>
        </p:nvGraphicFramePr>
        <p:xfrm>
          <a:off x="107504" y="836712"/>
          <a:ext cx="8716190" cy="6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" name="Овал 19"/>
          <p:cNvSpPr/>
          <p:nvPr/>
        </p:nvSpPr>
        <p:spPr>
          <a:xfrm>
            <a:off x="327282" y="2884748"/>
            <a:ext cx="2088232" cy="1800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рапеция 8"/>
          <p:cNvSpPr/>
          <p:nvPr/>
        </p:nvSpPr>
        <p:spPr>
          <a:xfrm>
            <a:off x="507302" y="3028764"/>
            <a:ext cx="1728192" cy="1224136"/>
          </a:xfrm>
          <a:prstGeom prst="trapezoid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911458" y="3028764"/>
            <a:ext cx="36004" cy="12241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95334" y="3028764"/>
            <a:ext cx="1440160" cy="12241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507302" y="3028764"/>
            <a:ext cx="1440160" cy="12241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20000">
        <p14:vortex dir="r"/>
      </p:transition>
    </mc:Choice>
    <mc:Fallback>
      <p:transition spd="slow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D0B3AA6-F540-4200-9C3F-8CFA7B0865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9D0B3AA6-F540-4200-9C3F-8CFA7B0865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graphicEl>
                                              <a:dgm id="{9D0B3AA6-F540-4200-9C3F-8CFA7B0865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graphicEl>
                                              <a:dgm id="{9D0B3AA6-F540-4200-9C3F-8CFA7B0865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AD43FF-D08F-4FDA-ACBD-B90B870ED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F7AD43FF-D08F-4FDA-ACBD-B90B870ED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F7AD43FF-D08F-4FDA-ACBD-B90B870ED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graphicEl>
                                              <a:dgm id="{F7AD43FF-D08F-4FDA-ACBD-B90B870ED4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8F46459-3D0D-4F2A-8BCC-8C6D178FFC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28F46459-3D0D-4F2A-8BCC-8C6D178FFC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graphicEl>
                                              <a:dgm id="{28F46459-3D0D-4F2A-8BCC-8C6D178FFC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graphicEl>
                                              <a:dgm id="{28F46459-3D0D-4F2A-8BCC-8C6D178FFC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92E5A4E-C91B-4FED-A202-1FE28C8A6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792E5A4E-C91B-4FED-A202-1FE28C8A6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graphicEl>
                                              <a:dgm id="{792E5A4E-C91B-4FED-A202-1FE28C8A6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graphicEl>
                                              <a:dgm id="{792E5A4E-C91B-4FED-A202-1FE28C8A6C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AABB4E-C78D-40DF-B766-722CD791A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graphicEl>
                                              <a:dgm id="{A2AABB4E-C78D-40DF-B766-722CD791A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graphicEl>
                                              <a:dgm id="{A2AABB4E-C78D-40DF-B766-722CD791A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graphicEl>
                                              <a:dgm id="{A2AABB4E-C78D-40DF-B766-722CD791A0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49FCA2-A04A-4694-A2EB-A4949EB20A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graphicEl>
                                              <a:dgm id="{5449FCA2-A04A-4694-A2EB-A4949EB20A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>
                                            <p:graphicEl>
                                              <a:dgm id="{5449FCA2-A04A-4694-A2EB-A4949EB20A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graphicEl>
                                              <a:dgm id="{5449FCA2-A04A-4694-A2EB-A4949EB20A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22CBF7D-9808-4F90-9C8B-71F87B0A9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">
                                            <p:graphicEl>
                                              <a:dgm id="{022CBF7D-9808-4F90-9C8B-71F87B0A9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">
                                            <p:graphicEl>
                                              <a:dgm id="{022CBF7D-9808-4F90-9C8B-71F87B0A9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">
                                            <p:graphicEl>
                                              <a:dgm id="{022CBF7D-9808-4F90-9C8B-71F87B0A98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6C5CE1-81E7-4AD8-8B43-A92759473A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">
                                            <p:graphicEl>
                                              <a:dgm id="{B26C5CE1-81E7-4AD8-8B43-A92759473A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">
                                            <p:graphicEl>
                                              <a:dgm id="{B26C5CE1-81E7-4AD8-8B43-A92759473A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">
                                            <p:graphicEl>
                                              <a:dgm id="{B26C5CE1-81E7-4AD8-8B43-A92759473A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lvlOne"/>
        </p:bldSub>
      </p:bldGraphic>
      <p:bldP spid="20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8367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Общие свойства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427817768"/>
              </p:ext>
            </p:extLst>
          </p:nvPr>
        </p:nvGraphicFramePr>
        <p:xfrm>
          <a:off x="107504" y="764704"/>
          <a:ext cx="7827640" cy="6093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Рисунок 3" descr="http://upload.wikimedia.org/wikipedia/commons/thumb/0/00/Trapezoid2_1.png/300px-Trapezoid2_1.pn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99792" y="2204864"/>
            <a:ext cx="2605980" cy="2520280"/>
          </a:xfrm>
          <a:prstGeom prst="rect">
            <a:avLst/>
          </a:prstGeom>
          <a:noFill/>
          <a:effectLst>
            <a:softEdge rad="317500"/>
          </a:effec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347864" y="3429000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31840" y="3140968"/>
            <a:ext cx="26802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N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3068960"/>
            <a:ext cx="28084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M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17000">
        <p14:vortex dir="r"/>
      </p:transition>
    </mc:Choice>
    <mc:Fallback>
      <p:transition spd="slow" advClick="0" advTm="1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Площадь трапеции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3657600" cy="4572000"/>
          </a:xfrm>
        </p:spPr>
        <p:txBody>
          <a:bodyPr/>
          <a:lstStyle/>
          <a:p>
            <a:pPr marL="0" indent="0">
              <a:buNone/>
            </a:pPr>
            <a:endParaRPr lang="ru-RU" sz="3200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" name="Рисунок 18" descr="Площадь неравнобедренной трапеци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780928"/>
            <a:ext cx="1424940" cy="142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1705113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Формула площади трапеции через основания и высоту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51520" y="4492245"/>
            <a:ext cx="1526531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399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жнее основание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399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верхнее основание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средняя линия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3399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высота трапеции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Рисунок 24" descr="Формула площади трапеции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212976"/>
            <a:ext cx="2849245" cy="871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-56093"/>
            <a:ext cx="184731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3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923928" y="4599250"/>
            <a:ext cx="4824536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300" i="1" dirty="0" smtClean="0">
              <a:latin typeface="Georgia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16000">
        <p14:vortex dir="r"/>
      </p:transition>
    </mc:Choice>
    <mc:Fallback>
      <p:transition spd="slow" advClick="0" advTm="1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3. </a:t>
            </a:r>
            <a:r>
              <a:rPr lang="ru-RU" b="1" i="1" u="sng" dirty="0" smtClean="0"/>
              <a:t>Формула площади трапеции через четыре стороны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Площадь трапеции через четыре стороны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16832"/>
            <a:ext cx="2122765" cy="2201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Формула площади трапеции через четыре стороны"/>
          <p:cNvPicPr>
            <a:picLocks noGrp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204864"/>
            <a:ext cx="3657600" cy="1663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51520" y="4547881"/>
            <a:ext cx="84969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нижнее основание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верхнее основание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,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боковые стороны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21000">
        <p14:vortex dir="r"/>
      </p:transition>
    </mc:Choice>
    <mc:Fallback>
      <p:transition spd="slow" advClick="0" advTm="21000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961</TotalTime>
  <Words>530</Words>
  <Application>Microsoft Office PowerPoint</Application>
  <PresentationFormat>Экран (4:3)</PresentationFormat>
  <Paragraphs>116</Paragraphs>
  <Slides>19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Эркер</vt:lpstr>
      <vt:lpstr>Фрагмент к уроку математики «Трапеция»</vt:lpstr>
      <vt:lpstr>Цели:</vt:lpstr>
      <vt:lpstr>            Немного из истории…</vt:lpstr>
      <vt:lpstr>     Основные понятия </vt:lpstr>
      <vt:lpstr>Виды трапеций:  Прямоугольная трапеция</vt:lpstr>
      <vt:lpstr>Равнобедренная трапеция Свойства равнобедренной трапеции:</vt:lpstr>
      <vt:lpstr> Общие свойства </vt:lpstr>
      <vt:lpstr>              Площадь трапеции</vt:lpstr>
      <vt:lpstr>3. Формула площади трапеции через четыре стороны </vt:lpstr>
      <vt:lpstr>  2. Формула площади трапеции через диагонали и угол между ними  </vt:lpstr>
      <vt:lpstr>Задачи  из открытого банка заданий  по  математике :</vt:lpstr>
      <vt:lpstr>Решение </vt:lpstr>
      <vt:lpstr>Задача № 2</vt:lpstr>
      <vt:lpstr>Решение</vt:lpstr>
      <vt:lpstr>Слайд 15</vt:lpstr>
      <vt:lpstr> ЗАДАЧА№3 Основания трапеции равны 8 и 34, площадь равна 168. Найдите ее высоту. </vt:lpstr>
      <vt:lpstr>Задача № 4</vt:lpstr>
      <vt:lpstr>Задача  №  5</vt:lpstr>
      <vt:lpstr>Список использованных ресурсов: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Ол</cp:lastModifiedBy>
  <cp:revision>100</cp:revision>
  <dcterms:created xsi:type="dcterms:W3CDTF">2013-01-28T11:39:59Z</dcterms:created>
  <dcterms:modified xsi:type="dcterms:W3CDTF">2014-03-15T12:02:07Z</dcterms:modified>
</cp:coreProperties>
</file>