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0" r:id="rId14"/>
    <p:sldId id="261" r:id="rId15"/>
    <p:sldId id="276" r:id="rId16"/>
    <p:sldId id="263" r:id="rId17"/>
    <p:sldId id="264" r:id="rId18"/>
    <p:sldId id="265" r:id="rId19"/>
    <p:sldId id="266" r:id="rId20"/>
    <p:sldId id="267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F94B-1AC7-43CD-AD57-1B73D3D4EBF6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FE39-179C-4C9C-8EE4-474BA3F53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CBAC12-E8C7-4E0E-A018-9853C4DF4809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2689C4-2215-4891-9D68-050E9DC15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6550496" cy="819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«Применение технологии критического мышления на уроках математики»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6400800" cy="62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Мастер-класс по теме: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301208"/>
            <a:ext cx="8351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Выполнила учитель 1 квалификационной категории МБОУ «</a:t>
            </a:r>
            <a:r>
              <a:rPr lang="ru-RU" sz="2000" dirty="0" err="1" smtClean="0">
                <a:latin typeface="Monotype Corsiva" pitchFamily="66" charset="0"/>
              </a:rPr>
              <a:t>Надеждинская</a:t>
            </a:r>
            <a:r>
              <a:rPr lang="ru-RU" sz="2000" dirty="0" smtClean="0">
                <a:latin typeface="Monotype Corsiva" pitchFamily="66" charset="0"/>
              </a:rPr>
              <a:t> средняя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общеобразовательная школа имени полного кавалера орденов Славы  В.Р.Платонова</a:t>
            </a:r>
          </a:p>
          <a:p>
            <a:pPr algn="ctr"/>
            <a:r>
              <a:rPr lang="ru-RU" sz="2000" dirty="0" err="1" smtClean="0">
                <a:latin typeface="Monotype Corsiva" pitchFamily="66" charset="0"/>
              </a:rPr>
              <a:t>Кайбицкого</a:t>
            </a:r>
            <a:r>
              <a:rPr lang="ru-RU" sz="2000" dirty="0" smtClean="0">
                <a:latin typeface="Monotype Corsiva" pitchFamily="66" charset="0"/>
              </a:rPr>
              <a:t>  муниципального  района Республики Татарстан»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Пашанина Мария Александровна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Квадрат числа</a:t>
            </a:r>
            <a:r>
              <a:rPr lang="ru-RU" sz="5400" i="1" dirty="0" smtClean="0"/>
              <a:t> а</a:t>
            </a:r>
            <a:r>
              <a:rPr lang="ru-RU" sz="5400" i="1" baseline="30000" dirty="0" smtClean="0"/>
              <a:t>2</a:t>
            </a:r>
            <a:r>
              <a:rPr lang="ru-RU" sz="5400" i="1" dirty="0" smtClean="0"/>
              <a:t>=а  </a:t>
            </a:r>
            <a:r>
              <a:rPr lang="ru-RU" sz="5400" b="1" i="1" baseline="30000" dirty="0" smtClean="0"/>
              <a:t>.</a:t>
            </a:r>
            <a:r>
              <a:rPr lang="ru-RU" sz="5400" i="1" dirty="0" smtClean="0"/>
              <a:t> А</a:t>
            </a:r>
          </a:p>
          <a:p>
            <a:endParaRPr lang="ru-RU" sz="5400" dirty="0" smtClean="0"/>
          </a:p>
          <a:p>
            <a:r>
              <a:rPr lang="ru-RU" sz="5400" dirty="0" smtClean="0"/>
              <a:t>Периметр квадрата </a:t>
            </a:r>
            <a:r>
              <a:rPr lang="en-US" sz="5400" i="1" dirty="0" smtClean="0"/>
              <a:t>P</a:t>
            </a:r>
            <a:r>
              <a:rPr lang="ru-RU" sz="5400" i="1" dirty="0" smtClean="0"/>
              <a:t>=4</a:t>
            </a:r>
            <a:r>
              <a:rPr lang="en-US" sz="5400" i="1" dirty="0" smtClean="0"/>
              <a:t>a</a:t>
            </a:r>
            <a:r>
              <a:rPr lang="ru-RU" sz="5400" dirty="0" smtClean="0"/>
              <a:t> </a:t>
            </a:r>
          </a:p>
          <a:p>
            <a:pPr>
              <a:buNone/>
            </a:pPr>
            <a:r>
              <a:rPr lang="ru-RU" sz="5400" dirty="0" smtClean="0"/>
              <a:t> </a:t>
            </a:r>
          </a:p>
          <a:p>
            <a:r>
              <a:rPr lang="ru-RU" sz="5400" dirty="0" smtClean="0"/>
              <a:t>Площадь квадрата </a:t>
            </a:r>
            <a:r>
              <a:rPr lang="en-US" sz="5400" i="1" dirty="0" smtClean="0"/>
              <a:t>S</a:t>
            </a:r>
            <a:r>
              <a:rPr lang="ru-RU" sz="5400" i="1" dirty="0" smtClean="0"/>
              <a:t>=</a:t>
            </a:r>
            <a:r>
              <a:rPr lang="en-US" sz="5400" i="1" dirty="0" smtClean="0"/>
              <a:t>a</a:t>
            </a:r>
            <a:r>
              <a:rPr lang="ru-RU" sz="5400" i="1" baseline="30000" dirty="0" smtClean="0"/>
              <a:t>2</a:t>
            </a:r>
            <a:endParaRPr lang="ru-RU" sz="5400" dirty="0" smtClean="0"/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4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Сумма углов квадрата равна 360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,т.к. у квадрата четыре угла по 90</a:t>
            </a:r>
            <a:r>
              <a:rPr lang="ru-RU" sz="3600" baseline="30000" dirty="0" smtClean="0"/>
              <a:t>0</a:t>
            </a:r>
            <a:r>
              <a:rPr lang="ru-RU" sz="3600" dirty="0" smtClean="0"/>
              <a:t>. </a:t>
            </a:r>
          </a:p>
          <a:p>
            <a:pPr>
              <a:buNone/>
            </a:pPr>
            <a:r>
              <a:rPr lang="ru-RU" sz="3600" dirty="0" smtClean="0"/>
              <a:t>                           </a:t>
            </a:r>
            <a:r>
              <a:rPr lang="ru-RU" sz="5400" dirty="0" smtClean="0"/>
              <a:t>90</a:t>
            </a:r>
            <a:r>
              <a:rPr lang="ru-RU" sz="5400" baseline="30000" dirty="0" smtClean="0"/>
              <a:t>0</a:t>
            </a:r>
            <a:r>
              <a:rPr lang="ru-RU" sz="5400" dirty="0" smtClean="0"/>
              <a:t>.4=360</a:t>
            </a:r>
            <a:r>
              <a:rPr lang="ru-RU" sz="5400" baseline="30000" dirty="0" smtClean="0"/>
              <a:t>0</a:t>
            </a:r>
          </a:p>
          <a:p>
            <a:pPr>
              <a:buFont typeface="Wingdings" pitchFamily="2" charset="2"/>
              <a:buChar char="§"/>
            </a:pPr>
            <a:endParaRPr lang="ru-RU" sz="5400" baseline="300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Разные фигуры имеют равные площади потому, что в них умещается одинаковое количество квадратов единичной площади.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Квадрат числа можно вычислить самому;</a:t>
            </a:r>
          </a:p>
          <a:p>
            <a:pPr>
              <a:buNone/>
            </a:pPr>
            <a:r>
              <a:rPr lang="ru-RU" dirty="0" smtClean="0"/>
              <a:t>     воспользоваться калькулятором, если число многозначное или воспользоваться таблицами квадратов, таблицами </a:t>
            </a:r>
            <a:r>
              <a:rPr lang="ru-RU" dirty="0" err="1" smtClean="0"/>
              <a:t>Брадиса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Квадрат применяется в архитектуре, в промышленности, в сельском хозяйстве, в кулинарии, в астрологии, в математике, в живописи, …для развития логического мышления и организации досуга: шахматы, оригами, </a:t>
            </a:r>
            <a:r>
              <a:rPr lang="ru-RU" dirty="0" err="1" smtClean="0"/>
              <a:t>пентамино</a:t>
            </a:r>
            <a:r>
              <a:rPr lang="ru-RU" dirty="0" smtClean="0"/>
              <a:t>, </a:t>
            </a:r>
            <a:r>
              <a:rPr lang="ru-RU" dirty="0" err="1" smtClean="0"/>
              <a:t>танграмм</a:t>
            </a:r>
            <a:r>
              <a:rPr lang="ru-RU" dirty="0" smtClean="0"/>
              <a:t> - китайская головоломка, магические квадраты, спичечная арифметика.</a:t>
            </a:r>
          </a:p>
          <a:p>
            <a:pPr>
              <a:buNone/>
            </a:pPr>
            <a:r>
              <a:rPr lang="ru-RU" dirty="0" smtClean="0"/>
              <a:t>     Вся наша жизнь -  квадрат.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6750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Что?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Что такое квадрат?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Зачем?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Зачем нужен квадрат?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Какими?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Какими единицами измеряют квадрат?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Какими свойствами обладает квадрат?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Сколько?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Сколько м</a:t>
                      </a:r>
                      <a:r>
                        <a:rPr lang="ru-RU" sz="1400" baseline="30000"/>
                        <a:t>2</a:t>
                      </a:r>
                      <a:r>
                        <a:rPr lang="ru-RU" sz="1400"/>
                        <a:t> содержится в 1 а? Сколько м</a:t>
                      </a:r>
                      <a:r>
                        <a:rPr lang="ru-RU" sz="1400" baseline="30000"/>
                        <a:t>2</a:t>
                      </a:r>
                      <a:r>
                        <a:rPr lang="ru-RU" sz="1400"/>
                        <a:t> содержится в  1 га?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Как?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Как находят квадрат числа? Как находят периметр квадрата? Как находят площадь квадрата?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Почему?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Почему сумма углов квадрата равна 360</a:t>
                      </a:r>
                      <a:r>
                        <a:rPr lang="ru-RU" sz="1400" baseline="30000"/>
                        <a:t>0</a:t>
                      </a:r>
                      <a:r>
                        <a:rPr lang="ru-RU" sz="1400"/>
                        <a:t>? Почему разные фигуры могут иметь равные площади?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Где?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Где можно узнать чему равен квадрат числа?</a:t>
                      </a:r>
                      <a:endParaRPr lang="ru-RU" sz="110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Где применяется квадрат?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6660232" y="1772816"/>
            <a:ext cx="28803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6804248" y="2852936"/>
            <a:ext cx="28803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452320" y="3501008"/>
            <a:ext cx="360040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876256" y="4149080"/>
            <a:ext cx="28803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452320" y="5085184"/>
            <a:ext cx="28803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7452320" y="2132856"/>
            <a:ext cx="288032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квадрат?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ru-RU" i="1" dirty="0" smtClean="0"/>
              <a:t>а</a:t>
            </a:r>
            <a:r>
              <a:rPr lang="ru-RU" i="1" baseline="30000" dirty="0" smtClean="0"/>
              <a:t>2</a:t>
            </a:r>
            <a:r>
              <a:rPr lang="ru-RU" i="1" dirty="0" smtClean="0"/>
              <a:t>=а  </a:t>
            </a:r>
            <a:r>
              <a:rPr lang="ru-RU" b="1" i="1" baseline="30000" dirty="0" smtClean="0"/>
              <a:t>.</a:t>
            </a:r>
            <a:r>
              <a:rPr lang="ru-RU" i="1" dirty="0" smtClean="0"/>
              <a:t> 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168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44824"/>
            <a:ext cx="1738334" cy="1738334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3332530" cy="1872208"/>
          </a:xfrm>
          <a:prstGeom prst="rect">
            <a:avLst/>
          </a:prstGeom>
        </p:spPr>
      </p:pic>
      <p:pic>
        <p:nvPicPr>
          <p:cNvPr id="7" name="Рисунок 6" descr="img_13776105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708920" cy="270892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869160"/>
            <a:ext cx="3161759" cy="1496566"/>
          </a:xfrm>
          <a:prstGeom prst="rect">
            <a:avLst/>
          </a:prstGeom>
        </p:spPr>
      </p:pic>
      <p:sp>
        <p:nvSpPr>
          <p:cNvPr id="10" name="Стрелка влево 9">
            <a:hlinkClick r:id="rId6" action="ppaction://hlinksldjump"/>
          </p:cNvPr>
          <p:cNvSpPr/>
          <p:nvPr/>
        </p:nvSpPr>
        <p:spPr>
          <a:xfrm>
            <a:off x="1475656" y="6093296"/>
            <a:ext cx="40234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нужен квадрат?</a:t>
            </a:r>
            <a:endParaRPr lang="ru-RU" dirty="0"/>
          </a:p>
        </p:txBody>
      </p:sp>
      <p:pic>
        <p:nvPicPr>
          <p:cNvPr id="5" name="Содержимое 4" descr="medium_20100611093540536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930042"/>
            <a:ext cx="6790134" cy="4238984"/>
          </a:xfrm>
        </p:spPr>
      </p:pic>
      <p:pic>
        <p:nvPicPr>
          <p:cNvPr id="6" name="Рисунок 5" descr="Lansdowne-Crescent-Penthouse-04-5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12776"/>
            <a:ext cx="9144001" cy="5445224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420888"/>
            <a:ext cx="4584509" cy="343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Какими единицами измеряют квадрат?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мм</a:t>
            </a:r>
            <a:r>
              <a:rPr lang="ru-RU" sz="4400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400" i="1" dirty="0" smtClean="0">
                <a:solidFill>
                  <a:srgbClr val="FF0000"/>
                </a:solidFill>
              </a:rPr>
              <a:t>, см</a:t>
            </a:r>
            <a:r>
              <a:rPr lang="ru-RU" sz="4400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400" i="1" dirty="0" smtClean="0">
                <a:solidFill>
                  <a:srgbClr val="FF0000"/>
                </a:solidFill>
              </a:rPr>
              <a:t>, дм</a:t>
            </a:r>
            <a:r>
              <a:rPr lang="ru-RU" sz="4400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400" i="1" dirty="0" smtClean="0">
                <a:solidFill>
                  <a:srgbClr val="FF0000"/>
                </a:solidFill>
              </a:rPr>
              <a:t>, м</a:t>
            </a:r>
            <a:r>
              <a:rPr lang="ru-RU" sz="4400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400" i="1" dirty="0" smtClean="0">
                <a:solidFill>
                  <a:srgbClr val="FF0000"/>
                </a:solidFill>
              </a:rPr>
              <a:t>, а, га, км</a:t>
            </a:r>
            <a:r>
              <a:rPr lang="ru-RU" sz="4400" i="1" baseline="30000" dirty="0" smtClean="0">
                <a:solidFill>
                  <a:srgbClr val="FF0000"/>
                </a:solidFill>
              </a:rPr>
              <a:t>2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dirty="0" smtClean="0"/>
              <a:t>Устаревшие и редкие единицы измерения: </a:t>
            </a:r>
            <a:endParaRPr lang="en-US" sz="4400" dirty="0" smtClean="0"/>
          </a:p>
          <a:p>
            <a:r>
              <a:rPr lang="ru-RU" sz="4400" i="1" dirty="0" smtClean="0">
                <a:solidFill>
                  <a:srgbClr val="FF0000"/>
                </a:solidFill>
              </a:rPr>
              <a:t>кв.сажень=4,552 км</a:t>
            </a:r>
            <a:r>
              <a:rPr lang="ru-RU" sz="4400" i="1" baseline="30000" dirty="0" smtClean="0">
                <a:solidFill>
                  <a:srgbClr val="FF0000"/>
                </a:solidFill>
              </a:rPr>
              <a:t>2</a:t>
            </a:r>
            <a:r>
              <a:rPr lang="ru-RU" sz="4400" i="1" dirty="0" smtClean="0">
                <a:solidFill>
                  <a:srgbClr val="FF0000"/>
                </a:solidFill>
              </a:rPr>
              <a:t>, </a:t>
            </a:r>
            <a:endParaRPr lang="en-US" sz="44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</a:rPr>
              <a:t>десятина=2400кв.саженям=1,09га           </a:t>
            </a:r>
            <a:r>
              <a:rPr lang="ru-RU" sz="4400" i="1" dirty="0" smtClean="0">
                <a:solidFill>
                  <a:srgbClr val="FF0000"/>
                </a:solidFill>
              </a:rPr>
              <a:t>плуг=8-9га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</a:p>
          <a:p>
            <a:endParaRPr lang="ru-RU" sz="44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43608" y="6309320"/>
            <a:ext cx="432048" cy="41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Какими свойствами обладает квадрат?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5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/>
              <a:t>Все стороны квадрата равны. </a:t>
            </a:r>
            <a:endParaRPr lang="en-US" sz="3600" i="1" dirty="0" smtClean="0"/>
          </a:p>
          <a:p>
            <a:r>
              <a:rPr lang="ru-RU" sz="3600" i="1" dirty="0" smtClean="0"/>
              <a:t>Все углы квадрата прямые. </a:t>
            </a:r>
            <a:endParaRPr lang="en-US" sz="3600" i="1" dirty="0" smtClean="0"/>
          </a:p>
          <a:p>
            <a:r>
              <a:rPr lang="ru-RU" sz="3600" i="1" dirty="0" smtClean="0"/>
              <a:t>Диагонали квадрата пересекаются и точкой пересечения делятся пополам. </a:t>
            </a:r>
            <a:endParaRPr lang="en-US" sz="3600" i="1" dirty="0" smtClean="0"/>
          </a:p>
          <a:p>
            <a:r>
              <a:rPr lang="ru-RU" sz="3600" i="1" dirty="0" smtClean="0"/>
              <a:t>Диагонали квадрата равны. </a:t>
            </a:r>
            <a:endParaRPr lang="en-US" sz="3600" i="1" dirty="0" smtClean="0"/>
          </a:p>
          <a:p>
            <a:r>
              <a:rPr lang="ru-RU" sz="3600" i="1" dirty="0" smtClean="0"/>
              <a:t>Диагонали квадрата взаимно перпендикулярны. </a:t>
            </a:r>
            <a:endParaRPr lang="en-US" sz="3600" i="1" dirty="0" smtClean="0"/>
          </a:p>
          <a:p>
            <a:r>
              <a:rPr lang="ru-RU" sz="3600" i="1" dirty="0" smtClean="0"/>
              <a:t>Диагонали квадрата делят углы пополам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23528" y="6093296"/>
            <a:ext cx="3600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Сколько м</a:t>
            </a:r>
            <a:r>
              <a:rPr lang="ru-RU" baseline="30000" dirty="0" smtClean="0"/>
              <a:t>2</a:t>
            </a:r>
            <a:r>
              <a:rPr lang="ru-RU" dirty="0" smtClean="0"/>
              <a:t> содержится в 1 </a:t>
            </a:r>
            <a:r>
              <a:rPr lang="ru-RU" i="1" dirty="0" smtClean="0"/>
              <a:t>а</a:t>
            </a:r>
            <a:r>
              <a:rPr lang="ru-RU" dirty="0" smtClean="0"/>
              <a:t>? в 1 </a:t>
            </a:r>
            <a:r>
              <a:rPr lang="ru-RU" i="1" dirty="0" smtClean="0"/>
              <a:t>га</a:t>
            </a:r>
            <a:r>
              <a:rPr lang="ru-RU" dirty="0" smtClean="0"/>
              <a:t>?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i="1" dirty="0" smtClean="0"/>
              <a:t>1 а = </a:t>
            </a:r>
            <a:r>
              <a:rPr lang="en-US" sz="4000" i="1" dirty="0" smtClean="0"/>
              <a:t>1 </a:t>
            </a:r>
            <a:r>
              <a:rPr lang="ru-RU" sz="4000" i="1" dirty="0" smtClean="0"/>
              <a:t>сотка = 100м</a:t>
            </a:r>
            <a:r>
              <a:rPr lang="ru-RU" sz="4000" i="1" baseline="30000" dirty="0" smtClean="0"/>
              <a:t>2</a:t>
            </a:r>
            <a:r>
              <a:rPr lang="ru-RU" sz="4000" i="1" dirty="0" smtClean="0"/>
              <a:t>, </a:t>
            </a:r>
          </a:p>
          <a:p>
            <a:r>
              <a:rPr lang="ru-RU" sz="4000" i="1" dirty="0" smtClean="0"/>
              <a:t> 1 га = 10000м</a:t>
            </a:r>
            <a:r>
              <a:rPr lang="ru-RU" sz="4000" i="1" baseline="30000" dirty="0" smtClean="0"/>
              <a:t>2</a:t>
            </a:r>
            <a:r>
              <a:rPr lang="ru-RU" sz="4000" i="1" dirty="0" smtClean="0"/>
              <a:t>, </a:t>
            </a:r>
          </a:p>
          <a:p>
            <a:r>
              <a:rPr lang="ru-RU" sz="4000" i="1" dirty="0" smtClean="0"/>
              <a:t> 1м</a:t>
            </a:r>
            <a:r>
              <a:rPr lang="ru-RU" sz="4000" i="1" baseline="30000" dirty="0" smtClean="0"/>
              <a:t>2</a:t>
            </a:r>
            <a:r>
              <a:rPr lang="ru-RU" sz="4000" i="1" dirty="0" smtClean="0"/>
              <a:t>=100дм</a:t>
            </a:r>
            <a:r>
              <a:rPr lang="ru-RU" sz="4000" i="1" baseline="30000" dirty="0" smtClean="0"/>
              <a:t>2</a:t>
            </a:r>
            <a:r>
              <a:rPr lang="ru-RU" sz="4000" i="1" dirty="0" smtClean="0"/>
              <a:t>=10000см</a:t>
            </a:r>
            <a:r>
              <a:rPr lang="ru-RU" sz="4000" i="1" baseline="30000" dirty="0" smtClean="0"/>
              <a:t>2</a:t>
            </a:r>
            <a:r>
              <a:rPr lang="ru-RU" sz="4000" i="1" dirty="0" smtClean="0"/>
              <a:t>=1000000мм</a:t>
            </a:r>
            <a:r>
              <a:rPr lang="ru-RU" sz="4000" i="1" baseline="30000" dirty="0" smtClean="0"/>
              <a:t>2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43608" y="6237312"/>
            <a:ext cx="360040" cy="41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находят периметр и площадь квадрата?</a:t>
            </a:r>
            <a:endParaRPr lang="ru-RU" dirty="0"/>
          </a:p>
        </p:txBody>
      </p:sp>
      <p:pic>
        <p:nvPicPr>
          <p:cNvPr id="6" name="Содержимое 5" descr="veshl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1080120" cy="1080120"/>
          </a:xfrm>
        </p:spPr>
      </p:pic>
      <p:sp>
        <p:nvSpPr>
          <p:cNvPr id="4" name="Прямоугольник 3"/>
          <p:cNvSpPr/>
          <p:nvPr/>
        </p:nvSpPr>
        <p:spPr>
          <a:xfrm>
            <a:off x="3131840" y="3284984"/>
            <a:ext cx="223224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                               а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2849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42210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0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708920"/>
            <a:ext cx="19543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P=4</a:t>
            </a:r>
            <a:r>
              <a:rPr lang="en-US" sz="6600" i="1" dirty="0" smtClean="0"/>
              <a:t>a</a:t>
            </a:r>
          </a:p>
          <a:p>
            <a:endParaRPr lang="en-US" sz="6600" dirty="0" smtClean="0"/>
          </a:p>
          <a:p>
            <a:r>
              <a:rPr lang="en-US" sz="6600" dirty="0" smtClean="0"/>
              <a:t>S=</a:t>
            </a:r>
            <a:r>
              <a:rPr lang="en-US" sz="6600" i="1" dirty="0" smtClean="0"/>
              <a:t>a</a:t>
            </a:r>
            <a:r>
              <a:rPr lang="ru-RU" sz="6600" i="1" baseline="30000" dirty="0" smtClean="0"/>
              <a:t>2</a:t>
            </a:r>
            <a:endParaRPr lang="ru-RU" sz="6600" dirty="0" smtClean="0"/>
          </a:p>
          <a:p>
            <a:endParaRPr lang="ru-RU" dirty="0"/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755576" y="5949280"/>
            <a:ext cx="360040" cy="41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6823 L 0.32674 0.06823 L 0.32674 0.58233 L -0.05903 0.58233 L -0.05903 0.06823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/>
              <a:t>Квадрат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Не овал я и не круг,</a:t>
            </a:r>
          </a:p>
          <a:p>
            <a:r>
              <a:rPr lang="ru-RU" sz="5400" i="1" dirty="0" smtClean="0"/>
              <a:t>Треугольнику я друг,</a:t>
            </a:r>
          </a:p>
          <a:p>
            <a:r>
              <a:rPr lang="ru-RU" sz="5400" i="1" dirty="0" smtClean="0"/>
              <a:t>Прямоугольнику я брат</a:t>
            </a:r>
          </a:p>
          <a:p>
            <a:r>
              <a:rPr lang="ru-RU" sz="5400" i="1" dirty="0" smtClean="0"/>
              <a:t>И зовут меня …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9" name="Содержимое 8" descr="47f01787607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2952329" cy="3181954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1628800"/>
            <a:ext cx="27866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63691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63691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01317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83568" y="6165304"/>
            <a:ext cx="4320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508104" y="4581128"/>
            <a:ext cx="1908381" cy="1899811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1763688" y="4653136"/>
            <a:ext cx="1908381" cy="1899811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2733484">
            <a:off x="4926498" y="4919268"/>
            <a:ext cx="1308624" cy="1342335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66124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3635896" y="4653136"/>
            <a:ext cx="1872208" cy="1008112"/>
          </a:xfrm>
          <a:prstGeom prst="parallelogram">
            <a:avLst>
              <a:gd name="adj" fmla="val 94789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4644008" y="5661248"/>
            <a:ext cx="914400" cy="914400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5400000">
            <a:off x="3657379" y="4674620"/>
            <a:ext cx="914400" cy="914400"/>
          </a:xfrm>
          <a:prstGeom prst="rtTriangl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Где применяется квадрат?</a:t>
            </a:r>
            <a:endParaRPr lang="ru-RU" dirty="0"/>
          </a:p>
        </p:txBody>
      </p:sp>
      <p:pic>
        <p:nvPicPr>
          <p:cNvPr id="4" name="Содержимое 3" descr="e1dc9a973d6b9501a9d79350f4686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948264" cy="5184576"/>
          </a:xfrm>
        </p:spPr>
      </p:pic>
      <p:pic>
        <p:nvPicPr>
          <p:cNvPr id="5" name="Рисунок 4" descr="0b26c3e022a6af7243a633a2e2f4bf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84785"/>
            <a:ext cx="4699421" cy="5373216"/>
          </a:xfrm>
          <a:prstGeom prst="rect">
            <a:avLst/>
          </a:prstGeom>
        </p:spPr>
      </p:pic>
      <p:pic>
        <p:nvPicPr>
          <p:cNvPr id="6" name="Рисунок 5" descr="3_2861897620222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5444093"/>
          </a:xfrm>
          <a:prstGeom prst="rect">
            <a:avLst/>
          </a:prstGeom>
        </p:spPr>
      </p:pic>
      <p:pic>
        <p:nvPicPr>
          <p:cNvPr id="7" name="Рисунок 6" descr="1277233173_453519_435796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295400"/>
            <a:ext cx="5715000" cy="5562600"/>
          </a:xfrm>
          <a:prstGeom prst="rect">
            <a:avLst/>
          </a:prstGeom>
        </p:spPr>
      </p:pic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92696"/>
            <a:ext cx="360040" cy="412624"/>
          </a:xfrm>
          <a:prstGeom prst="leftArrow">
            <a:avLst>
              <a:gd name="adj1" fmla="val 50000"/>
              <a:gd name="adj2" fmla="val 47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Matematika-Tablici-1976-Brad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67179">
            <a:off x="2810527" y="1666928"/>
            <a:ext cx="3299314" cy="49349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Он давно знаком со мной,</a:t>
            </a:r>
          </a:p>
          <a:p>
            <a:r>
              <a:rPr lang="ru-RU" sz="4400" i="1" dirty="0" smtClean="0"/>
              <a:t>Каждый угол в нем прямой,</a:t>
            </a:r>
          </a:p>
          <a:p>
            <a:r>
              <a:rPr lang="ru-RU" sz="4400" i="1" dirty="0" smtClean="0"/>
              <a:t>Четыре угла и четыре стороны,</a:t>
            </a:r>
          </a:p>
          <a:p>
            <a:r>
              <a:rPr lang="ru-RU" sz="4400" i="1" dirty="0" smtClean="0"/>
              <a:t> Все четыре стороны      </a:t>
            </a:r>
          </a:p>
          <a:p>
            <a:pPr>
              <a:buNone/>
            </a:pPr>
            <a:r>
              <a:rPr lang="ru-RU" sz="4400" i="1" dirty="0" smtClean="0"/>
              <a:t>                          одинаковой длины.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Назовите четырехугольники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60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1                            2                                             3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611560" y="2204864"/>
            <a:ext cx="2304256" cy="1584176"/>
          </a:xfrm>
          <a:prstGeom prst="parallelogram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276872"/>
            <a:ext cx="2448272" cy="1202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омб 5"/>
          <p:cNvSpPr/>
          <p:nvPr/>
        </p:nvSpPr>
        <p:spPr>
          <a:xfrm>
            <a:off x="6876256" y="1844824"/>
            <a:ext cx="1512168" cy="2520280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860032" y="4077072"/>
            <a:ext cx="2498576" cy="1864224"/>
          </a:xfrm>
          <a:prstGeom prst="trapezoi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293096"/>
            <a:ext cx="1656184" cy="15624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1600" y="2204864"/>
            <a:ext cx="1584176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11560" y="2204864"/>
            <a:ext cx="2304256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3284984"/>
            <a:ext cx="144016" cy="19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276872"/>
            <a:ext cx="144016" cy="19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 flipV="1">
            <a:off x="4194175" y="1295400"/>
            <a:ext cx="127000" cy="11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5118100" y="1295400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 flipV="1">
            <a:off x="2886075" y="501650"/>
            <a:ext cx="12700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3683000" y="596900"/>
            <a:ext cx="12700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4714875" y="760413"/>
            <a:ext cx="0" cy="1698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/>
          <p:cNvSpPr>
            <a:spLocks noChangeShapeType="1"/>
          </p:cNvSpPr>
          <p:nvPr/>
        </p:nvSpPr>
        <p:spPr bwMode="auto">
          <a:xfrm>
            <a:off x="3013075" y="1084263"/>
            <a:ext cx="12700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AutoShape 23"/>
          <p:cNvSpPr>
            <a:spLocks noChangeShapeType="1"/>
          </p:cNvSpPr>
          <p:nvPr/>
        </p:nvSpPr>
        <p:spPr bwMode="auto">
          <a:xfrm flipV="1">
            <a:off x="3611563" y="1093788"/>
            <a:ext cx="138112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0113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011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508104" y="2276872"/>
            <a:ext cx="144016" cy="1440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508104" y="3356992"/>
            <a:ext cx="144016" cy="1440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5733256"/>
            <a:ext cx="144016" cy="122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4293096"/>
            <a:ext cx="144016" cy="122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4293096"/>
            <a:ext cx="144016" cy="122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5733256"/>
            <a:ext cx="144016" cy="122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6" idx="0"/>
            <a:endCxn id="6" idx="2"/>
          </p:cNvCxnSpPr>
          <p:nvPr/>
        </p:nvCxnSpPr>
        <p:spPr>
          <a:xfrm>
            <a:off x="7632340" y="1844824"/>
            <a:ext cx="0" cy="2520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6" idx="1"/>
            <a:endCxn id="6" idx="3"/>
          </p:cNvCxnSpPr>
          <p:nvPr/>
        </p:nvCxnSpPr>
        <p:spPr>
          <a:xfrm>
            <a:off x="6876256" y="3104964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68344" y="2996952"/>
            <a:ext cx="144016" cy="122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14" idx="0"/>
            <a:endCxn id="80" idx="3"/>
          </p:cNvCxnSpPr>
          <p:nvPr/>
        </p:nvCxnSpPr>
        <p:spPr>
          <a:xfrm>
            <a:off x="3275856" y="2276872"/>
            <a:ext cx="2376264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2"/>
            <a:endCxn id="79" idx="3"/>
          </p:cNvCxnSpPr>
          <p:nvPr/>
        </p:nvCxnSpPr>
        <p:spPr>
          <a:xfrm flipV="1">
            <a:off x="3275856" y="2348880"/>
            <a:ext cx="2376264" cy="1130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64288" y="2420888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028384" y="2492896"/>
            <a:ext cx="7200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164288" y="3645024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956376" y="3573016"/>
            <a:ext cx="14401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915816" y="4221088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907704" y="515719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3635896" y="5085184"/>
            <a:ext cx="216024" cy="10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15816" y="5733256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26" idx="1"/>
            <a:endCxn id="28" idx="3"/>
          </p:cNvCxnSpPr>
          <p:nvPr/>
        </p:nvCxnSpPr>
        <p:spPr>
          <a:xfrm>
            <a:off x="2051720" y="4354252"/>
            <a:ext cx="165618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7" idx="3"/>
            <a:endCxn id="25" idx="1"/>
          </p:cNvCxnSpPr>
          <p:nvPr/>
        </p:nvCxnSpPr>
        <p:spPr>
          <a:xfrm flipH="1">
            <a:off x="2051720" y="4354252"/>
            <a:ext cx="165618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47664" y="5445224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4                                      5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В геометрии:</a:t>
            </a:r>
            <a:endParaRPr lang="ru-RU" dirty="0" smtClean="0"/>
          </a:p>
          <a:p>
            <a:r>
              <a:rPr lang="ru-RU" dirty="0" smtClean="0"/>
              <a:t>Квадрат –это четырехугольник, у которого все стороны равны и все углы прямые.</a:t>
            </a:r>
          </a:p>
          <a:p>
            <a:r>
              <a:rPr lang="ru-RU" dirty="0" smtClean="0"/>
              <a:t>Квадрат –это прямоугольник, у которого все стороны равны.</a:t>
            </a:r>
          </a:p>
          <a:p>
            <a:r>
              <a:rPr lang="ru-RU" dirty="0" smtClean="0"/>
              <a:t>Квадрат -  это параллелограмм, у которого все стороны равны и все углы равны.</a:t>
            </a:r>
          </a:p>
          <a:p>
            <a:r>
              <a:rPr lang="ru-RU" dirty="0" smtClean="0"/>
              <a:t>Квадрат – это ромб, у которого все углы равны.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7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В алгебре: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Квадратом числа </a:t>
            </a:r>
            <a:r>
              <a:rPr lang="ru-RU" i="1" dirty="0" smtClean="0"/>
              <a:t>а</a:t>
            </a:r>
            <a:r>
              <a:rPr lang="ru-RU" dirty="0" smtClean="0"/>
              <a:t> называется произведение двух множителей, каждое из которых равно </a:t>
            </a:r>
            <a:r>
              <a:rPr lang="ru-RU" i="1" dirty="0" smtClean="0"/>
              <a:t>а, т.е. а</a:t>
            </a:r>
            <a:r>
              <a:rPr lang="ru-RU" i="1" baseline="30000" dirty="0" smtClean="0"/>
              <a:t>2</a:t>
            </a:r>
            <a:r>
              <a:rPr lang="ru-RU" i="1" dirty="0" smtClean="0"/>
              <a:t>=а  </a:t>
            </a:r>
            <a:r>
              <a:rPr lang="ru-RU" b="1" i="1" baseline="30000" dirty="0" smtClean="0"/>
              <a:t>.</a:t>
            </a:r>
            <a:r>
              <a:rPr lang="ru-RU" i="1" dirty="0" smtClean="0"/>
              <a:t> а</a:t>
            </a:r>
            <a:endParaRPr lang="ru-RU" dirty="0" smtClean="0"/>
          </a:p>
          <a:p>
            <a:r>
              <a:rPr lang="ru-RU" u="sng" dirty="0" smtClean="0">
                <a:solidFill>
                  <a:schemeClr val="accent2"/>
                </a:solidFill>
              </a:rPr>
              <a:t>В технике: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Квадрат </a:t>
            </a:r>
            <a:r>
              <a:rPr lang="en-US" dirty="0" smtClean="0"/>
              <a:t>–</a:t>
            </a:r>
            <a:r>
              <a:rPr lang="ru-RU" dirty="0" smtClean="0"/>
              <a:t>это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-конструкция шлицевого зажима для ручного слесарного инструмента;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-разновидность металлопрокатного профиля;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-кегль шрифта;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-пробельный материал, используемый при изготовлении печатных форм способа высокой печати.</a:t>
            </a:r>
          </a:p>
          <a:p>
            <a:r>
              <a:rPr lang="ru-RU" u="sng" dirty="0" smtClean="0">
                <a:solidFill>
                  <a:schemeClr val="accent2"/>
                </a:solidFill>
              </a:rPr>
              <a:t>В др.областях:</a:t>
            </a:r>
            <a:endParaRPr lang="ru-RU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-дворовая игра с мячом;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-единица музыкального метра, равная 4,8, 16,32 тактам;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-разновидность джазовой импровизации;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-астрологический аспект 90</a:t>
            </a:r>
            <a:r>
              <a:rPr lang="ru-RU" baseline="30000" dirty="0" smtClean="0"/>
              <a:t>0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Квадрат нужен нам для вычислений и измерения площадей. Без квадрата наша жизнь не будет столь удобной, интересной. Квадрат – это не только красиво, рационально, тепло, но и экономично, увлекательно, вкусно…Это порядок.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939336" cy="64807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Стороны, диагонали, периметр квадрата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измеряют в </a:t>
            </a:r>
            <a:r>
              <a:rPr lang="ru-RU" i="1" dirty="0" smtClean="0"/>
              <a:t>мм, см, дм, м,…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Площадь квадрата </a:t>
            </a:r>
            <a:r>
              <a:rPr lang="ru-RU" dirty="0" smtClean="0"/>
              <a:t>измеряют в </a:t>
            </a:r>
            <a:r>
              <a:rPr lang="ru-RU" i="1" dirty="0" smtClean="0"/>
              <a:t>мм</a:t>
            </a:r>
            <a:r>
              <a:rPr lang="ru-RU" i="1" baseline="30000" dirty="0" smtClean="0"/>
              <a:t>2</a:t>
            </a:r>
            <a:r>
              <a:rPr lang="ru-RU" i="1" dirty="0" smtClean="0"/>
              <a:t>, см</a:t>
            </a:r>
            <a:r>
              <a:rPr lang="ru-RU" i="1" baseline="30000" dirty="0" smtClean="0"/>
              <a:t>2</a:t>
            </a:r>
            <a:r>
              <a:rPr lang="ru-RU" i="1" dirty="0" smtClean="0"/>
              <a:t>, дм</a:t>
            </a:r>
            <a:r>
              <a:rPr lang="ru-RU" i="1" baseline="30000" dirty="0" smtClean="0"/>
              <a:t>2</a:t>
            </a:r>
            <a:r>
              <a:rPr lang="ru-RU" i="1" dirty="0" smtClean="0"/>
              <a:t>, м</a:t>
            </a:r>
            <a:r>
              <a:rPr lang="ru-RU" i="1" baseline="30000" dirty="0" smtClean="0"/>
              <a:t>2</a:t>
            </a:r>
            <a:r>
              <a:rPr lang="ru-RU" i="1" dirty="0" smtClean="0"/>
              <a:t>, а, га, км</a:t>
            </a:r>
            <a:r>
              <a:rPr lang="ru-RU" i="1" baseline="30000" dirty="0" smtClean="0"/>
              <a:t>2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Устаревшие</a:t>
            </a:r>
            <a:r>
              <a:rPr lang="ru-RU" dirty="0" smtClean="0"/>
              <a:t> и редкие единицы измерения: </a:t>
            </a:r>
            <a:r>
              <a:rPr lang="ru-RU" i="1" dirty="0" smtClean="0"/>
              <a:t>кв.сажень, десятина, плуг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стороны квадрата равны, </a:t>
            </a:r>
            <a:r>
              <a:rPr lang="ru-RU" dirty="0" err="1" smtClean="0"/>
              <a:t>противоположные-параллельны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Все углы квадрата прямые. </a:t>
            </a:r>
          </a:p>
          <a:p>
            <a:r>
              <a:rPr lang="ru-RU" dirty="0" smtClean="0"/>
              <a:t>Диагонали квадрата пересекаются и точкой пересечения делятся пополам. </a:t>
            </a:r>
          </a:p>
          <a:p>
            <a:r>
              <a:rPr lang="ru-RU" dirty="0" smtClean="0"/>
              <a:t>Диагонали квадрата равны. </a:t>
            </a:r>
          </a:p>
          <a:p>
            <a:r>
              <a:rPr lang="ru-RU" dirty="0" smtClean="0"/>
              <a:t>Диагонали квадрата взаимно перпендикулярны. </a:t>
            </a:r>
          </a:p>
          <a:p>
            <a:r>
              <a:rPr lang="ru-RU" dirty="0" smtClean="0"/>
              <a:t>Диагонали квадрата делят углы пополам.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 smtClean="0"/>
              <a:t> </a:t>
            </a:r>
            <a:r>
              <a:rPr lang="ru-RU" sz="6000" i="1" dirty="0" smtClean="0"/>
              <a:t>1 </a:t>
            </a:r>
            <a:r>
              <a:rPr lang="ru-RU" sz="4000" i="1" dirty="0" smtClean="0"/>
              <a:t>а</a:t>
            </a:r>
            <a:r>
              <a:rPr lang="ru-RU" sz="6000" i="1" dirty="0" smtClean="0"/>
              <a:t>=100 </a:t>
            </a:r>
            <a:r>
              <a:rPr lang="ru-RU" sz="3900" i="1" dirty="0" smtClean="0"/>
              <a:t>м</a:t>
            </a:r>
            <a:r>
              <a:rPr lang="ru-RU" sz="3900" i="1" baseline="30000" dirty="0" smtClean="0"/>
              <a:t>2</a:t>
            </a:r>
            <a:r>
              <a:rPr lang="ru-RU" sz="6000" i="1" dirty="0" smtClean="0"/>
              <a:t>,  </a:t>
            </a:r>
          </a:p>
          <a:p>
            <a:r>
              <a:rPr lang="ru-RU" sz="6000" i="1" dirty="0" smtClean="0"/>
              <a:t>1 </a:t>
            </a:r>
            <a:r>
              <a:rPr lang="ru-RU" sz="4000" i="1" dirty="0" smtClean="0"/>
              <a:t>га</a:t>
            </a:r>
            <a:r>
              <a:rPr lang="ru-RU" sz="6000" i="1" dirty="0" smtClean="0"/>
              <a:t>=10000 </a:t>
            </a:r>
            <a:r>
              <a:rPr lang="ru-RU" sz="3900" i="1" dirty="0" smtClean="0"/>
              <a:t>м</a:t>
            </a:r>
            <a:r>
              <a:rPr lang="ru-RU" sz="3900" i="1" baseline="30000" dirty="0" smtClean="0"/>
              <a:t>2</a:t>
            </a:r>
            <a:r>
              <a:rPr lang="ru-RU" sz="6000" i="1" dirty="0" smtClean="0"/>
              <a:t>,  </a:t>
            </a:r>
          </a:p>
          <a:p>
            <a:r>
              <a:rPr lang="ru-RU" sz="6000" i="1" dirty="0" smtClean="0"/>
              <a:t>1 </a:t>
            </a:r>
            <a:r>
              <a:rPr lang="ru-RU" sz="3600" i="1" dirty="0" smtClean="0"/>
              <a:t>м</a:t>
            </a:r>
            <a:r>
              <a:rPr lang="ru-RU" sz="6000" i="1" baseline="30000" dirty="0" smtClean="0"/>
              <a:t>2</a:t>
            </a:r>
            <a:r>
              <a:rPr lang="ru-RU" sz="6000" i="1" dirty="0" smtClean="0"/>
              <a:t>=</a:t>
            </a:r>
            <a:r>
              <a:rPr lang="ru-RU" sz="5200" i="1" dirty="0" smtClean="0"/>
              <a:t>100</a:t>
            </a:r>
            <a:r>
              <a:rPr lang="ru-RU" sz="3300" i="1" dirty="0" smtClean="0"/>
              <a:t>дм</a:t>
            </a:r>
            <a:r>
              <a:rPr lang="ru-RU" sz="5200" i="1" baseline="30000" dirty="0" smtClean="0"/>
              <a:t>2</a:t>
            </a:r>
            <a:r>
              <a:rPr lang="ru-RU" sz="5200" i="1" dirty="0" smtClean="0"/>
              <a:t>=10000</a:t>
            </a:r>
            <a:r>
              <a:rPr lang="ru-RU" sz="3900" i="1" dirty="0" smtClean="0"/>
              <a:t>м</a:t>
            </a:r>
            <a:r>
              <a:rPr lang="ru-RU" sz="3900" i="1" baseline="30000" dirty="0" smtClean="0"/>
              <a:t>2</a:t>
            </a:r>
            <a:r>
              <a:rPr lang="ru-RU" sz="5200" i="1" dirty="0" smtClean="0"/>
              <a:t>=1000000</a:t>
            </a:r>
            <a:r>
              <a:rPr lang="ru-RU" sz="3600" i="1" dirty="0" smtClean="0"/>
              <a:t>мм</a:t>
            </a:r>
            <a:r>
              <a:rPr lang="ru-RU" sz="3600" i="1" baseline="30000" dirty="0" smtClean="0"/>
              <a:t>2</a:t>
            </a:r>
            <a:endParaRPr lang="ru-RU" sz="6000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 </a:t>
            </a:r>
            <a:r>
              <a:rPr lang="ru-RU" i="1" dirty="0" smtClean="0"/>
              <a:t>    </a:t>
            </a:r>
            <a:r>
              <a:rPr lang="ru-RU" sz="4700" i="1" dirty="0" smtClean="0"/>
              <a:t>кв.сажень=4,552 км</a:t>
            </a:r>
            <a:r>
              <a:rPr lang="ru-RU" sz="4700" i="1" baseline="30000" dirty="0" smtClean="0"/>
              <a:t>2</a:t>
            </a:r>
            <a:endParaRPr lang="ru-RU" sz="4700" i="1" dirty="0" smtClean="0"/>
          </a:p>
          <a:p>
            <a:pPr>
              <a:buFont typeface="Wingdings" pitchFamily="2" charset="2"/>
              <a:buChar char="§"/>
            </a:pPr>
            <a:r>
              <a:rPr lang="ru-RU" sz="4700" i="1" dirty="0" smtClean="0"/>
              <a:t>   десятина=2400 кв.</a:t>
            </a:r>
            <a:r>
              <a:rPr lang="ru-RU" sz="4300" i="1" dirty="0" smtClean="0"/>
              <a:t>саженям</a:t>
            </a:r>
            <a:r>
              <a:rPr lang="ru-RU" sz="4700" i="1" dirty="0" smtClean="0"/>
              <a:t>=1,09га    </a:t>
            </a:r>
          </a:p>
          <a:p>
            <a:pPr>
              <a:buFont typeface="Wingdings" pitchFamily="2" charset="2"/>
              <a:buChar char="§"/>
            </a:pPr>
            <a:r>
              <a:rPr lang="ru-RU" sz="4700" i="1" dirty="0" smtClean="0"/>
              <a:t>   плуг=8-9га</a:t>
            </a:r>
            <a:r>
              <a:rPr lang="ru-RU" sz="4700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437</TotalTime>
  <Words>726</Words>
  <Application>Microsoft Office PowerPoint</Application>
  <PresentationFormat>Экран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«Применение технологии критического мышления на уроках математики» </vt:lpstr>
      <vt:lpstr>Квадрат</vt:lpstr>
      <vt:lpstr>Слайд 3</vt:lpstr>
      <vt:lpstr>       Назовите четырехугольники  </vt:lpstr>
      <vt:lpstr> </vt:lpstr>
      <vt:lpstr>Слайд 6</vt:lpstr>
      <vt:lpstr> </vt:lpstr>
      <vt:lpstr>  </vt:lpstr>
      <vt:lpstr>  </vt:lpstr>
      <vt:lpstr>  </vt:lpstr>
      <vt:lpstr> </vt:lpstr>
      <vt:lpstr> </vt:lpstr>
      <vt:lpstr>Слайд 13</vt:lpstr>
      <vt:lpstr>Что такое квадрат?  </vt:lpstr>
      <vt:lpstr>Зачем нужен квадрат?</vt:lpstr>
      <vt:lpstr>Какими единицами измеряют квадрат? </vt:lpstr>
      <vt:lpstr>Какими свойствами обладает квадрат? </vt:lpstr>
      <vt:lpstr> Сколько м2 содержится в 1 а? в 1 га?   </vt:lpstr>
      <vt:lpstr>Как находят периметр и площадь квадрата?</vt:lpstr>
      <vt:lpstr>Почему?</vt:lpstr>
      <vt:lpstr>Где применяется квадрат?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технологии критического мышления на уроках математики»</dc:title>
  <dc:creator>123</dc:creator>
  <cp:lastModifiedBy>123</cp:lastModifiedBy>
  <cp:revision>47</cp:revision>
  <dcterms:created xsi:type="dcterms:W3CDTF">2014-02-26T04:36:18Z</dcterms:created>
  <dcterms:modified xsi:type="dcterms:W3CDTF">2014-02-28T06:15:31Z</dcterms:modified>
</cp:coreProperties>
</file>