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2" r:id="rId26"/>
    <p:sldId id="283" r:id="rId27"/>
    <p:sldId id="277" r:id="rId28"/>
    <p:sldId id="280" r:id="rId29"/>
    <p:sldId id="279" r:id="rId30"/>
    <p:sldId id="278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88C32-AF4A-4125-9CE3-F82D79E3B85C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F454-109C-4088-9EFD-059F32E5C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37748-E071-4699-9040-E2BC48AE1A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F454-109C-4088-9EFD-059F32E5C1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F454-109C-4088-9EFD-059F32E5C1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2864-683B-40A0-9490-9B420439F144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CF75-29B9-4475-831C-39B6E509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ozon.ru/multimedia/books_covers/100082586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fictionbook.ru/static/bookimages/00/10/43/00104375.bin.dir/h/i_12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«Оттепель»</a:t>
            </a:r>
            <a:br>
              <a:rPr lang="ru-RU" sz="6000" b="1" dirty="0" smtClean="0"/>
            </a:br>
            <a:r>
              <a:rPr lang="ru-RU" sz="6000" b="1" dirty="0" smtClean="0"/>
              <a:t> в духовной жизни.</a:t>
            </a:r>
            <a:endParaRPr lang="ru-RU" sz="6000" b="1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СССР в 1953 – 1964 гг.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История.HISTORY\Рабочий стол\мой урок на категорию\картинки Хрущёв\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652963"/>
            <a:ext cx="4679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Важную роль в литературной жизни 1960-х гг. играли литературные журналы.</a:t>
            </a:r>
          </a:p>
          <a:p>
            <a:r>
              <a:rPr lang="ru-RU" b="1" dirty="0" smtClean="0"/>
              <a:t>1955 г. – </a:t>
            </a:r>
            <a:r>
              <a:rPr lang="ru-RU" dirty="0" smtClean="0"/>
              <a:t>вышел первый номер журнала </a:t>
            </a:r>
            <a:r>
              <a:rPr lang="ru-RU" b="1" dirty="0" smtClean="0"/>
              <a:t>«Юность».</a:t>
            </a:r>
          </a:p>
          <a:p>
            <a:r>
              <a:rPr lang="ru-RU" dirty="0" smtClean="0"/>
              <a:t>Особую популярность среди читателей обрел журнал </a:t>
            </a:r>
            <a:r>
              <a:rPr lang="ru-RU" b="1" dirty="0" smtClean="0"/>
              <a:t>«Новый мир», </a:t>
            </a:r>
            <a:r>
              <a:rPr lang="ru-RU" dirty="0" smtClean="0"/>
              <a:t>главный редактор </a:t>
            </a:r>
            <a:r>
              <a:rPr lang="ru-RU" b="1" dirty="0" smtClean="0"/>
              <a:t>А.Т</a:t>
            </a:r>
            <a:r>
              <a:rPr lang="ru-RU" dirty="0" smtClean="0"/>
              <a:t>. </a:t>
            </a:r>
            <a:r>
              <a:rPr lang="ru-RU" b="1" dirty="0" smtClean="0"/>
              <a:t>Твардовский</a:t>
            </a:r>
            <a:endParaRPr lang="ru-RU" b="1" dirty="0"/>
          </a:p>
        </p:txBody>
      </p:sp>
      <p:pic>
        <p:nvPicPr>
          <p:cNvPr id="24578" name="Picture 2" descr="http://avdievskiy.skbeloh.edusite.ru/images/Kartin/002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1977392" cy="25569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8" descr="Картинка 20 из 2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340768"/>
            <a:ext cx="1905000" cy="24860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69979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Твардовский</a:t>
            </a:r>
            <a:endParaRPr lang="ru-RU" dirty="0"/>
          </a:p>
        </p:txBody>
      </p:sp>
      <p:pic>
        <p:nvPicPr>
          <p:cNvPr id="24580" name="Picture 4" descr="http://kackad.com/kackad/wp-content/uploads/2012/08/New-Wor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93096"/>
            <a:ext cx="3322340" cy="21993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2448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произведениях, посвященных Великой Отечественной войне, героически возвышенные образы сменяются изображением тяжести военных будней.</a:t>
            </a:r>
          </a:p>
          <a:p>
            <a:r>
              <a:rPr lang="ru-RU" dirty="0" smtClean="0"/>
              <a:t>Новую правду о войне раскрывали в своих произведениях </a:t>
            </a:r>
          </a:p>
          <a:p>
            <a:r>
              <a:rPr lang="ru-RU" b="1" dirty="0" smtClean="0"/>
              <a:t>Ю.В. Бондарев «Батальоны просят огня»,</a:t>
            </a:r>
          </a:p>
          <a:p>
            <a:r>
              <a:rPr lang="ru-RU" b="1" dirty="0" smtClean="0"/>
              <a:t>М. А. Шолохов «Судьба человека»,</a:t>
            </a:r>
          </a:p>
          <a:p>
            <a:r>
              <a:rPr lang="ru-RU" b="1" dirty="0" smtClean="0"/>
              <a:t>К. М. Симонов «Живые и мертвые».</a:t>
            </a:r>
            <a:endParaRPr lang="ru-RU" b="1" dirty="0"/>
          </a:p>
        </p:txBody>
      </p:sp>
      <p:pic>
        <p:nvPicPr>
          <p:cNvPr id="7" name="Рисунок 3" descr="шол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127721" cy="23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5" descr="бо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1" y="1412776"/>
            <a:ext cx="2037766" cy="22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Шолохов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 Бондарев</a:t>
            </a:r>
            <a:endParaRPr lang="ru-RU" dirty="0"/>
          </a:p>
        </p:txBody>
      </p:sp>
      <p:pic>
        <p:nvPicPr>
          <p:cNvPr id="23556" name="Picture 4" descr="http://img1.1tv.ru/imgsize220x165/PR2005042717350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2592287" cy="19442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3203848" y="4941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 Симонов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Большим событием стала публикация в 1962 г. на страницах журнала «Новый мир» повести </a:t>
            </a:r>
            <a:r>
              <a:rPr lang="ru-RU" b="1" dirty="0" smtClean="0"/>
              <a:t>А.И. Солженицына «Один день Ивана Денисовича», </a:t>
            </a:r>
            <a:r>
              <a:rPr lang="ru-RU" dirty="0" smtClean="0"/>
              <a:t>где автор на основании собственного лагерного опыта размышлял о жертвах сталинских репрессий.</a:t>
            </a:r>
            <a:endParaRPr lang="ru-RU" dirty="0"/>
          </a:p>
        </p:txBody>
      </p:sp>
      <p:pic>
        <p:nvPicPr>
          <p:cNvPr id="7" name="Рисунок 6" descr="solzh-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2987726" cy="40788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Soljenich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996952"/>
            <a:ext cx="2812234" cy="35061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50131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А.И. Солженицын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Лучшие фильмы первых лет «оттепели» также показывают «человеческое лицо» войны: </a:t>
            </a:r>
          </a:p>
          <a:p>
            <a:r>
              <a:rPr lang="ru-RU" b="1" dirty="0" smtClean="0"/>
              <a:t>«Летят журавли» по пьесе В. Розова «Вечно живые», режиссер М.К. </a:t>
            </a:r>
            <a:r>
              <a:rPr lang="ru-RU" b="1" dirty="0" err="1" smtClean="0"/>
              <a:t>Калатозов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 descr="Летят журав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494" y="908721"/>
            <a:ext cx="4478546" cy="36724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к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16684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843808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Калатозов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«Баллада о солдате», режиссер Г.Н. </a:t>
            </a:r>
            <a:r>
              <a:rPr lang="ru-RU" b="1" dirty="0" err="1" smtClean="0"/>
              <a:t>Чухрай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9" descr="ч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2520280" cy="28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11" descr="ch_205i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3815678" cy="424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«Судьба человека» по повести М. А. Шолохова, режиссер С.Ф. Бондарчук.</a:t>
            </a:r>
          </a:p>
          <a:p>
            <a:endParaRPr lang="ru-RU" dirty="0"/>
          </a:p>
        </p:txBody>
      </p:sp>
      <p:pic>
        <p:nvPicPr>
          <p:cNvPr id="47106" name="Picture 2" descr="http://moole.ru/uploads/posts/2011-09/13173683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2088232" cy="30488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7108" name="Picture 4" descr="http://static.eva.ru/eva/330000-340000/330175/channel/77576699172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4410652" cy="39166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7110" name="Picture 6" descr="http://www.rusactors.ru/b/bondarch_s/bondarchuk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09120"/>
            <a:ext cx="2789349" cy="19971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Однако внимание властей к литературно-художественному процессу как зеркалу общественных настроений не ослабевало.</a:t>
            </a:r>
          </a:p>
          <a:p>
            <a:r>
              <a:rPr lang="ru-RU" i="1" dirty="0" smtClean="0"/>
              <a:t>Цензура тщательно отыскивала и уничтожала любые проявления инакомыслия.</a:t>
            </a:r>
          </a:p>
          <a:p>
            <a:r>
              <a:rPr lang="ru-RU" dirty="0" smtClean="0"/>
              <a:t>Так рукопись романа </a:t>
            </a:r>
            <a:r>
              <a:rPr lang="ru-RU" b="1" dirty="0" smtClean="0"/>
              <a:t>В.С. </a:t>
            </a:r>
            <a:r>
              <a:rPr lang="ru-RU" b="1" dirty="0" err="1" smtClean="0"/>
              <a:t>Гроссмана</a:t>
            </a:r>
            <a:r>
              <a:rPr lang="ru-RU" b="1" dirty="0" smtClean="0"/>
              <a:t> «Жизнь и судьба», о судьбе, жертвах и трагедии ввергнутого в войну народа</a:t>
            </a:r>
            <a:r>
              <a:rPr lang="ru-RU" dirty="0" smtClean="0"/>
              <a:t>, была изъята у автора органами госбезопасности.</a:t>
            </a:r>
          </a:p>
          <a:p>
            <a:r>
              <a:rPr lang="ru-RU" dirty="0" smtClean="0"/>
              <a:t> По сохранившимся в списках двум экземплярам роман был</a:t>
            </a:r>
            <a:r>
              <a:rPr lang="ru-RU" b="1" dirty="0" smtClean="0"/>
              <a:t> опубликован </a:t>
            </a:r>
            <a:r>
              <a:rPr lang="ru-RU" dirty="0" smtClean="0"/>
              <a:t>в СССР только в годы </a:t>
            </a:r>
            <a:r>
              <a:rPr lang="ru-RU" b="1" dirty="0" smtClean="0"/>
              <a:t>перестройки.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shkolazhizni.ru/img/content/i46/46369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456384" cy="55141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6" name="Picture 4" descr="http://www.proza.ru/pics/2013/01/02/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4813335" cy="33843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53732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Гроссман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конце 1950-х гг. </a:t>
            </a:r>
            <a:r>
              <a:rPr lang="ru-RU" dirty="0" smtClean="0"/>
              <a:t>возник литературный </a:t>
            </a:r>
            <a:r>
              <a:rPr lang="ru-RU" b="1" dirty="0" smtClean="0"/>
              <a:t>самиздат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назывались ходившие в списках в виде машинописных, рукописных или фотокопий издания не прошедших цензуру произведений переводных иностранных и отечественных авторов.</a:t>
            </a:r>
          </a:p>
          <a:p>
            <a:r>
              <a:rPr lang="ru-RU" dirty="0" smtClean="0"/>
              <a:t>В самиздатовских копиях распространялись стихи </a:t>
            </a:r>
            <a:r>
              <a:rPr lang="ru-RU" b="1" dirty="0" smtClean="0"/>
              <a:t>М.И. Цветаевой, А.А. Ахматовой, Н. С. Гумилева</a:t>
            </a:r>
            <a:r>
              <a:rPr lang="ru-RU" dirty="0" smtClean="0"/>
              <a:t>, молодых современных поэтов.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Другим источником знакомства с </a:t>
            </a:r>
            <a:r>
              <a:rPr lang="ru-RU" dirty="0" err="1" smtClean="0"/>
              <a:t>неподцензурным</a:t>
            </a:r>
            <a:r>
              <a:rPr lang="ru-RU" dirty="0" smtClean="0"/>
              <a:t> творчеством стал </a:t>
            </a:r>
            <a:r>
              <a:rPr lang="ru-RU" b="1" dirty="0" smtClean="0"/>
              <a:t>«</a:t>
            </a:r>
            <a:r>
              <a:rPr lang="ru-RU" b="1" dirty="0" err="1" smtClean="0"/>
              <a:t>тамиздат</a:t>
            </a:r>
            <a:r>
              <a:rPr lang="ru-RU" b="1" dirty="0" smtClean="0"/>
              <a:t>» </a:t>
            </a:r>
            <a:r>
              <a:rPr lang="ru-RU" dirty="0" smtClean="0"/>
              <a:t>- печатавшиеся за границей произведения отечественных авторов, возвращавшиеся затем окольными путями на родину к своему читателю.</a:t>
            </a:r>
          </a:p>
          <a:p>
            <a:r>
              <a:rPr lang="ru-RU" dirty="0" smtClean="0"/>
              <a:t>Так произошло с романом </a:t>
            </a:r>
            <a:r>
              <a:rPr lang="ru-RU" b="1" dirty="0" smtClean="0"/>
              <a:t>Б.Л. Пастернака «Доктор Живаго», </a:t>
            </a:r>
            <a:r>
              <a:rPr lang="ru-RU" dirty="0" smtClean="0"/>
              <a:t>который </a:t>
            </a:r>
            <a:r>
              <a:rPr lang="ru-RU" b="1" dirty="0" smtClean="0"/>
              <a:t>с 1958 г</a:t>
            </a:r>
            <a:r>
              <a:rPr lang="ru-RU" dirty="0" smtClean="0"/>
              <a:t>. распространялся в</a:t>
            </a:r>
            <a:r>
              <a:rPr lang="ru-RU" b="1" i="1" dirty="0" smtClean="0"/>
              <a:t> самиздатовских </a:t>
            </a:r>
            <a:r>
              <a:rPr lang="ru-RU" dirty="0" smtClean="0"/>
              <a:t>списках в узком кругу заинтересованных читателей.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«Оттепель» </a:t>
            </a:r>
            <a:r>
              <a:rPr lang="ru-RU" b="1" dirty="0"/>
              <a:t> </a:t>
            </a:r>
            <a:r>
              <a:rPr lang="ru-RU" b="1" dirty="0" smtClean="0"/>
              <a:t>(1953-1964 гг.</a:t>
            </a:r>
            <a:r>
              <a:rPr lang="en-US" b="1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И.Эренбург в повести «Оттепель» </a:t>
            </a:r>
            <a:r>
              <a:rPr lang="ru-RU" dirty="0"/>
              <a:t>назвал этот </a:t>
            </a:r>
            <a:r>
              <a:rPr lang="ru-RU" dirty="0" smtClean="0"/>
              <a:t>период «оттепелью», наступившей </a:t>
            </a:r>
            <a:r>
              <a:rPr lang="ru-RU" dirty="0"/>
              <a:t>после долгой и суровой сталинской зимы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Период «оттепели» характеризовался смягчением политического режима, началом процесса реабилитации жертв массовых репрессий 1930-х – начала 1950-х гг., расширением прав и свобод граждан, некоторым ослаблением идеологического контроля в области культуры и науки.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«Доктор Живаго»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СССР роман готовили к публикации в «Новом мире», но книгу запретили как «проникнутую духом неприятия социалистической революции». </a:t>
            </a:r>
          </a:p>
          <a:p>
            <a:r>
              <a:rPr lang="ru-RU" dirty="0" smtClean="0"/>
              <a:t>В центре внимания – судьбы интеллигенции в вихре событий революций и Гражданской войны.</a:t>
            </a:r>
          </a:p>
          <a:p>
            <a:r>
              <a:rPr lang="ru-RU" dirty="0" smtClean="0"/>
              <a:t>После присуждения </a:t>
            </a:r>
            <a:r>
              <a:rPr lang="ru-RU" b="1" dirty="0" smtClean="0"/>
              <a:t>Б.Л. Пастернаку в 1958 г. Нобелевской премии по литературе </a:t>
            </a:r>
            <a:r>
              <a:rPr lang="ru-RU" dirty="0" smtClean="0"/>
              <a:t>в СССР развернулась кампания по травле писателя.</a:t>
            </a:r>
          </a:p>
          <a:p>
            <a:r>
              <a:rPr lang="ru-RU" i="1" dirty="0" smtClean="0"/>
              <a:t>Пастернак был исключен из Союза писателей СССР.</a:t>
            </a:r>
          </a:p>
          <a:p>
            <a:r>
              <a:rPr lang="ru-RU" dirty="0" smtClean="0"/>
              <a:t>Писатель категорически отверг требования властей покинуть страну, но </a:t>
            </a:r>
            <a:r>
              <a:rPr lang="ru-RU" i="1" dirty="0" smtClean="0"/>
              <a:t>был вынужден отказаться от премии.</a:t>
            </a:r>
          </a:p>
          <a:p>
            <a:r>
              <a:rPr lang="ru-RU" b="1" dirty="0" smtClean="0"/>
              <a:t>Конфликт губительным образом сказался на здоровье писателя – 30 мая 1960 г. его не стало.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«Я пропал, как зверь в загоне,</a:t>
            </a:r>
          </a:p>
          <a:p>
            <a:pPr>
              <a:buNone/>
            </a:pPr>
            <a:r>
              <a:rPr lang="ru-RU" b="1" dirty="0" smtClean="0"/>
              <a:t> Где-то воля, люди, свет.</a:t>
            </a:r>
          </a:p>
          <a:p>
            <a:pPr>
              <a:buNone/>
            </a:pPr>
            <a:r>
              <a:rPr lang="ru-RU" b="1" dirty="0" smtClean="0"/>
              <a:t>А за мною шум погони,</a:t>
            </a:r>
          </a:p>
          <a:p>
            <a:pPr>
              <a:buNone/>
            </a:pPr>
            <a:r>
              <a:rPr lang="ru-RU" b="1" dirty="0" smtClean="0"/>
              <a:t> Мне наружу хода нет…</a:t>
            </a:r>
          </a:p>
          <a:p>
            <a:pPr>
              <a:buNone/>
            </a:pPr>
            <a:r>
              <a:rPr lang="ru-RU" b="1" dirty="0" smtClean="0"/>
              <a:t> Что ж посмел я </a:t>
            </a:r>
            <a:r>
              <a:rPr lang="ru-RU" b="1" dirty="0" err="1" smtClean="0"/>
              <a:t>намаракать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Пакостник я и злодей?</a:t>
            </a:r>
          </a:p>
          <a:p>
            <a:pPr>
              <a:buNone/>
            </a:pPr>
            <a:r>
              <a:rPr lang="ru-RU" b="1" dirty="0" smtClean="0"/>
              <a:t>Я весь мир заставил плакать</a:t>
            </a:r>
          </a:p>
          <a:p>
            <a:pPr>
              <a:buNone/>
            </a:pPr>
            <a:r>
              <a:rPr lang="ru-RU" b="1" dirty="0" smtClean="0"/>
              <a:t>Над красой земли моей»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8052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Б. Пастернак</a:t>
            </a:r>
            <a:endParaRPr lang="ru-RU" sz="2400" b="1" dirty="0"/>
          </a:p>
        </p:txBody>
      </p:sp>
      <p:pic>
        <p:nvPicPr>
          <p:cNvPr id="8" name="Рисунок 7" descr="pacterna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512680" cy="37187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5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08920"/>
            <a:ext cx="2279980" cy="3600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Процессы обновления затронули и изобразительное искусство. </a:t>
            </a:r>
          </a:p>
          <a:p>
            <a:r>
              <a:rPr lang="ru-RU" dirty="0" smtClean="0"/>
              <a:t>Шестидесятые годы – время становления так называемого </a:t>
            </a:r>
            <a:r>
              <a:rPr lang="ru-RU" b="1" dirty="0" smtClean="0"/>
              <a:t>«сурового стиля» </a:t>
            </a:r>
            <a:r>
              <a:rPr lang="ru-RU" dirty="0" smtClean="0"/>
              <a:t>в советской живописи.</a:t>
            </a:r>
          </a:p>
          <a:p>
            <a:r>
              <a:rPr lang="ru-RU" dirty="0" smtClean="0"/>
              <a:t>В полотнах </a:t>
            </a:r>
            <a:r>
              <a:rPr lang="ru-RU" b="1" dirty="0" smtClean="0"/>
              <a:t>Д. Д. </a:t>
            </a:r>
            <a:r>
              <a:rPr lang="ru-RU" b="1" dirty="0" err="1" smtClean="0"/>
              <a:t>Жилинского</a:t>
            </a:r>
            <a:r>
              <a:rPr lang="ru-RU" b="1" dirty="0" smtClean="0"/>
              <a:t> «Молодые скульпторы», В.Е. Попкова «Строители Братской ГЭС» </a:t>
            </a:r>
            <a:r>
              <a:rPr lang="ru-RU" dirty="0" smtClean="0"/>
              <a:t>реальность предстает без обычной в 1940-1950-е гг. </a:t>
            </a:r>
            <a:r>
              <a:rPr lang="ru-RU" i="1" dirty="0" smtClean="0"/>
              <a:t>лакировки, нарочитой праздничности и парадности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pix.vashdosug.ru/pix/gallery/8/77614/big/126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312368" cy="468731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2" name="Picture 4" descr="http://www.tretyakovgallery.ru/pictures/d/df/dfbb8478ad4232d5e53954d784500a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4785762" cy="28803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587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Д.Д. </a:t>
            </a:r>
            <a:r>
              <a:rPr lang="ru-RU" dirty="0" err="1" smtClean="0"/>
              <a:t>Жилинский</a:t>
            </a:r>
            <a:endParaRPr lang="ru-RU" dirty="0" smtClean="0"/>
          </a:p>
          <a:p>
            <a:pPr algn="ctr"/>
            <a:r>
              <a:rPr lang="ru-RU" dirty="0" smtClean="0"/>
              <a:t>Молодые скульпторы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В.Е. Попков</a:t>
            </a:r>
          </a:p>
          <a:p>
            <a:pPr algn="ctr"/>
            <a:r>
              <a:rPr lang="ru-RU" dirty="0" smtClean="0"/>
              <a:t>Строители Братской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r>
              <a:rPr lang="ru-RU" dirty="0" smtClean="0"/>
              <a:t>Скульпторы работают над созданием мемориальных комплексов, посвященных Великой Отечественной войне.</a:t>
            </a:r>
          </a:p>
          <a:p>
            <a:r>
              <a:rPr lang="ru-RU" dirty="0" smtClean="0"/>
              <a:t>В 1960-е гг. были возведены памятник – ансамбль героям </a:t>
            </a:r>
            <a:r>
              <a:rPr lang="ru-RU" b="1" dirty="0" smtClean="0"/>
              <a:t>Сталинградской битвы на Мамаевом кургане</a:t>
            </a:r>
            <a:r>
              <a:rPr lang="ru-RU" dirty="0" smtClean="0"/>
              <a:t> (1963-1967 гг., </a:t>
            </a:r>
            <a:r>
              <a:rPr lang="ru-RU" i="1" dirty="0" smtClean="0"/>
              <a:t>скульптор Е.В. Вучетич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Мемориал на </a:t>
            </a:r>
            <a:r>
              <a:rPr lang="ru-RU" b="1" dirty="0" smtClean="0"/>
              <a:t>Пискаревском кладбище</a:t>
            </a:r>
            <a:r>
              <a:rPr lang="ru-RU" dirty="0" smtClean="0"/>
              <a:t> в </a:t>
            </a:r>
            <a:r>
              <a:rPr lang="ru-RU" b="1" dirty="0" smtClean="0"/>
              <a:t>Ленинграде </a:t>
            </a:r>
            <a:r>
              <a:rPr lang="ru-RU" dirty="0" smtClean="0"/>
              <a:t> (1960 г., </a:t>
            </a:r>
            <a:r>
              <a:rPr lang="ru-RU" i="1" dirty="0" smtClean="0"/>
              <a:t>скульпторы В.В. Исаева, Р.К</a:t>
            </a:r>
            <a:r>
              <a:rPr lang="ru-RU" dirty="0" smtClean="0"/>
              <a:t>. </a:t>
            </a:r>
            <a:r>
              <a:rPr lang="ru-RU" i="1" dirty="0" err="1" smtClean="0"/>
              <a:t>Таурит</a:t>
            </a:r>
            <a:r>
              <a:rPr lang="ru-RU" i="1" dirty="0" smtClean="0"/>
              <a:t>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autotravel.ru/phalbum/10027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1410"/>
            <a:ext cx="7704856" cy="510721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Памятник – ансамбль героям Сталинградской битвы на Мамаевом кургане (1963-1967 гг., скульптор Е.В. Вучетич),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saint-petersburg.com/images/monuments/piskarevskoye-cemetery/motherland-sculpture-at-piskaryovskoye-memorial-cemetery-in-st-peter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488832" cy="49811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37321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Мемориал на Пискаревском кладбище в Ленинграде  (1960 г., скульпторы В.В. Исаева, Р.К. </a:t>
            </a:r>
            <a:r>
              <a:rPr lang="ru-RU" sz="2000" dirty="0" err="1" smtClean="0"/>
              <a:t>Таурит</a:t>
            </a:r>
            <a:r>
              <a:rPr lang="ru-RU" sz="2000" dirty="0" smtClean="0"/>
              <a:t>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4969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Власть искала новые приемы воздействия на интеллигенцию.</a:t>
            </a:r>
          </a:p>
          <a:p>
            <a:r>
              <a:rPr lang="ru-RU" dirty="0" smtClean="0"/>
              <a:t>С </a:t>
            </a:r>
            <a:r>
              <a:rPr lang="ru-RU" b="1" dirty="0" smtClean="0"/>
              <a:t>1957 г. </a:t>
            </a:r>
            <a:r>
              <a:rPr lang="ru-RU" dirty="0" smtClean="0"/>
              <a:t>стали регулярными </a:t>
            </a:r>
            <a:r>
              <a:rPr lang="ru-RU" b="1" dirty="0" smtClean="0"/>
              <a:t>встречи руководителей ЦК КПСС с деятелями искусства и литературы.</a:t>
            </a:r>
          </a:p>
          <a:p>
            <a:r>
              <a:rPr lang="ru-RU" dirty="0" smtClean="0"/>
              <a:t>На этих встречах подвергалось «</a:t>
            </a:r>
            <a:r>
              <a:rPr lang="ru-RU" i="1" dirty="0" smtClean="0"/>
              <a:t>зубодробительной»  критике  все, что не вписывалось в официальную идеологию режима.</a:t>
            </a:r>
          </a:p>
          <a:p>
            <a:r>
              <a:rPr lang="ru-RU" dirty="0" smtClean="0"/>
              <a:t>Заодно отрицалось и все, что было </a:t>
            </a:r>
            <a:r>
              <a:rPr lang="ru-RU" i="1" dirty="0" smtClean="0"/>
              <a:t>лично не понятно самому Хрущеву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Личные вкусы руководителя страны  вновь приобрели характер официальных оценок.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 в Манеже в 1962 г.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1962 г. Н.С. </a:t>
            </a:r>
            <a:r>
              <a:rPr lang="ru-RU" dirty="0" smtClean="0"/>
              <a:t>Хрущев посетил выставку московских </a:t>
            </a:r>
            <a:r>
              <a:rPr lang="ru-RU" b="1" dirty="0" smtClean="0"/>
              <a:t>художников-авангардистов в Манеже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Авангардная живопись и скульптура вызвали у первого секретаря ЦК КПСС резко отрицательную  реакцию.</a:t>
            </a:r>
          </a:p>
          <a:p>
            <a:r>
              <a:rPr lang="ru-RU" dirty="0" smtClean="0"/>
              <a:t>Жесткая критика за </a:t>
            </a:r>
            <a:r>
              <a:rPr lang="ru-RU" i="1" dirty="0" smtClean="0"/>
              <a:t>«формализм» и «безыдейность», </a:t>
            </a:r>
            <a:r>
              <a:rPr lang="ru-RU" dirty="0" smtClean="0"/>
              <a:t>развернувшаяся в печати после скандала на выставке в Манеже, загнала этих художников в «подполье» - на квартиры (отсюда появился </a:t>
            </a:r>
            <a:r>
              <a:rPr lang="ru-RU" b="1" i="1" dirty="0" smtClean="0"/>
              <a:t>феномен «квартирны</a:t>
            </a:r>
            <a:r>
              <a:rPr lang="ru-RU" dirty="0" smtClean="0"/>
              <a:t>х </a:t>
            </a:r>
            <a:r>
              <a:rPr lang="ru-RU" b="1" i="1" dirty="0" smtClean="0"/>
              <a:t>выставок» </a:t>
            </a:r>
            <a:r>
              <a:rPr lang="ru-RU" dirty="0" smtClean="0"/>
              <a:t>и название </a:t>
            </a:r>
            <a:r>
              <a:rPr lang="ru-RU" b="1" i="1" dirty="0" smtClean="0"/>
              <a:t>«другого искусства» </a:t>
            </a:r>
            <a:r>
              <a:rPr lang="ru-RU" dirty="0" smtClean="0"/>
              <a:t>- </a:t>
            </a:r>
            <a:r>
              <a:rPr lang="ru-RU" b="1" u="sng" dirty="0" smtClean="0"/>
              <a:t>андеграунд</a:t>
            </a:r>
            <a:r>
              <a:rPr lang="ru-RU" dirty="0" smtClean="0"/>
              <a:t> от англ.</a:t>
            </a:r>
            <a:r>
              <a:rPr lang="en-US" dirty="0" smtClean="0"/>
              <a:t>Underground</a:t>
            </a:r>
            <a:r>
              <a:rPr lang="ru-RU" dirty="0" smtClean="0"/>
              <a:t> – подземелье).</a:t>
            </a:r>
          </a:p>
          <a:p>
            <a:r>
              <a:rPr lang="ru-RU" dirty="0" smtClean="0"/>
              <a:t>Скульптор </a:t>
            </a:r>
            <a:r>
              <a:rPr lang="ru-RU" b="1" dirty="0" smtClean="0"/>
              <a:t>Э. Неизвестный </a:t>
            </a:r>
            <a:r>
              <a:rPr lang="ru-RU" dirty="0" smtClean="0"/>
              <a:t>покинул страну.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 в Манеже в 1962 г.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www.itogi.ru/7-days/img/617/cvt5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5"/>
            <a:ext cx="4945008" cy="326061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http://hidden-facts.info/wp-content/img/H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312368" cy="26966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2" name="Picture 6" descr="http://newmusic.ru/uploads/images/22941/90a512e2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2857500" cy="23717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Хрущевская «оттепель» конца 50-х-начала 60-х годов - это не весна, в том значении, как мы понимаем, но это надежды на весенние перемены в стране.</a:t>
            </a:r>
          </a:p>
          <a:p>
            <a:r>
              <a:rPr lang="ru-RU" dirty="0" smtClean="0"/>
              <a:t>Поколение молодых людей стали называть </a:t>
            </a:r>
            <a:r>
              <a:rPr lang="ru-RU" b="1" i="1" dirty="0" smtClean="0"/>
              <a:t>шестидесятниками.</a:t>
            </a:r>
          </a:p>
          <a:p>
            <a:r>
              <a:rPr lang="ru-RU" dirty="0" smtClean="0"/>
              <a:t>Термин впервые появился в заглавии опубликованной статьи С. Рассадина в </a:t>
            </a:r>
            <a:r>
              <a:rPr lang="ru-RU" b="1" dirty="0" smtClean="0"/>
              <a:t>декабре 1960 г</a:t>
            </a:r>
            <a:r>
              <a:rPr lang="ru-RU" dirty="0" smtClean="0"/>
              <a:t>. в журнале </a:t>
            </a:r>
            <a:r>
              <a:rPr lang="ru-RU" b="1" dirty="0" smtClean="0"/>
              <a:t>«Юность» </a:t>
            </a:r>
            <a:r>
              <a:rPr lang="ru-RU" dirty="0" smtClean="0"/>
              <a:t>о молодых писателях, их героях и читателях.</a:t>
            </a:r>
          </a:p>
          <a:p>
            <a:r>
              <a:rPr lang="ru-RU" dirty="0"/>
              <a:t> </a:t>
            </a:r>
            <a:r>
              <a:rPr lang="ru-RU" b="1" i="1" dirty="0" smtClean="0"/>
              <a:t>Шестидесятников объединяло обостренное чувство ответственности за судьбу страны и убежденность в возможности обновления советской политической системы.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://www.justmedia.ru/upload/news/51639b2712c5f660725023_600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348372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4" name="Picture 4" descr="http://img-fotki.yandex.ru/get/15/vodila035.7/0_7292_f5f4e4de_XL"/>
          <p:cNvPicPr>
            <a:picLocks noChangeAspect="1" noChangeArrowheads="1"/>
          </p:cNvPicPr>
          <p:nvPr/>
        </p:nvPicPr>
        <p:blipFill>
          <a:blip r:embed="rId4" cstate="print"/>
          <a:srcRect l="15591" r="9567"/>
          <a:stretch>
            <a:fillRect/>
          </a:stretch>
        </p:blipFill>
        <p:spPr bwMode="auto">
          <a:xfrm>
            <a:off x="3635896" y="980728"/>
            <a:ext cx="5173820" cy="51845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Э. Неизвестный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Противоречия «оттепели»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6"/>
          <a:ext cx="9144000" cy="579038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72000"/>
                <a:gridCol w="4572000"/>
              </a:tblGrid>
              <a:tr h="13098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«Оттепель»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«Предел оттепели»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5117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Начало демократизации, обновление духовной жизни страны, появление новых произведений, свобода творчества.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Стремление поставить духовную жизнь общества на службу командно-административной системе.</a:t>
                      </a:r>
                    </a:p>
                    <a:p>
                      <a:r>
                        <a:rPr lang="ru-RU" sz="2400" dirty="0" smtClean="0"/>
                        <a:t>Контроль со стороны компартии, новые формы воздействия: специальными постановлениями ЦК установлены пределы «свободы творчества», регулярные встречи руководителей ЦК с деятелями культуры.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3968" y="1600200"/>
            <a:ext cx="4536504" cy="485313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Оттепель  проявилась не только в снятии наиболее жестких ограничений на деятелей культуры, но и в постепенном </a:t>
            </a:r>
            <a:r>
              <a:rPr lang="ru-RU" sz="2400" b="1" dirty="0" smtClean="0"/>
              <a:t>возобновлении культурных связей с зарубежными странами.</a:t>
            </a:r>
          </a:p>
          <a:p>
            <a:r>
              <a:rPr lang="ru-RU" sz="2400" b="1" dirty="0" smtClean="0"/>
              <a:t>1957 г. </a:t>
            </a:r>
            <a:r>
              <a:rPr lang="ru-RU" sz="2400" dirty="0" smtClean="0"/>
              <a:t>– в Москве прошел </a:t>
            </a:r>
            <a:r>
              <a:rPr lang="ru-RU" sz="2400" b="1" dirty="0" smtClean="0"/>
              <a:t>Всемирный фестиваль молодежи и студентов</a:t>
            </a:r>
            <a:r>
              <a:rPr lang="ru-RU" sz="2400" dirty="0" smtClean="0"/>
              <a:t>, положивший начало регулярным контактам советской молодежи с зарубежными сверстниками.</a:t>
            </a:r>
            <a:endParaRPr lang="ru-RU" sz="2400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412776"/>
            <a:ext cx="3826521" cy="49685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464496" cy="50405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1957 г.  </a:t>
            </a:r>
            <a:r>
              <a:rPr lang="ru-RU" dirty="0" smtClean="0"/>
              <a:t>после международного фестиваля молодежи на улицах появились </a:t>
            </a:r>
            <a:r>
              <a:rPr lang="ru-RU" b="1" dirty="0" smtClean="0"/>
              <a:t>стиляги – молодежь, одетая по западной моде.</a:t>
            </a:r>
          </a:p>
          <a:p>
            <a:r>
              <a:rPr lang="ru-RU" dirty="0" smtClean="0"/>
              <a:t>Власть пыталась держать эти  процессы под контролем.</a:t>
            </a:r>
          </a:p>
          <a:p>
            <a:r>
              <a:rPr lang="ru-RU" dirty="0" smtClean="0"/>
              <a:t>Стиляг осуждали и высмеивали.</a:t>
            </a:r>
            <a:endParaRPr lang="ru-RU" dirty="0"/>
          </a:p>
        </p:txBody>
      </p:sp>
      <p:pic>
        <p:nvPicPr>
          <p:cNvPr id="4098" name="Picture 2" descr="Стиляги в ССС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61192"/>
            <a:ext cx="3744416" cy="53301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Советский читатель заново открыл для себя многих авторов, имена которых замалчивались в 1930-1940-е гг. : заново вошли в литературу </a:t>
            </a:r>
            <a:r>
              <a:rPr lang="ru-RU" b="1" dirty="0" smtClean="0"/>
              <a:t>С.А. Есенин, М.И. Цветаева, А.А. Ахматова</a:t>
            </a:r>
            <a:endParaRPr lang="ru-RU" b="1" dirty="0"/>
          </a:p>
        </p:txBody>
      </p:sp>
      <p:pic>
        <p:nvPicPr>
          <p:cNvPr id="28674" name="Picture 2" descr="http://img1.liveinternet.ru/images/attach/c/3/75/524/75524599_PH01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1941130" cy="26642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А.А. Ахматова</a:t>
            </a:r>
            <a:endParaRPr lang="ru-RU" dirty="0"/>
          </a:p>
        </p:txBody>
      </p:sp>
      <p:pic>
        <p:nvPicPr>
          <p:cNvPr id="28676" name="Picture 4" descr="http://www.metronews.ru/novosti/v-kazani-otmechajut-120-letie-mariny-cvetaevoj/zbOljq---KloYwaA2wZ1CcLam80ZvDA/x_697549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040" y="1124744"/>
            <a:ext cx="1713680" cy="22322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3203848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М.И. Цветаева</a:t>
            </a:r>
            <a:endParaRPr lang="ru-RU" dirty="0"/>
          </a:p>
        </p:txBody>
      </p:sp>
      <p:pic>
        <p:nvPicPr>
          <p:cNvPr id="28678" name="Picture 6" descr="http://s42.radikal.ru/i095/1212/cf/ca4846396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124744"/>
            <a:ext cx="1580000" cy="22842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827584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С.А. Есенин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Характерной чертой эпохи стал массовый интерес </a:t>
            </a:r>
            <a:r>
              <a:rPr lang="ru-RU" b="1" dirty="0" smtClean="0"/>
              <a:t>к поэзии. </a:t>
            </a:r>
          </a:p>
          <a:p>
            <a:r>
              <a:rPr lang="ru-RU" dirty="0" smtClean="0"/>
              <a:t>В это время появилась целая плеяда замечательных  </a:t>
            </a:r>
            <a:r>
              <a:rPr lang="ru-RU" b="1" dirty="0" smtClean="0"/>
              <a:t>поэтов – «шестидесятников»: Е. А. Евтушенко, А.А. Вознесенский, Б.А. Ахмадулина, Р.И. Рождественский.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80728"/>
            <a:ext cx="1809137" cy="265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 descr="Картинка 118 из 173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1052737"/>
            <a:ext cx="1346845" cy="24826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0" name="Picture 2" descr="http://www.spletnik.ru/img/__post/79/5563fc19dc03_794e79c74cd3f6ee07d3433739df86a0_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1590061" cy="23060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Р. Рождественский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Вознесенский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Ахмадулина</a:t>
            </a:r>
            <a:endParaRPr lang="ru-RU" dirty="0"/>
          </a:p>
        </p:txBody>
      </p:sp>
      <p:pic>
        <p:nvPicPr>
          <p:cNvPr id="27652" name="Picture 4" descr="http://cs5350.vkontakte.ru/u9401135/-14/x_068ba6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933056"/>
            <a:ext cx="1649703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2771800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 Евтушенко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Широкую популярность обрел жанр авторской песни, в которой автором текста, музыки и исполнителем являлся, как правило, один человек.</a:t>
            </a:r>
          </a:p>
          <a:p>
            <a:r>
              <a:rPr lang="ru-RU" b="1" dirty="0" smtClean="0"/>
              <a:t>А.А. Галич, Б.Ш. Окуджава, В. С. Высоцкий</a:t>
            </a:r>
            <a:r>
              <a:rPr lang="ru-RU" dirty="0" smtClean="0"/>
              <a:t> – настоящие властители дум молодежи 1960-1970-х гг.</a:t>
            </a:r>
          </a:p>
          <a:p>
            <a:endParaRPr lang="ru-RU" dirty="0"/>
          </a:p>
        </p:txBody>
      </p:sp>
      <p:pic>
        <p:nvPicPr>
          <p:cNvPr id="26626" name="Picture 2" descr="http://i022.radikal.ru/1212/f1/f7e77fc9b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1697158" cy="2520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Окуджава</a:t>
            </a:r>
            <a:endParaRPr lang="ru-RU" dirty="0"/>
          </a:p>
        </p:txBody>
      </p:sp>
      <p:pic>
        <p:nvPicPr>
          <p:cNvPr id="26628" name="Picture 4" descr="http://terrikon.com/i/raznoe/h/th-165-vysozk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1809899" cy="22596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843808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Высоцкий</a:t>
            </a:r>
            <a:endParaRPr lang="ru-RU" dirty="0"/>
          </a:p>
        </p:txBody>
      </p:sp>
      <p:pic>
        <p:nvPicPr>
          <p:cNvPr id="26630" name="Picture 6" descr="http://ns.sitecity.ru/users/a/albion027/storage/stext_1411193810.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080121"/>
            <a:ext cx="1656184" cy="24842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2915816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Галич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стория.HISTORY\Рабочий стол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«Оттепель»  (1953-1964 гг.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48472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Особым духом творческих исканий проникнута литература писателей – «шестидесятников»: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Д.А. </a:t>
            </a:r>
            <a:r>
              <a:rPr lang="ru-RU" b="1" dirty="0" err="1" smtClean="0"/>
              <a:t>Гранина</a:t>
            </a:r>
            <a:r>
              <a:rPr lang="ru-RU" b="1" dirty="0" smtClean="0"/>
              <a:t> «Иду на грозу»,</a:t>
            </a:r>
          </a:p>
          <a:p>
            <a:r>
              <a:rPr lang="ru-RU" b="1" dirty="0" smtClean="0"/>
              <a:t> Ю.П. Германа «Дорогой мой человек», </a:t>
            </a:r>
          </a:p>
          <a:p>
            <a:r>
              <a:rPr lang="ru-RU" b="1" dirty="0" smtClean="0"/>
              <a:t>писателя – фантаста И.А. Ефремова «Туманность Андромеды».</a:t>
            </a:r>
          </a:p>
        </p:txBody>
      </p:sp>
      <p:pic>
        <p:nvPicPr>
          <p:cNvPr id="25602" name="Picture 2" descr="http://docs.podelise.ru/pars_docs/animal_refs/10/9866/9866_html_510a65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117632" cy="25202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://www.ethnospb.ru/photo/people/077a809dff71cbdf6d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1950985" cy="23428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6" name="Picture 6" descr="http://img1.liveinternet.ru/images/attach/c/0/44/378/44378431_ro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96752"/>
            <a:ext cx="1811721" cy="2448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Ефремов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53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 Герман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Гранин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1552</Words>
  <Application>Microsoft Office PowerPoint</Application>
  <PresentationFormat>Экран (4:3)</PresentationFormat>
  <Paragraphs>137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«Оттепель»  в духовной жизни.</vt:lpstr>
      <vt:lpstr>«Оттепель»  (1953-1964 гг.)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2014-03-23T16:04:08Z</dcterms:created>
  <dcterms:modified xsi:type="dcterms:W3CDTF">2014-08-24T16:03:22Z</dcterms:modified>
</cp:coreProperties>
</file>