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16D46-EDF1-40C6-94EF-56C764F4C8E4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A7A31-0FB4-4BED-8489-80758A2EF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A7A31-0FB4-4BED-8489-80758A2EF9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1BA9-D97D-4401-BC9D-44DB536D7D2A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96549-9145-4AA7-A83A-09504003E6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22"/>
          <p:cNvSpPr txBox="1"/>
          <p:nvPr/>
        </p:nvSpPr>
        <p:spPr>
          <a:xfrm>
            <a:off x="2697204" y="2357430"/>
            <a:ext cx="36607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</a:rPr>
              <a:t>Обобщение</a:t>
            </a:r>
          </a:p>
          <a:p>
            <a:pPr algn="ctr"/>
            <a:r>
              <a:rPr lang="ru-RU" sz="5400" i="1" dirty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</a:rPr>
              <a:t>наний</a:t>
            </a:r>
          </a:p>
          <a:p>
            <a:pPr algn="ctr"/>
            <a:r>
              <a:rPr lang="ru-RU" sz="5400" i="1" dirty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sz="5400" i="1" dirty="0" smtClean="0">
                <a:solidFill>
                  <a:schemeClr val="bg2">
                    <a:lumMod val="50000"/>
                  </a:schemeClr>
                </a:solidFill>
              </a:rPr>
              <a:t>о теме</a:t>
            </a:r>
            <a:endParaRPr lang="ru-RU" sz="5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42844" y="500042"/>
            <a:ext cx="8858312" cy="62151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Облако 1"/>
          <p:cNvSpPr/>
          <p:nvPr/>
        </p:nvSpPr>
        <p:spPr>
          <a:xfrm rot="5005360">
            <a:off x="1394055" y="660574"/>
            <a:ext cx="2286092" cy="4319787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6661" y="291301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2884" y="891059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242804" y="1979327"/>
            <a:ext cx="1687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544112" y="3375339"/>
            <a:ext cx="1083162" cy="135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859650" y="4154516"/>
            <a:ext cx="452086" cy="13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1022" y="1365389"/>
            <a:ext cx="1568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Плоскость</a:t>
            </a:r>
            <a:r>
              <a:rPr lang="ru-RU" sz="2400" b="1" dirty="0" smtClean="0">
                <a:latin typeface="Calibri"/>
              </a:rPr>
              <a:t> </a:t>
            </a:r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2725" y="1056338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5" name="Группа 17"/>
          <p:cNvGrpSpPr/>
          <p:nvPr/>
        </p:nvGrpSpPr>
        <p:grpSpPr>
          <a:xfrm>
            <a:off x="3374247" y="1006970"/>
            <a:ext cx="393056" cy="485242"/>
            <a:chOff x="3928044" y="579549"/>
            <a:chExt cx="393056" cy="485242"/>
          </a:xfrm>
        </p:grpSpPr>
        <p:sp>
          <p:nvSpPr>
            <p:cNvPr id="16" name="TextBox 15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8044" y="695459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694110" y="1004777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79561" y="105847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, если</a:t>
            </a:r>
            <a:endParaRPr lang="ru-RU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70758" y="1041311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7" name="Группа 21"/>
          <p:cNvGrpSpPr/>
          <p:nvPr/>
        </p:nvGrpSpPr>
        <p:grpSpPr>
          <a:xfrm>
            <a:off x="5149401" y="1004822"/>
            <a:ext cx="393056" cy="485242"/>
            <a:chOff x="3928044" y="579549"/>
            <a:chExt cx="393056" cy="485242"/>
          </a:xfrm>
        </p:grpSpPr>
        <p:sp>
          <p:nvSpPr>
            <p:cNvPr id="23" name="TextBox 22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28044" y="695459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Левая фигурная скобка 24"/>
          <p:cNvSpPr/>
          <p:nvPr/>
        </p:nvSpPr>
        <p:spPr>
          <a:xfrm>
            <a:off x="5460642" y="981212"/>
            <a:ext cx="193183" cy="5537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550790" y="839546"/>
            <a:ext cx="33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61521" y="1198008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1557285" y="1767883"/>
            <a:ext cx="2163651" cy="135228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390918" y="2307738"/>
            <a:ext cx="1800890" cy="124711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1815" y="259104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alibri"/>
              </a:rPr>
              <a:t>•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6494" y="2627576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3" name="Ромб 32"/>
          <p:cNvSpPr/>
          <p:nvPr/>
        </p:nvSpPr>
        <p:spPr>
          <a:xfrm rot="1875502">
            <a:off x="2082363" y="2542666"/>
            <a:ext cx="146291" cy="273649"/>
          </a:xfrm>
          <a:prstGeom prst="diamond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Ромб 34"/>
          <p:cNvSpPr/>
          <p:nvPr/>
        </p:nvSpPr>
        <p:spPr>
          <a:xfrm rot="19913679" flipV="1">
            <a:off x="1952660" y="2556908"/>
            <a:ext cx="128060" cy="217311"/>
          </a:xfrm>
          <a:prstGeom prst="diamond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909263" y="953297"/>
            <a:ext cx="247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лежат в плоскости </a:t>
            </a:r>
            <a:r>
              <a:rPr lang="el-GR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i="1" dirty="0" smtClean="0">
                <a:latin typeface="Calibri"/>
              </a:rPr>
              <a:t>,</a:t>
            </a:r>
            <a:endParaRPr lang="ru-RU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61663" y="1208729"/>
            <a:ext cx="2021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пересекающиеся</a:t>
            </a:r>
            <a:r>
              <a:rPr lang="ru-RU" i="1" dirty="0" smtClean="0">
                <a:latin typeface="Calibri"/>
              </a:rPr>
              <a:t>.</a:t>
            </a:r>
            <a:endParaRPr lang="ru-RU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217845" y="172175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9" name="Группа 38"/>
          <p:cNvGrpSpPr/>
          <p:nvPr/>
        </p:nvGrpSpPr>
        <p:grpSpPr>
          <a:xfrm>
            <a:off x="4696488" y="1685261"/>
            <a:ext cx="393056" cy="485242"/>
            <a:chOff x="3928044" y="579549"/>
            <a:chExt cx="393056" cy="485242"/>
          </a:xfrm>
        </p:grpSpPr>
        <p:sp>
          <p:nvSpPr>
            <p:cNvPr id="40" name="TextBox 39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928044" y="695459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005585" y="1633736"/>
            <a:ext cx="316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л</a:t>
            </a:r>
            <a:r>
              <a:rPr lang="ru-RU" b="1" i="1" dirty="0" smtClean="0"/>
              <a:t>юбой  прямой  плоскости </a:t>
            </a:r>
            <a:r>
              <a:rPr lang="el-GR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i="1" dirty="0" smtClean="0">
                <a:latin typeface="Calibri"/>
              </a:rPr>
              <a:t>,</a:t>
            </a:r>
            <a:endParaRPr lang="ru-RU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990558" y="1863410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в</a:t>
            </a:r>
            <a:r>
              <a:rPr lang="ru-RU" b="1" i="1" dirty="0" smtClean="0"/>
              <a:t> том  числе  и к</a:t>
            </a:r>
            <a:endParaRPr lang="ru-RU" b="1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6765712" y="1796867"/>
            <a:ext cx="2320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скрещивающейся</a:t>
            </a:r>
            <a:r>
              <a:rPr lang="ru-RU" i="1" dirty="0" smtClean="0">
                <a:solidFill>
                  <a:srgbClr val="C00000"/>
                </a:solidFill>
              </a:rPr>
              <a:t> - </a:t>
            </a:r>
            <a:r>
              <a:rPr lang="ru-RU" sz="2400" b="1" i="1" dirty="0" smtClean="0">
                <a:solidFill>
                  <a:srgbClr val="C00000"/>
                </a:solidFill>
              </a:rPr>
              <a:t>р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36977" y="1191563"/>
            <a:ext cx="478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ТО</a:t>
            </a:r>
            <a:endParaRPr lang="ru-RU" sz="2000" b="1" dirty="0"/>
          </a:p>
        </p:txBody>
      </p:sp>
      <p:cxnSp>
        <p:nvCxnSpPr>
          <p:cNvPr id="46" name="Прямая соединительная линия 45"/>
          <p:cNvCxnSpPr>
            <a:endCxn id="50" idx="3"/>
          </p:cNvCxnSpPr>
          <p:nvPr/>
        </p:nvCxnSpPr>
        <p:spPr>
          <a:xfrm>
            <a:off x="857224" y="2571744"/>
            <a:ext cx="1946064" cy="127833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03913" y="1599401"/>
            <a:ext cx="25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38121" y="3402455"/>
            <a:ext cx="25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43539" y="3619250"/>
            <a:ext cx="259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63438" y="2219918"/>
            <a:ext cx="2837652" cy="923330"/>
          </a:xfrm>
          <a:prstGeom prst="rect">
            <a:avLst/>
          </a:prstGeom>
          <a:solidFill>
            <a:srgbClr val="FFE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Это  </a:t>
            </a:r>
            <a:r>
              <a:rPr lang="ru-RU" b="1" i="1" dirty="0" smtClean="0">
                <a:solidFill>
                  <a:srgbClr val="C00000"/>
                </a:solidFill>
              </a:rPr>
              <a:t>признак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перпендикулярности</a:t>
            </a:r>
          </a:p>
          <a:p>
            <a:pPr algn="ctr"/>
            <a:r>
              <a:rPr lang="ru-RU" b="1" i="1" dirty="0" smtClean="0"/>
              <a:t>прямой  </a:t>
            </a:r>
            <a:r>
              <a:rPr lang="ru-RU" b="1" i="1" dirty="0" smtClean="0">
                <a:solidFill>
                  <a:srgbClr val="FF0000"/>
                </a:solidFill>
              </a:rPr>
              <a:t>МО </a:t>
            </a:r>
            <a:r>
              <a:rPr lang="ru-RU" b="1" i="1" dirty="0" smtClean="0"/>
              <a:t> плоскости </a:t>
            </a:r>
            <a:r>
              <a:rPr lang="el-GR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i="1" dirty="0" smtClean="0">
                <a:latin typeface="Calibri"/>
              </a:rPr>
              <a:t>.</a:t>
            </a:r>
            <a:endParaRPr lang="ru-RU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931801" y="116148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•</a:t>
            </a:r>
            <a:endParaRPr lang="ru-RU" sz="2000" b="1" dirty="0">
              <a:solidFill>
                <a:srgbClr val="00B05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1788008" y="1558608"/>
            <a:ext cx="1612026" cy="109684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3009360" y="3076173"/>
            <a:ext cx="841431" cy="558085"/>
          </a:xfrm>
          <a:prstGeom prst="line">
            <a:avLst/>
          </a:pr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3702672" y="3821000"/>
            <a:ext cx="160993" cy="1094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72878" y="289803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2094966" y="2792835"/>
            <a:ext cx="1446724" cy="145967"/>
          </a:xfrm>
          <a:prstGeom prst="line">
            <a:avLst/>
          </a:prstGeom>
          <a:ln w="285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82079" y="1092827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К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32117" y="3053991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Calibri"/>
              </a:rPr>
              <a:t>н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аклонная 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00430" y="3000372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КА</a:t>
            </a:r>
            <a:r>
              <a:rPr lang="ru-RU" sz="2400" dirty="0" smtClean="0">
                <a:solidFill>
                  <a:srgbClr val="00B050"/>
                </a:solidFill>
              </a:rPr>
              <a:t> -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27764" y="3013206"/>
            <a:ext cx="1869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к  плоскости</a:t>
            </a:r>
            <a:r>
              <a:rPr lang="ru-RU" sz="2400" b="1" dirty="0" smtClean="0">
                <a:latin typeface="Calibri"/>
              </a:rPr>
              <a:t>  </a:t>
            </a:r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43306" y="3288272"/>
            <a:ext cx="56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О</a:t>
            </a:r>
            <a:r>
              <a:rPr lang="ru-RU" sz="2400" b="1" dirty="0" smtClean="0">
                <a:solidFill>
                  <a:srgbClr val="00B050"/>
                </a:solidFill>
                <a:latin typeface="Calibri"/>
              </a:rPr>
              <a:t>А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43439" y="3286124"/>
            <a:ext cx="475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33CC33"/>
                </a:solidFill>
                <a:latin typeface="Calibri"/>
              </a:rPr>
              <a:t>ПРОЕКЦИЯ</a:t>
            </a:r>
            <a:r>
              <a:rPr lang="ru-RU" sz="2000" b="1" dirty="0" smtClean="0">
                <a:latin typeface="Calibri"/>
              </a:rPr>
              <a:t>  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наклонной  </a:t>
            </a:r>
            <a:r>
              <a:rPr lang="ru-RU" sz="2000" b="1" dirty="0" smtClean="0">
                <a:latin typeface="Calibri"/>
              </a:rPr>
              <a:t>на  плоскость</a:t>
            </a:r>
            <a:r>
              <a:rPr lang="ru-RU" sz="2400" b="1" dirty="0" smtClean="0">
                <a:latin typeface="Calibri"/>
              </a:rPr>
              <a:t>  </a:t>
            </a:r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00628" y="3714752"/>
            <a:ext cx="1333827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Угол КАО -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00364" y="4143885"/>
            <a:ext cx="370095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Угол  между 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 наклонной  КА  и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67608" y="4143380"/>
            <a:ext cx="2327817" cy="40011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Calibri"/>
              </a:rPr>
              <a:t>е</a:t>
            </a:r>
            <a:r>
              <a:rPr lang="ru-RU" sz="2000" b="1" dirty="0" smtClean="0">
                <a:latin typeface="Calibri"/>
              </a:rPr>
              <a:t>ё  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проекцией - </a:t>
            </a:r>
            <a:r>
              <a:rPr lang="ru-RU" sz="2000" b="1" dirty="0" smtClean="0">
                <a:latin typeface="Calibri"/>
              </a:rPr>
              <a:t>это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20489" y="4617332"/>
            <a:ext cx="3256276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угол  между </a:t>
            </a:r>
            <a:r>
              <a:rPr lang="ru-RU" sz="2000" b="1" dirty="0">
                <a:solidFill>
                  <a:srgbClr val="00B050"/>
                </a:solidFill>
                <a:latin typeface="Calibri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прямой   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КА  </a:t>
            </a:r>
            <a:r>
              <a:rPr lang="ru-RU" sz="2000" b="1" dirty="0" smtClean="0">
                <a:latin typeface="Calibri"/>
              </a:rPr>
              <a:t>и</a:t>
            </a:r>
            <a:endParaRPr lang="ru-RU" sz="24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6840873" y="4576547"/>
            <a:ext cx="18169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плоскостью</a:t>
            </a:r>
            <a:r>
              <a:rPr lang="ru-RU" sz="2400" b="1" dirty="0" smtClean="0">
                <a:latin typeface="Calibri"/>
              </a:rPr>
              <a:t> </a:t>
            </a:r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794722" y="31705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C00CC"/>
                </a:solidFill>
                <a:latin typeface="Calibri"/>
              </a:rPr>
              <a:t>•</a:t>
            </a:r>
            <a:endParaRPr lang="ru-RU" b="1" dirty="0">
              <a:solidFill>
                <a:srgbClr val="CC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84501" y="5393617"/>
            <a:ext cx="464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C00CC"/>
                </a:solidFill>
                <a:latin typeface="Calibri"/>
              </a:rPr>
              <a:t>ВС</a:t>
            </a:r>
            <a:endParaRPr lang="ru-RU" sz="2000" b="1" dirty="0">
              <a:solidFill>
                <a:srgbClr val="CC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56456" y="321566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C00CC"/>
                </a:solidFill>
                <a:latin typeface="Calibri"/>
              </a:rPr>
              <a:t>С</a:t>
            </a:r>
            <a:endParaRPr lang="ru-RU" sz="2400" b="1" dirty="0">
              <a:solidFill>
                <a:srgbClr val="CC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13745" y="5320635"/>
            <a:ext cx="300479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В плоскости</a:t>
            </a:r>
            <a:r>
              <a:rPr lang="ru-RU" sz="2400" b="1" dirty="0" smtClean="0">
                <a:latin typeface="Calibri"/>
              </a:rPr>
              <a:t> </a:t>
            </a:r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  </a:t>
            </a:r>
            <a:r>
              <a:rPr lang="ru-RU" sz="2000" b="1" dirty="0" smtClean="0">
                <a:latin typeface="Calibri"/>
              </a:rPr>
              <a:t>проведём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pSp>
        <p:nvGrpSpPr>
          <p:cNvPr id="11" name="Группа 84"/>
          <p:cNvGrpSpPr/>
          <p:nvPr/>
        </p:nvGrpSpPr>
        <p:grpSpPr>
          <a:xfrm>
            <a:off x="3633999" y="5357178"/>
            <a:ext cx="393056" cy="460190"/>
            <a:chOff x="3940570" y="579549"/>
            <a:chExt cx="393056" cy="460190"/>
          </a:xfrm>
        </p:grpSpPr>
        <p:sp>
          <p:nvSpPr>
            <p:cNvPr id="86" name="TextBox 85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940570" y="670407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069468" y="162939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C00CC"/>
                </a:solidFill>
                <a:latin typeface="Calibri"/>
              </a:rPr>
              <a:t>В</a:t>
            </a:r>
            <a:endParaRPr lang="ru-RU" sz="2400" b="1" dirty="0">
              <a:solidFill>
                <a:srgbClr val="CC00CC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72637" y="5350734"/>
            <a:ext cx="646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ОА</a:t>
            </a:r>
            <a:r>
              <a:rPr lang="ru-RU" sz="2400" dirty="0" smtClean="0">
                <a:solidFill>
                  <a:srgbClr val="00B050"/>
                </a:solidFill>
              </a:rPr>
              <a:t>,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4" name="Ромб 93"/>
          <p:cNvSpPr/>
          <p:nvPr/>
        </p:nvSpPr>
        <p:spPr>
          <a:xfrm rot="3336780">
            <a:off x="3113497" y="2691389"/>
            <a:ext cx="188553" cy="251625"/>
          </a:xfrm>
          <a:prstGeom prst="diamond">
            <a:avLst/>
          </a:prstGeom>
          <a:solidFill>
            <a:srgbClr val="FF00FF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364189" y="5386344"/>
            <a:ext cx="815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Calibri"/>
              </a:rPr>
              <a:t>т</a:t>
            </a:r>
            <a:r>
              <a:rPr lang="ru-RU" sz="2000" b="1" dirty="0" smtClean="0">
                <a:latin typeface="Calibri"/>
              </a:rPr>
              <a:t>о  </a:t>
            </a:r>
            <a:r>
              <a:rPr lang="ru-RU" sz="2000" b="1" dirty="0" smtClean="0">
                <a:solidFill>
                  <a:srgbClr val="CC00CC"/>
                </a:solidFill>
                <a:latin typeface="Calibri"/>
              </a:rPr>
              <a:t>ВС</a:t>
            </a:r>
            <a:endParaRPr lang="ru-RU" sz="2000" b="1" dirty="0">
              <a:solidFill>
                <a:srgbClr val="CC00CC"/>
              </a:solidFill>
            </a:endParaRPr>
          </a:p>
        </p:txBody>
      </p:sp>
      <p:grpSp>
        <p:nvGrpSpPr>
          <p:cNvPr id="18" name="Группа 95"/>
          <p:cNvGrpSpPr/>
          <p:nvPr/>
        </p:nvGrpSpPr>
        <p:grpSpPr>
          <a:xfrm>
            <a:off x="5087178" y="5380788"/>
            <a:ext cx="393056" cy="472716"/>
            <a:chOff x="3940570" y="579549"/>
            <a:chExt cx="393056" cy="472716"/>
          </a:xfrm>
        </p:grpSpPr>
        <p:sp>
          <p:nvSpPr>
            <p:cNvPr id="97" name="TextBox 96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940570" y="682933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337183" y="535782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КА</a:t>
            </a:r>
            <a:r>
              <a:rPr lang="ru-RU" sz="2400" dirty="0" smtClean="0">
                <a:solidFill>
                  <a:srgbClr val="00B050"/>
                </a:solidFill>
              </a:rPr>
              <a:t>-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0" name="Ромб 99"/>
          <p:cNvSpPr/>
          <p:nvPr/>
        </p:nvSpPr>
        <p:spPr>
          <a:xfrm>
            <a:off x="3013658" y="2500921"/>
            <a:ext cx="154546" cy="348713"/>
          </a:xfrm>
          <a:prstGeom prst="diamond">
            <a:avLst/>
          </a:prstGeom>
          <a:solidFill>
            <a:srgbClr val="FF00FF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rot="5400000">
            <a:off x="2322493" y="2417195"/>
            <a:ext cx="1689295" cy="56453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Выгнутая влево стрелка 100"/>
          <p:cNvSpPr/>
          <p:nvPr/>
        </p:nvSpPr>
        <p:spPr>
          <a:xfrm rot="5400000">
            <a:off x="4364168" y="4489961"/>
            <a:ext cx="283335" cy="1506828"/>
          </a:xfrm>
          <a:prstGeom prst="curvedRightArrow">
            <a:avLst/>
          </a:prstGeom>
          <a:solidFill>
            <a:srgbClr val="FF00FF"/>
          </a:solidFill>
          <a:ln w="3175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47094" y="269193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Calibri"/>
              </a:rPr>
              <a:t>•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56218" y="179039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C00CC"/>
                </a:solidFill>
                <a:latin typeface="Calibri"/>
              </a:rPr>
              <a:t>•</a:t>
            </a:r>
            <a:endParaRPr lang="ru-RU" b="1" dirty="0">
              <a:solidFill>
                <a:srgbClr val="CC00CC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925349" y="5357826"/>
            <a:ext cx="3024995" cy="400110"/>
          </a:xfrm>
          <a:prstGeom prst="rect">
            <a:avLst/>
          </a:prstGeom>
          <a:solidFill>
            <a:srgbClr val="CC00CC"/>
          </a:solidFill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E7FF"/>
                </a:solidFill>
                <a:latin typeface="Calibri"/>
              </a:rPr>
              <a:t>т</a:t>
            </a:r>
            <a:r>
              <a:rPr lang="ru-RU" sz="2000" b="1" dirty="0" smtClean="0">
                <a:solidFill>
                  <a:srgbClr val="FFE7FF"/>
                </a:solidFill>
                <a:latin typeface="Calibri"/>
              </a:rPr>
              <a:t>.  </a:t>
            </a:r>
            <a:r>
              <a:rPr lang="ru-RU" sz="2000" b="1" dirty="0">
                <a:solidFill>
                  <a:srgbClr val="FFE7FF"/>
                </a:solidFill>
                <a:latin typeface="Calibri"/>
              </a:rPr>
              <a:t>о</a:t>
            </a:r>
            <a:r>
              <a:rPr lang="ru-RU" sz="2000" b="1" dirty="0" smtClean="0">
                <a:solidFill>
                  <a:srgbClr val="FFE7FF"/>
                </a:solidFill>
                <a:latin typeface="Calibri"/>
              </a:rPr>
              <a:t> 3-х перпендикулярах</a:t>
            </a:r>
            <a:endParaRPr lang="ru-RU" sz="2000" b="1" dirty="0">
              <a:solidFill>
                <a:srgbClr val="FFE7FF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8781" y="5822893"/>
            <a:ext cx="1362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прямая </a:t>
            </a:r>
            <a:r>
              <a:rPr lang="ru-RU" sz="2000" b="1" dirty="0" smtClean="0">
                <a:solidFill>
                  <a:srgbClr val="CC00CC"/>
                </a:solidFill>
                <a:latin typeface="Calibri"/>
              </a:rPr>
              <a:t>ВС</a:t>
            </a:r>
            <a:endParaRPr lang="ru-RU" sz="2000" b="1" dirty="0">
              <a:solidFill>
                <a:srgbClr val="CC00CC"/>
              </a:solidFill>
            </a:endParaRPr>
          </a:p>
        </p:txBody>
      </p:sp>
      <p:grpSp>
        <p:nvGrpSpPr>
          <p:cNvPr id="22" name="Группа 103"/>
          <p:cNvGrpSpPr/>
          <p:nvPr/>
        </p:nvGrpSpPr>
        <p:grpSpPr>
          <a:xfrm>
            <a:off x="2316153" y="5786454"/>
            <a:ext cx="393056" cy="485242"/>
            <a:chOff x="3928044" y="579549"/>
            <a:chExt cx="393056" cy="485242"/>
          </a:xfrm>
          <a:noFill/>
        </p:grpSpPr>
        <p:sp>
          <p:nvSpPr>
            <p:cNvPr id="105" name="TextBox 104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928044" y="695459"/>
              <a:ext cx="393056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7" name="Равнобедренный треугольник 106"/>
          <p:cNvSpPr/>
          <p:nvPr/>
        </p:nvSpPr>
        <p:spPr>
          <a:xfrm rot="14138547">
            <a:off x="1388991" y="1965503"/>
            <a:ext cx="1780766" cy="800004"/>
          </a:xfrm>
          <a:prstGeom prst="triangle">
            <a:avLst>
              <a:gd name="adj" fmla="val 36811"/>
            </a:avLst>
          </a:prstGeom>
          <a:solidFill>
            <a:schemeClr val="bg2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2643174" y="5786454"/>
            <a:ext cx="234132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плоскости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  </a:t>
            </a:r>
            <a:r>
              <a:rPr lang="ru-RU" sz="2000" b="1" i="1" dirty="0" smtClean="0">
                <a:latin typeface="Calibri"/>
              </a:rPr>
              <a:t>АОМ </a:t>
            </a:r>
            <a:r>
              <a:rPr lang="ru-RU" sz="2000" b="1" i="1" dirty="0" smtClean="0">
                <a:solidFill>
                  <a:srgbClr val="0000FF"/>
                </a:solidFill>
                <a:latin typeface="Calibri"/>
              </a:rPr>
              <a:t>→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57467" y="5753417"/>
            <a:ext cx="9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Calibri"/>
              </a:rPr>
              <a:t>и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Calibri"/>
              </a:rPr>
              <a:t>МО.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406" y="71414"/>
            <a:ext cx="7902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u="sng" dirty="0" smtClean="0">
                <a:solidFill>
                  <a:srgbClr val="0000FF"/>
                </a:solidFill>
              </a:rPr>
              <a:t>Цепочка  -  комплекс  возможных  обоснований в  решении задач  </a:t>
            </a:r>
            <a:r>
              <a:rPr lang="ru-RU" sz="2000" b="1" i="1" u="sng" dirty="0" smtClean="0">
                <a:solidFill>
                  <a:srgbClr val="C00000"/>
                </a:solidFill>
              </a:rPr>
              <a:t>С2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12769" y="6254958"/>
            <a:ext cx="530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C00CC"/>
                </a:solidFill>
                <a:latin typeface="Calibri"/>
              </a:rPr>
              <a:t>ВС</a:t>
            </a:r>
            <a:r>
              <a:rPr lang="en-US" sz="2000" b="1" dirty="0" smtClean="0">
                <a:solidFill>
                  <a:srgbClr val="CC00CC"/>
                </a:solidFill>
                <a:latin typeface="Calibri"/>
              </a:rPr>
              <a:t>,</a:t>
            </a:r>
            <a:endParaRPr lang="ru-RU" sz="2000" b="1" dirty="0">
              <a:solidFill>
                <a:srgbClr val="CC00CC"/>
              </a:solidFill>
            </a:endParaRPr>
          </a:p>
        </p:txBody>
      </p:sp>
      <p:grpSp>
        <p:nvGrpSpPr>
          <p:cNvPr id="28" name="Группа 84"/>
          <p:cNvGrpSpPr/>
          <p:nvPr/>
        </p:nvGrpSpPr>
        <p:grpSpPr>
          <a:xfrm>
            <a:off x="791151" y="6254958"/>
            <a:ext cx="393056" cy="460190"/>
            <a:chOff x="3940570" y="579549"/>
            <a:chExt cx="393056" cy="460190"/>
          </a:xfrm>
        </p:grpSpPr>
        <p:sp>
          <p:nvSpPr>
            <p:cNvPr id="93" name="TextBox 92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40570" y="670407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26951" y="6216952"/>
            <a:ext cx="56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46923" y="6221921"/>
            <a:ext cx="569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grpSp>
        <p:nvGrpSpPr>
          <p:cNvPr id="30" name="Группа 84"/>
          <p:cNvGrpSpPr/>
          <p:nvPr/>
        </p:nvGrpSpPr>
        <p:grpSpPr>
          <a:xfrm>
            <a:off x="1973883" y="6254958"/>
            <a:ext cx="393056" cy="460190"/>
            <a:chOff x="3940570" y="579549"/>
            <a:chExt cx="393056" cy="460190"/>
          </a:xfrm>
        </p:grpSpPr>
        <p:sp>
          <p:nvSpPr>
            <p:cNvPr id="114" name="TextBox 113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940570" y="670407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188197" y="6254958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МО,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714612" y="6215082"/>
            <a:ext cx="664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ОА</a:t>
            </a:r>
            <a:r>
              <a:rPr lang="en-US" sz="2400" b="1" dirty="0" smtClean="0">
                <a:solidFill>
                  <a:srgbClr val="00B050"/>
                </a:solidFill>
              </a:rPr>
              <a:t>-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286116" y="6243600"/>
            <a:ext cx="231832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alibri"/>
              </a:rPr>
              <a:t>расстояние </a:t>
            </a:r>
            <a:r>
              <a:rPr lang="ru-RU" sz="2000" b="1" dirty="0" smtClean="0">
                <a:latin typeface="Calibri"/>
              </a:rPr>
              <a:t> между</a:t>
            </a:r>
            <a:endParaRPr lang="ru-RU" sz="2400" b="1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6045849" y="624360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МО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545783" y="6243600"/>
            <a:ext cx="660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C00CC"/>
                </a:solidFill>
                <a:latin typeface="Calibri"/>
              </a:rPr>
              <a:t>ВС </a:t>
            </a:r>
            <a:r>
              <a:rPr lang="ru-RU" sz="2000" dirty="0" smtClean="0">
                <a:latin typeface="Calibri"/>
              </a:rPr>
              <a:t>и</a:t>
            </a:r>
            <a:endParaRPr lang="ru-RU" sz="2000" b="1" dirty="0">
              <a:solidFill>
                <a:srgbClr val="CC00CC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500826" y="6243600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FF0000"/>
                </a:solidFill>
              </a:rPr>
              <a:t>скрещивающиеся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4" name="Дуга 73"/>
          <p:cNvSpPr/>
          <p:nvPr/>
        </p:nvSpPr>
        <p:spPr>
          <a:xfrm rot="14906197">
            <a:off x="2700334" y="2537972"/>
            <a:ext cx="789429" cy="708579"/>
          </a:xfrm>
          <a:prstGeom prst="arc">
            <a:avLst>
              <a:gd name="adj1" fmla="val 17851480"/>
              <a:gd name="adj2" fmla="val 21048440"/>
            </a:avLst>
          </a:prstGeom>
          <a:solidFill>
            <a:srgbClr val="FFFF00"/>
          </a:solidFill>
          <a:ln w="28575">
            <a:solidFill>
              <a:srgbClr val="00A2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2" name="Picture 6" descr="http://4.bp.blogspot.com/-TteS3HpMWWI/TZOJs3QiwYI/AAAAAAAAAl8/tL-k9fLubJc/s1600/task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00042"/>
            <a:ext cx="1680896" cy="571504"/>
          </a:xfrm>
          <a:prstGeom prst="rect">
            <a:avLst/>
          </a:prstGeom>
          <a:noFill/>
        </p:spPr>
      </p:pic>
      <p:sp>
        <p:nvSpPr>
          <p:cNvPr id="124" name="TextBox 123"/>
          <p:cNvSpPr txBox="1"/>
          <p:nvPr/>
        </p:nvSpPr>
        <p:spPr>
          <a:xfrm>
            <a:off x="5945449" y="5786454"/>
            <a:ext cx="1198319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libri"/>
              </a:rPr>
              <a:t>пл</a:t>
            </a:r>
            <a:r>
              <a:rPr lang="en-US" sz="2000" b="1" dirty="0" smtClean="0">
                <a:latin typeface="Calibri"/>
              </a:rPr>
              <a:t>.</a:t>
            </a:r>
            <a:r>
              <a:rPr lang="ru-RU" sz="2400" b="1" i="1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ru-RU" sz="2000" b="1" i="1" dirty="0" smtClean="0">
                <a:latin typeface="Calibri"/>
              </a:rPr>
              <a:t>АОМ 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grpSp>
        <p:nvGrpSpPr>
          <p:cNvPr id="125" name="Группа 84"/>
          <p:cNvGrpSpPr/>
          <p:nvPr/>
        </p:nvGrpSpPr>
        <p:grpSpPr>
          <a:xfrm>
            <a:off x="7072330" y="5826330"/>
            <a:ext cx="393056" cy="460190"/>
            <a:chOff x="3940570" y="579549"/>
            <a:chExt cx="393056" cy="460190"/>
          </a:xfrm>
        </p:grpSpPr>
        <p:sp>
          <p:nvSpPr>
            <p:cNvPr id="126" name="TextBox 125"/>
            <p:cNvSpPr txBox="1"/>
            <p:nvPr/>
          </p:nvSpPr>
          <p:spPr>
            <a:xfrm>
              <a:off x="3979572" y="579549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Calibri"/>
                </a:rPr>
                <a:t>|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940570" y="670407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alibri"/>
                </a:rPr>
                <a:t>—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7358082" y="578645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smtClean="0">
                <a:solidFill>
                  <a:srgbClr val="0070C0"/>
                </a:solidFill>
                <a:latin typeface="Calibri"/>
              </a:rPr>
              <a:t>α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0"/>
                            </p:stCondLst>
                            <p:childTnLst>
                              <p:par>
                                <p:cTn id="1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0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0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000"/>
                            </p:stCondLst>
                            <p:childTnLst>
                              <p:par>
                                <p:cTn id="2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8000"/>
                            </p:stCondLst>
                            <p:childTnLst>
                              <p:par>
                                <p:cTn id="2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4000"/>
                            </p:stCondLst>
                            <p:childTnLst>
                              <p:par>
                                <p:cTn id="2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7000"/>
                            </p:stCondLst>
                            <p:childTnLst>
                              <p:par>
                                <p:cTn id="2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90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4000"/>
                            </p:stCondLst>
                            <p:childTnLst>
                              <p:par>
                                <p:cTn id="3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000"/>
                            </p:stCondLst>
                            <p:childTnLst>
                              <p:par>
                                <p:cTn id="3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3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000"/>
                            </p:stCondLst>
                            <p:childTnLst>
                              <p:par>
                                <p:cTn id="3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000"/>
                            </p:stCondLst>
                            <p:childTnLst>
                              <p:par>
                                <p:cTn id="3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3000"/>
                            </p:stCondLst>
                            <p:childTnLst>
                              <p:par>
                                <p:cTn id="37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2000"/>
                            </p:stCondLst>
                            <p:childTnLst>
                              <p:par>
                                <p:cTn id="3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000"/>
                            </p:stCondLst>
                            <p:childTnLst>
                              <p:par>
                                <p:cTn id="3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000"/>
                            </p:stCondLst>
                            <p:childTnLst>
                              <p:par>
                                <p:cTn id="3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4000"/>
                            </p:stCondLst>
                            <p:childTnLst>
                              <p:par>
                                <p:cTn id="39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6000"/>
                            </p:stCondLst>
                            <p:childTnLst>
                              <p:par>
                                <p:cTn id="4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8000"/>
                            </p:stCondLst>
                            <p:childTnLst>
                              <p:par>
                                <p:cTn id="4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13" grpId="0" animBg="1"/>
      <p:bldP spid="2" grpId="0" animBg="1"/>
      <p:bldP spid="3" grpId="0"/>
      <p:bldP spid="4" grpId="0"/>
      <p:bldP spid="14" grpId="0"/>
      <p:bldP spid="15" grpId="0"/>
      <p:bldP spid="19" grpId="0"/>
      <p:bldP spid="20" grpId="0"/>
      <p:bldP spid="21" grpId="0"/>
      <p:bldP spid="25" grpId="0" animBg="1"/>
      <p:bldP spid="26" grpId="0"/>
      <p:bldP spid="27" grpId="0"/>
      <p:bldP spid="13" grpId="0"/>
      <p:bldP spid="12" grpId="0"/>
      <p:bldP spid="33" grpId="0" animBg="1"/>
      <p:bldP spid="35" grpId="0" animBg="1"/>
      <p:bldP spid="36" grpId="0"/>
      <p:bldP spid="37" grpId="0"/>
      <p:bldP spid="38" grpId="0"/>
      <p:bldP spid="42" grpId="0"/>
      <p:bldP spid="43" grpId="0"/>
      <p:bldP spid="44" grpId="0"/>
      <p:bldP spid="45" grpId="0"/>
      <p:bldP spid="48" grpId="0"/>
      <p:bldP spid="49" grpId="0"/>
      <p:bldP spid="50" grpId="0"/>
      <p:bldP spid="51" grpId="0" animBg="1"/>
      <p:bldP spid="51" grpId="1" animBg="1"/>
      <p:bldP spid="52" grpId="0"/>
      <p:bldP spid="60" grpId="0"/>
      <p:bldP spid="67" grpId="0"/>
      <p:bldP spid="69" grpId="0"/>
      <p:bldP spid="70" grpId="0"/>
      <p:bldP spid="71" grpId="0"/>
      <p:bldP spid="72" grpId="0"/>
      <p:bldP spid="73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2" grpId="0"/>
      <p:bldP spid="83" grpId="0"/>
      <p:bldP spid="84" grpId="0" animBg="1"/>
      <p:bldP spid="88" grpId="0"/>
      <p:bldP spid="89" grpId="0"/>
      <p:bldP spid="94" grpId="0" animBg="1"/>
      <p:bldP spid="95" grpId="0"/>
      <p:bldP spid="99" grpId="0"/>
      <p:bldP spid="100" grpId="0" animBg="1"/>
      <p:bldP spid="101" grpId="0" animBg="1"/>
      <p:bldP spid="59" grpId="0"/>
      <p:bldP spid="81" grpId="0"/>
      <p:bldP spid="102" grpId="0" animBg="1"/>
      <p:bldP spid="103" grpId="0"/>
      <p:bldP spid="107" grpId="0" animBg="1"/>
      <p:bldP spid="108" grpId="0" animBg="1"/>
      <p:bldP spid="109" grpId="0"/>
      <p:bldP spid="91" grpId="0"/>
      <p:bldP spid="104" grpId="0"/>
      <p:bldP spid="112" grpId="0"/>
      <p:bldP spid="116" grpId="0"/>
      <p:bldP spid="117" grpId="0"/>
      <p:bldP spid="118" grpId="0" animBg="1"/>
      <p:bldP spid="119" grpId="0"/>
      <p:bldP spid="120" grpId="0"/>
      <p:bldP spid="121" grpId="0"/>
      <p:bldP spid="74" grpId="0" animBg="1"/>
      <p:bldP spid="124" grpId="0" animBg="1"/>
      <p:bldP spid="1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285720" y="450824"/>
            <a:chExt cx="8572560" cy="6192886"/>
          </a:xfrm>
        </p:grpSpPr>
        <p:pic>
          <p:nvPicPr>
            <p:cNvPr id="3" name="Picture 2" descr="http://shpargalkaege.ru/dosro4noe/c22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450824"/>
              <a:ext cx="8572560" cy="6192886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>
              <a:off x="571472" y="785794"/>
              <a:ext cx="8001056" cy="5572164"/>
            </a:xfrm>
            <a:prstGeom prst="rect">
              <a:avLst/>
            </a:prstGeom>
            <a:solidFill>
              <a:srgbClr val="007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42306" y="357166"/>
            <a:ext cx="33159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FF6600"/>
                </a:solidFill>
              </a:rPr>
              <a:t>Расстояние</a:t>
            </a:r>
            <a:r>
              <a:rPr lang="en-US" sz="2800" b="1" i="1" dirty="0" smtClean="0">
                <a:solidFill>
                  <a:srgbClr val="FFFF00"/>
                </a:solidFill>
              </a:rPr>
              <a:t>  </a:t>
            </a:r>
            <a:r>
              <a:rPr lang="ru-RU" sz="2800" b="1" i="1" dirty="0" smtClean="0">
                <a:solidFill>
                  <a:srgbClr val="FF3399"/>
                </a:solidFill>
              </a:rPr>
              <a:t>между</a:t>
            </a:r>
          </a:p>
          <a:p>
            <a:r>
              <a:rPr lang="ru-RU" sz="2800" b="1" i="1" dirty="0" smtClean="0">
                <a:solidFill>
                  <a:srgbClr val="FF3399"/>
                </a:solidFill>
              </a:rPr>
              <a:t>скрещивающимися</a:t>
            </a:r>
          </a:p>
          <a:p>
            <a:r>
              <a:rPr lang="ru-RU" sz="2800" b="1" i="1" dirty="0" smtClean="0">
                <a:solidFill>
                  <a:srgbClr val="FF3399"/>
                </a:solidFill>
              </a:rPr>
              <a:t>прямыми</a:t>
            </a:r>
            <a:endParaRPr lang="ru-RU" sz="2800" b="1" i="1" dirty="0">
              <a:solidFill>
                <a:srgbClr val="FF3399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714348" y="1895765"/>
            <a:ext cx="3000396" cy="914400"/>
          </a:xfrm>
          <a:prstGeom prst="parallelogram">
            <a:avLst>
              <a:gd name="adj" fmla="val 54167"/>
            </a:avLst>
          </a:prstGeom>
          <a:solidFill>
            <a:srgbClr val="E5FFFF"/>
          </a:solidFill>
          <a:ln>
            <a:solidFill>
              <a:srgbClr val="C1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>
            <a:off x="642910" y="3267381"/>
            <a:ext cx="3000396" cy="914400"/>
          </a:xfrm>
          <a:prstGeom prst="parallelogram">
            <a:avLst>
              <a:gd name="adj" fmla="val 54167"/>
            </a:avLst>
          </a:prstGeom>
          <a:solidFill>
            <a:srgbClr val="E5FFFF"/>
          </a:solidFill>
          <a:ln>
            <a:solidFill>
              <a:srgbClr val="C1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1191268"/>
            <a:ext cx="93326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i="1" dirty="0" smtClean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α</a:t>
            </a:r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 II </a:t>
            </a:r>
            <a:r>
              <a:rPr lang="el-GR" sz="2800" i="1" dirty="0" smtClean="0">
                <a:solidFill>
                  <a:schemeClr val="bg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endParaRPr lang="ru-RU" sz="2800" i="1" dirty="0">
              <a:solidFill>
                <a:schemeClr val="bg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3753153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endParaRPr lang="ru-RU" sz="2400" i="1" dirty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243423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solidFill>
                  <a:srgbClr val="0000FF"/>
                </a:solidFill>
                <a:latin typeface="Calibri"/>
                <a:cs typeface="Calibri"/>
              </a:rPr>
              <a:t>α</a:t>
            </a:r>
            <a:endParaRPr lang="ru-RU" sz="2400" i="1" dirty="0">
              <a:solidFill>
                <a:srgbClr val="0000FF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071538" y="2110079"/>
            <a:ext cx="1928826" cy="42862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14480" y="3324525"/>
            <a:ext cx="928694" cy="78581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12098" y="1944049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3399"/>
                </a:solidFill>
              </a:rPr>
              <a:t>a</a:t>
            </a:r>
            <a:endParaRPr lang="ru-RU" sz="2800" b="1" i="1" dirty="0">
              <a:solidFill>
                <a:srgbClr val="FF33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106" y="365856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3399"/>
                </a:solidFill>
              </a:rPr>
              <a:t>b</a:t>
            </a:r>
            <a:endParaRPr lang="ru-RU" sz="2800" b="1" i="1" dirty="0">
              <a:solidFill>
                <a:srgbClr val="FF33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1714488"/>
            <a:ext cx="3038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1.Проекция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smtClean="0">
                <a:solidFill>
                  <a:srgbClr val="FF3399"/>
                </a:solidFill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2400" b="1" i="1" dirty="0" smtClean="0">
                <a:solidFill>
                  <a:srgbClr val="FF3399"/>
                </a:solidFill>
              </a:rPr>
              <a:t>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на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пл. </a:t>
            </a:r>
            <a:r>
              <a:rPr lang="el-GR" sz="2400" i="1" dirty="0" smtClean="0">
                <a:solidFill>
                  <a:schemeClr val="bg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endParaRPr lang="ru-RU" sz="2400" i="1" dirty="0">
              <a:solidFill>
                <a:schemeClr val="bg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785786" y="3324525"/>
            <a:ext cx="1000132" cy="1588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107654" y="2645467"/>
            <a:ext cx="357190" cy="794"/>
          </a:xfrm>
          <a:prstGeom prst="line">
            <a:avLst/>
          </a:prstGeom>
          <a:ln w="3810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Ромб 34"/>
          <p:cNvSpPr/>
          <p:nvPr/>
        </p:nvSpPr>
        <p:spPr>
          <a:xfrm rot="3274632">
            <a:off x="1028437" y="3561374"/>
            <a:ext cx="315116" cy="247917"/>
          </a:xfrm>
          <a:prstGeom prst="diamond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Ромб 35"/>
          <p:cNvSpPr/>
          <p:nvPr/>
        </p:nvSpPr>
        <p:spPr>
          <a:xfrm rot="7344375">
            <a:off x="1220627" y="3536589"/>
            <a:ext cx="376812" cy="221846"/>
          </a:xfrm>
          <a:prstGeom prst="diamond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1000100" y="3467401"/>
            <a:ext cx="1928826" cy="428628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71538" y="3753153"/>
            <a:ext cx="714380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857224" y="3610277"/>
            <a:ext cx="785818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28794" y="364867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</a:rPr>
              <a:t>В</a:t>
            </a:r>
            <a:endParaRPr lang="ru-RU" sz="2400" b="1" i="1" dirty="0">
              <a:solidFill>
                <a:srgbClr val="FF6600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1695264" y="3200834"/>
            <a:ext cx="895657" cy="31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1821621" y="2574410"/>
            <a:ext cx="642942" cy="32"/>
          </a:xfrm>
          <a:prstGeom prst="line">
            <a:avLst/>
          </a:prstGeom>
          <a:ln w="3810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00232" y="209793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71670" y="182432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6600"/>
                </a:solidFill>
              </a:rPr>
              <a:t>А</a:t>
            </a:r>
            <a:endParaRPr lang="ru-RU" sz="2400" b="1" i="1" dirty="0">
              <a:solidFill>
                <a:srgbClr val="FF66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61856" y="346740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6600"/>
                </a:solidFill>
                <a:latin typeface="Calibri"/>
                <a:cs typeface="Calibri"/>
              </a:rPr>
              <a:t>●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73461" y="2181517"/>
            <a:ext cx="3913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6600"/>
                </a:solidFill>
              </a:rPr>
              <a:t>АВ - расстояние</a:t>
            </a:r>
            <a:r>
              <a:rPr lang="ru-RU" sz="2800" b="1" i="1" dirty="0" smtClean="0">
                <a:solidFill>
                  <a:srgbClr val="FF9900"/>
                </a:solidFill>
              </a:rPr>
              <a:t> </a:t>
            </a:r>
            <a:r>
              <a:rPr lang="ru-RU" sz="2400" b="1" i="1" dirty="0" smtClean="0">
                <a:solidFill>
                  <a:srgbClr val="FFFF99"/>
                </a:solidFill>
              </a:rPr>
              <a:t>- общий</a:t>
            </a:r>
            <a:endParaRPr lang="ru-RU" sz="2400" b="1" i="1" dirty="0">
              <a:solidFill>
                <a:srgbClr val="FF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00562" y="2610145"/>
            <a:ext cx="3370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FF99"/>
                </a:solidFill>
              </a:rPr>
              <a:t>перпендикуляр прямых</a:t>
            </a:r>
            <a:endParaRPr lang="ru-RU" sz="2400" b="1" i="1" dirty="0">
              <a:solidFill>
                <a:srgbClr val="FF99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29124" y="3038773"/>
            <a:ext cx="3563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E5FFFF"/>
                </a:solidFill>
              </a:rPr>
              <a:t>строить необязательно</a:t>
            </a:r>
            <a:endParaRPr lang="ru-RU" sz="2400" i="1" dirty="0">
              <a:solidFill>
                <a:srgbClr val="E5FFFF"/>
              </a:solidFill>
            </a:endParaRPr>
          </a:p>
        </p:txBody>
      </p:sp>
      <p:sp>
        <p:nvSpPr>
          <p:cNvPr id="54" name="Выгнутая вправо стрелка 53"/>
          <p:cNvSpPr/>
          <p:nvPr/>
        </p:nvSpPr>
        <p:spPr>
          <a:xfrm>
            <a:off x="7929586" y="2786058"/>
            <a:ext cx="428628" cy="571504"/>
          </a:xfrm>
          <a:prstGeom prst="curvedLeftArrow">
            <a:avLst/>
          </a:prstGeom>
          <a:solidFill>
            <a:srgbClr val="E5FFFF"/>
          </a:solidFill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28992" y="3357562"/>
            <a:ext cx="49945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</a:rPr>
              <a:t>достаточно указать</a:t>
            </a:r>
          </a:p>
          <a:p>
            <a:pPr algn="ctr"/>
            <a:r>
              <a:rPr lang="ru-RU" sz="2400" i="1" dirty="0" smtClean="0">
                <a:solidFill>
                  <a:srgbClr val="FFFF00"/>
                </a:solidFill>
              </a:rPr>
              <a:t>перпендикуляр между плоскостями</a:t>
            </a:r>
          </a:p>
          <a:p>
            <a:pPr algn="ctr"/>
            <a:r>
              <a:rPr lang="ru-RU" sz="2400" i="1" dirty="0" smtClean="0">
                <a:solidFill>
                  <a:srgbClr val="FFFF00"/>
                </a:solidFill>
              </a:rPr>
              <a:t>и найти его длину</a:t>
            </a:r>
            <a:endParaRPr lang="ru-RU" sz="2400" i="1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720" y="5500702"/>
            <a:ext cx="8572560" cy="121444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        </a:t>
            </a:r>
            <a:r>
              <a:rPr lang="ru-RU" b="1" dirty="0" smtClean="0">
                <a:solidFill>
                  <a:schemeClr val="bg1"/>
                </a:solidFill>
              </a:rPr>
              <a:t>Расстояние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между скрещивающимися прямыми</a:t>
            </a:r>
            <a:r>
              <a:rPr lang="ru-RU" b="1" dirty="0" smtClean="0">
                <a:solidFill>
                  <a:srgbClr val="FFFF00"/>
                </a:solidFill>
              </a:rPr>
              <a:t> -</a:t>
            </a:r>
            <a:r>
              <a:rPr lang="ru-RU" b="1" dirty="0" smtClean="0">
                <a:solidFill>
                  <a:srgbClr val="FF99CC"/>
                </a:solidFill>
              </a:rPr>
              <a:t> </a:t>
            </a:r>
            <a:r>
              <a:rPr lang="ru-RU" b="1" i="1" dirty="0" smtClean="0">
                <a:solidFill>
                  <a:srgbClr val="FF99CC"/>
                </a:solidFill>
              </a:rPr>
              <a:t>их общий перпендикуляр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1. </a:t>
            </a:r>
            <a:r>
              <a:rPr lang="ru-RU" b="1" dirty="0" smtClean="0">
                <a:solidFill>
                  <a:srgbClr val="FFFF00"/>
                </a:solidFill>
              </a:rPr>
              <a:t>Укажите параллельные плоскости, </a:t>
            </a:r>
            <a:r>
              <a:rPr lang="ru-RU" b="1" dirty="0" smtClean="0">
                <a:solidFill>
                  <a:schemeClr val="bg1"/>
                </a:solidFill>
              </a:rPr>
              <a:t>в которых лежат каждая из скрещивающихся  прямых</a:t>
            </a:r>
            <a:r>
              <a:rPr lang="ru-RU" b="1" dirty="0" smtClean="0">
                <a:solidFill>
                  <a:srgbClr val="FFFF00"/>
                </a:solidFill>
              </a:rPr>
              <a:t>. </a:t>
            </a:r>
            <a:r>
              <a:rPr lang="ru-RU" b="1" dirty="0" smtClean="0">
                <a:solidFill>
                  <a:schemeClr val="bg1"/>
                </a:solidFill>
              </a:rPr>
              <a:t>2. </a:t>
            </a:r>
            <a:r>
              <a:rPr lang="ru-RU" b="1" dirty="0" smtClean="0">
                <a:solidFill>
                  <a:srgbClr val="00F4EE"/>
                </a:solidFill>
              </a:rPr>
              <a:t>Из точки одной из прямых </a:t>
            </a:r>
            <a:r>
              <a:rPr lang="ru-RU" b="1" dirty="0" smtClean="0">
                <a:solidFill>
                  <a:srgbClr val="FF99CC"/>
                </a:solidFill>
              </a:rPr>
              <a:t>опустите перпендикуляр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rgbClr val="00FF00"/>
                </a:solidFill>
              </a:rPr>
              <a:t>к другой плоскости!   </a:t>
            </a:r>
            <a:r>
              <a:rPr lang="ru-RU" b="1" dirty="0" smtClean="0">
                <a:solidFill>
                  <a:srgbClr val="FF99FF"/>
                </a:solidFill>
              </a:rPr>
              <a:t>Его длина  </a:t>
            </a:r>
            <a:r>
              <a:rPr lang="ru-RU" b="1" dirty="0" smtClean="0">
                <a:solidFill>
                  <a:schemeClr val="bg1"/>
                </a:solidFill>
              </a:rPr>
              <a:t>и  есть искомое расстояние. 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66FF33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6" name="Picture 6" descr="http://4.bp.blogspot.com/-TteS3HpMWWI/TZOJs3QiwYI/AAAAAAAAAl8/tL-k9fLubJc/s1600/task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1904999" cy="647700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500034" y="4500570"/>
            <a:ext cx="5182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 прямоугольном параллелепипеде </a:t>
            </a:r>
            <a:r>
              <a:rPr lang="en-US" b="1" dirty="0" smtClean="0">
                <a:solidFill>
                  <a:schemeClr val="bg1"/>
                </a:solidFill>
              </a:rPr>
              <a:t>ABCDA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₁</a:t>
            </a:r>
            <a:r>
              <a:rPr lang="en-US" b="1" dirty="0" smtClean="0">
                <a:solidFill>
                  <a:schemeClr val="bg1"/>
                </a:solidFill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₁</a:t>
            </a:r>
            <a:r>
              <a:rPr lang="en-US" b="1" dirty="0" smtClean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₁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₁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рёбра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AB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2, AD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8, AA₁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=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5. 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Найдите расстояние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между прямыми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AB₁ </a:t>
            </a:r>
            <a:r>
              <a:rPr lang="ru-RU" b="1" dirty="0" smtClean="0">
                <a:solidFill>
                  <a:schemeClr val="bg1"/>
                </a:solidFill>
                <a:latin typeface="Calibri"/>
                <a:cs typeface="Calibri"/>
              </a:rPr>
              <a:t>и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CD₁.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80"/>
          <p:cNvGrpSpPr/>
          <p:nvPr/>
        </p:nvGrpSpPr>
        <p:grpSpPr>
          <a:xfrm>
            <a:off x="7072330" y="4162016"/>
            <a:ext cx="1565224" cy="1320050"/>
            <a:chOff x="7072330" y="4162016"/>
            <a:chExt cx="1565224" cy="1320050"/>
          </a:xfrm>
        </p:grpSpPr>
        <p:grpSp>
          <p:nvGrpSpPr>
            <p:cNvPr id="13" name="Группа 63"/>
            <p:cNvGrpSpPr/>
            <p:nvPr/>
          </p:nvGrpSpPr>
          <p:grpSpPr>
            <a:xfrm>
              <a:off x="7358082" y="4429132"/>
              <a:ext cx="1071570" cy="930400"/>
              <a:chOff x="7358082" y="4429132"/>
              <a:chExt cx="1071570" cy="930400"/>
            </a:xfrm>
          </p:grpSpPr>
          <p:sp>
            <p:nvSpPr>
              <p:cNvPr id="48" name="Куб 47"/>
              <p:cNvSpPr/>
              <p:nvPr/>
            </p:nvSpPr>
            <p:spPr>
              <a:xfrm>
                <a:off x="7358082" y="4429132"/>
                <a:ext cx="1071570" cy="930400"/>
              </a:xfrm>
              <a:prstGeom prst="cub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7215206" y="4786322"/>
                <a:ext cx="714380" cy="1588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10800000">
                <a:off x="7572396" y="5143512"/>
                <a:ext cx="785818" cy="1588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0800000" flipV="1">
                <a:off x="7358082" y="5143510"/>
                <a:ext cx="214316" cy="214315"/>
              </a:xfrm>
              <a:prstGeom prst="line">
                <a:avLst/>
              </a:prstGeom>
              <a:ln>
                <a:solidFill>
                  <a:srgbClr val="0000FF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 rot="5400000" flipH="1" flipV="1">
              <a:off x="7000892" y="4786322"/>
              <a:ext cx="928694" cy="214314"/>
            </a:xfrm>
            <a:prstGeom prst="line">
              <a:avLst/>
            </a:prstGeom>
            <a:ln w="19050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6200000" flipV="1">
              <a:off x="8072462" y="4786322"/>
              <a:ext cx="500066" cy="214314"/>
            </a:xfrm>
            <a:prstGeom prst="line">
              <a:avLst/>
            </a:prstGeom>
            <a:ln w="19050"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119820" y="5143512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А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500958" y="4876396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rgbClr val="0000FF"/>
                  </a:solidFill>
                </a:rPr>
                <a:t>В</a:t>
              </a:r>
              <a:endParaRPr lang="ru-RU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343884" y="4876396"/>
              <a:ext cx="293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С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07420" y="514351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D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72330" y="4466404"/>
              <a:ext cx="360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А</a:t>
              </a:r>
              <a:r>
                <a:rPr lang="ru-RU" sz="16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₁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429520" y="416201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В</a:t>
              </a:r>
              <a:r>
                <a:rPr lang="ru-RU" sz="16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₁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215338" y="4162016"/>
              <a:ext cx="3449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С</a:t>
              </a:r>
              <a:r>
                <a:rPr lang="ru-RU" sz="1600" b="1" dirty="0" smtClean="0">
                  <a:solidFill>
                    <a:schemeClr val="bg1"/>
                  </a:solidFill>
                  <a:latin typeface="Calibri"/>
                  <a:cs typeface="Calibri"/>
                </a:rPr>
                <a:t>₁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29586" y="4429132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D</a:t>
              </a:r>
              <a:r>
                <a:rPr lang="en-US" sz="1600" b="1" dirty="0" smtClean="0">
                  <a:solidFill>
                    <a:srgbClr val="0000FF"/>
                  </a:solidFill>
                  <a:latin typeface="Calibri"/>
                  <a:cs typeface="Calibri"/>
                </a:rPr>
                <a:t>₁</a:t>
              </a:r>
              <a:endParaRPr lang="ru-RU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342148" y="4929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2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643834" y="507207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8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27834" y="478632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5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4129250" y="5059932"/>
            <a:ext cx="974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Ответ: 8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372376" y="5357826"/>
            <a:ext cx="842962" cy="1588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000"/>
                            </p:stCondLst>
                            <p:childTnLst>
                              <p:par>
                                <p:cTn id="11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6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000"/>
                            </p:stCondLst>
                            <p:childTnLst>
                              <p:par>
                                <p:cTn id="1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7" grpId="0"/>
      <p:bldP spid="18" grpId="0"/>
      <p:bldP spid="20" grpId="0"/>
      <p:bldP spid="35" grpId="0" animBg="1"/>
      <p:bldP spid="36" grpId="0" animBg="1"/>
      <p:bldP spid="39" grpId="0"/>
      <p:bldP spid="42" grpId="0"/>
      <p:bldP spid="43" grpId="0"/>
      <p:bldP spid="38" grpId="0"/>
      <p:bldP spid="51" grpId="0"/>
      <p:bldP spid="52" grpId="0"/>
      <p:bldP spid="53" grpId="0"/>
      <p:bldP spid="54" grpId="0" animBg="1"/>
      <p:bldP spid="55" grpId="0"/>
      <p:bldP spid="44" grpId="0" animBg="1"/>
      <p:bldP spid="47" grpId="0"/>
      <p:bldP spid="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298</Words>
  <Application>Microsoft Office PowerPoint</Application>
  <PresentationFormat>Экран (4:3)</PresentationFormat>
  <Paragraphs>121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Admin</cp:lastModifiedBy>
  <cp:revision>17</cp:revision>
  <dcterms:created xsi:type="dcterms:W3CDTF">2013-01-17T05:16:50Z</dcterms:created>
  <dcterms:modified xsi:type="dcterms:W3CDTF">2013-02-03T15:35:42Z</dcterms:modified>
</cp:coreProperties>
</file>