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75" d="100"/>
          <a:sy n="75" d="100"/>
        </p:scale>
        <p:origin x="-101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16D46-EDF1-40C6-94EF-56C764F4C8E4}" type="datetimeFigureOut">
              <a:rPr lang="ru-RU" smtClean="0"/>
              <a:pPr/>
              <a:t>03.02.2013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6A7A31-0FB4-4BED-8489-80758A2EF92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B6A7A31-0FB4-4BED-8489-80758A2EF92C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EB1BA9-D97D-4401-BC9D-44DB536D7D2A}" type="datetimeFigureOut">
              <a:rPr lang="ru-RU" smtClean="0"/>
              <a:pPr/>
              <a:t>03.02.2013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6549-9145-4AA7-A83A-09504003E683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TextBox 122"/>
          <p:cNvSpPr txBox="1"/>
          <p:nvPr/>
        </p:nvSpPr>
        <p:spPr>
          <a:xfrm>
            <a:off x="2697204" y="2357430"/>
            <a:ext cx="366074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5400" i="1" dirty="0" smtClean="0">
                <a:solidFill>
                  <a:schemeClr val="bg2">
                    <a:lumMod val="50000"/>
                  </a:schemeClr>
                </a:solidFill>
              </a:rPr>
              <a:t>Обобщение</a:t>
            </a:r>
          </a:p>
          <a:p>
            <a:pPr algn="ctr"/>
            <a:r>
              <a:rPr lang="ru-RU" sz="5400" i="1" dirty="0">
                <a:solidFill>
                  <a:schemeClr val="bg2">
                    <a:lumMod val="50000"/>
                  </a:schemeClr>
                </a:solidFill>
              </a:rPr>
              <a:t>з</a:t>
            </a:r>
            <a:r>
              <a:rPr lang="ru-RU" sz="5400" i="1" dirty="0" smtClean="0">
                <a:solidFill>
                  <a:schemeClr val="bg2">
                    <a:lumMod val="50000"/>
                  </a:schemeClr>
                </a:solidFill>
              </a:rPr>
              <a:t>наний</a:t>
            </a:r>
          </a:p>
          <a:p>
            <a:pPr algn="ctr"/>
            <a:r>
              <a:rPr lang="ru-RU" sz="5400" i="1" dirty="0">
                <a:solidFill>
                  <a:schemeClr val="bg2">
                    <a:lumMod val="50000"/>
                  </a:schemeClr>
                </a:solidFill>
              </a:rPr>
              <a:t>п</a:t>
            </a:r>
            <a:r>
              <a:rPr lang="ru-RU" sz="5400" i="1" dirty="0" smtClean="0">
                <a:solidFill>
                  <a:schemeClr val="bg2">
                    <a:lumMod val="50000"/>
                  </a:schemeClr>
                </a:solidFill>
              </a:rPr>
              <a:t>о теме</a:t>
            </a:r>
            <a:endParaRPr lang="ru-RU" sz="5400" i="1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113" name="Прямоугольник 112"/>
          <p:cNvSpPr/>
          <p:nvPr/>
        </p:nvSpPr>
        <p:spPr>
          <a:xfrm>
            <a:off x="142844" y="500042"/>
            <a:ext cx="8858312" cy="6215106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Облако 1"/>
          <p:cNvSpPr/>
          <p:nvPr/>
        </p:nvSpPr>
        <p:spPr>
          <a:xfrm rot="5005360">
            <a:off x="1394055" y="660574"/>
            <a:ext cx="2286092" cy="4319787"/>
          </a:xfrm>
          <a:prstGeom prst="cloud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5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66661" y="291301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 smtClean="0">
                <a:solidFill>
                  <a:srgbClr val="0070C0"/>
                </a:solidFill>
                <a:latin typeface="Calibri"/>
              </a:rPr>
              <a:t>α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12884" y="891059"/>
            <a:ext cx="40908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М</a:t>
            </a:r>
            <a:endParaRPr lang="ru-RU" sz="2000" b="1" dirty="0">
              <a:solidFill>
                <a:srgbClr val="FF0000"/>
              </a:solidFill>
            </a:endParaRP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rot="5400000">
            <a:off x="1242804" y="1979327"/>
            <a:ext cx="1687132" cy="1588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544112" y="3375339"/>
            <a:ext cx="1083162" cy="1354"/>
          </a:xfrm>
          <a:prstGeom prst="line">
            <a:avLst/>
          </a:prstGeom>
          <a:ln w="28575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rot="16200000" flipH="1">
            <a:off x="1859650" y="4154516"/>
            <a:ext cx="452086" cy="135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91022" y="1365389"/>
            <a:ext cx="15685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Calibri"/>
              </a:rPr>
              <a:t>Плоскость</a:t>
            </a:r>
            <a:r>
              <a:rPr lang="ru-RU" sz="2400" b="1" dirty="0" smtClean="0">
                <a:latin typeface="Calibri"/>
              </a:rPr>
              <a:t> </a:t>
            </a:r>
            <a:r>
              <a:rPr lang="el-GR" sz="2400" b="1" i="1" dirty="0" smtClean="0">
                <a:solidFill>
                  <a:srgbClr val="0070C0"/>
                </a:solidFill>
                <a:latin typeface="Calibri"/>
              </a:rPr>
              <a:t>α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882725" y="1056338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МО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pSp>
        <p:nvGrpSpPr>
          <p:cNvPr id="5" name="Группа 17"/>
          <p:cNvGrpSpPr/>
          <p:nvPr/>
        </p:nvGrpSpPr>
        <p:grpSpPr>
          <a:xfrm>
            <a:off x="3374247" y="1006970"/>
            <a:ext cx="393056" cy="485242"/>
            <a:chOff x="3928044" y="579549"/>
            <a:chExt cx="393056" cy="485242"/>
          </a:xfrm>
        </p:grpSpPr>
        <p:sp>
          <p:nvSpPr>
            <p:cNvPr id="16" name="TextBox 15"/>
            <p:cNvSpPr txBox="1"/>
            <p:nvPr/>
          </p:nvSpPr>
          <p:spPr>
            <a:xfrm>
              <a:off x="3979572" y="579549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|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3928044" y="695459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Calibri"/>
                </a:rPr>
                <a:t>—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3694110" y="1004777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 smtClean="0">
                <a:solidFill>
                  <a:srgbClr val="0070C0"/>
                </a:solidFill>
                <a:latin typeface="Calibri"/>
              </a:rPr>
              <a:t>α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3979561" y="1058477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, если</a:t>
            </a:r>
            <a:endParaRPr lang="ru-RU" b="1" i="1" dirty="0"/>
          </a:p>
        </p:txBody>
      </p:sp>
      <p:sp>
        <p:nvSpPr>
          <p:cNvPr id="21" name="TextBox 20"/>
          <p:cNvSpPr txBox="1"/>
          <p:nvPr/>
        </p:nvSpPr>
        <p:spPr>
          <a:xfrm>
            <a:off x="4670758" y="1041311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МО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pSp>
        <p:nvGrpSpPr>
          <p:cNvPr id="7" name="Группа 21"/>
          <p:cNvGrpSpPr/>
          <p:nvPr/>
        </p:nvGrpSpPr>
        <p:grpSpPr>
          <a:xfrm>
            <a:off x="5149401" y="1004822"/>
            <a:ext cx="393056" cy="485242"/>
            <a:chOff x="3928044" y="579549"/>
            <a:chExt cx="393056" cy="485242"/>
          </a:xfrm>
        </p:grpSpPr>
        <p:sp>
          <p:nvSpPr>
            <p:cNvPr id="23" name="TextBox 22"/>
            <p:cNvSpPr txBox="1"/>
            <p:nvPr/>
          </p:nvSpPr>
          <p:spPr>
            <a:xfrm>
              <a:off x="3979572" y="579549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|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928044" y="695459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Calibri"/>
                </a:rPr>
                <a:t>—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25" name="Левая фигурная скобка 24"/>
          <p:cNvSpPr/>
          <p:nvPr/>
        </p:nvSpPr>
        <p:spPr>
          <a:xfrm>
            <a:off x="5460642" y="981212"/>
            <a:ext cx="193183" cy="553794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6" name="TextBox 25"/>
          <p:cNvSpPr txBox="1"/>
          <p:nvPr/>
        </p:nvSpPr>
        <p:spPr>
          <a:xfrm>
            <a:off x="5550790" y="839546"/>
            <a:ext cx="3369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b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561521" y="1198008"/>
            <a:ext cx="3129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cxnSp>
        <p:nvCxnSpPr>
          <p:cNvPr id="29" name="Прямая соединительная линия 28"/>
          <p:cNvCxnSpPr/>
          <p:nvPr/>
        </p:nvCxnSpPr>
        <p:spPr>
          <a:xfrm flipV="1">
            <a:off x="1557285" y="1767883"/>
            <a:ext cx="2163651" cy="1352282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390918" y="2307738"/>
            <a:ext cx="1800890" cy="1247119"/>
          </a:xfrm>
          <a:prstGeom prst="line">
            <a:avLst/>
          </a:prstGeom>
          <a:ln w="28575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1931815" y="259104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Calibri"/>
              </a:rPr>
              <a:t>•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736494" y="2627576"/>
            <a:ext cx="35779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О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33" name="Ромб 32"/>
          <p:cNvSpPr/>
          <p:nvPr/>
        </p:nvSpPr>
        <p:spPr>
          <a:xfrm rot="1875502">
            <a:off x="2082363" y="2542666"/>
            <a:ext cx="146291" cy="273649"/>
          </a:xfrm>
          <a:prstGeom prst="diamond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5" name="Ромб 34"/>
          <p:cNvSpPr/>
          <p:nvPr/>
        </p:nvSpPr>
        <p:spPr>
          <a:xfrm rot="19913679" flipV="1">
            <a:off x="1952660" y="2556908"/>
            <a:ext cx="128060" cy="217311"/>
          </a:xfrm>
          <a:prstGeom prst="diamond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TextBox 35"/>
          <p:cNvSpPr txBox="1"/>
          <p:nvPr/>
        </p:nvSpPr>
        <p:spPr>
          <a:xfrm>
            <a:off x="5909263" y="953297"/>
            <a:ext cx="24751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лежат в плоскости </a:t>
            </a:r>
            <a:r>
              <a:rPr lang="el-GR" b="1" i="1" dirty="0" smtClean="0">
                <a:solidFill>
                  <a:srgbClr val="0070C0"/>
                </a:solidFill>
                <a:latin typeface="Calibri"/>
              </a:rPr>
              <a:t>α</a:t>
            </a:r>
            <a:r>
              <a:rPr lang="ru-RU" i="1" dirty="0" smtClean="0">
                <a:latin typeface="Calibri"/>
              </a:rPr>
              <a:t>,</a:t>
            </a:r>
            <a:endParaRPr lang="ru-RU" b="1" i="1" dirty="0"/>
          </a:p>
        </p:txBody>
      </p:sp>
      <p:sp>
        <p:nvSpPr>
          <p:cNvPr id="37" name="TextBox 36"/>
          <p:cNvSpPr txBox="1"/>
          <p:nvPr/>
        </p:nvSpPr>
        <p:spPr>
          <a:xfrm>
            <a:off x="6061663" y="1208729"/>
            <a:ext cx="20210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/>
              <a:t>пересекающиеся</a:t>
            </a:r>
            <a:r>
              <a:rPr lang="ru-RU" i="1" dirty="0" smtClean="0">
                <a:latin typeface="Calibri"/>
              </a:rPr>
              <a:t>.</a:t>
            </a:r>
            <a:endParaRPr lang="ru-RU" b="1" i="1" dirty="0"/>
          </a:p>
        </p:txBody>
      </p:sp>
      <p:sp>
        <p:nvSpPr>
          <p:cNvPr id="38" name="TextBox 37"/>
          <p:cNvSpPr txBox="1"/>
          <p:nvPr/>
        </p:nvSpPr>
        <p:spPr>
          <a:xfrm>
            <a:off x="4217845" y="1721750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МО</a:t>
            </a:r>
            <a:endParaRPr lang="ru-RU" sz="2000" b="1" dirty="0">
              <a:solidFill>
                <a:srgbClr val="FF0000"/>
              </a:solidFill>
            </a:endParaRPr>
          </a:p>
        </p:txBody>
      </p:sp>
      <p:grpSp>
        <p:nvGrpSpPr>
          <p:cNvPr id="9" name="Группа 38"/>
          <p:cNvGrpSpPr/>
          <p:nvPr/>
        </p:nvGrpSpPr>
        <p:grpSpPr>
          <a:xfrm>
            <a:off x="4696488" y="1685261"/>
            <a:ext cx="393056" cy="485242"/>
            <a:chOff x="3928044" y="579549"/>
            <a:chExt cx="393056" cy="485242"/>
          </a:xfrm>
        </p:grpSpPr>
        <p:sp>
          <p:nvSpPr>
            <p:cNvPr id="40" name="TextBox 39"/>
            <p:cNvSpPr txBox="1"/>
            <p:nvPr/>
          </p:nvSpPr>
          <p:spPr>
            <a:xfrm>
              <a:off x="3979572" y="579549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|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28044" y="695459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Calibri"/>
                </a:rPr>
                <a:t>—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5005585" y="1633736"/>
            <a:ext cx="3169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/>
              <a:t>л</a:t>
            </a:r>
            <a:r>
              <a:rPr lang="ru-RU" b="1" i="1" dirty="0" smtClean="0"/>
              <a:t>юбой  прямой  плоскости </a:t>
            </a:r>
            <a:r>
              <a:rPr lang="el-GR" b="1" i="1" dirty="0" smtClean="0">
                <a:solidFill>
                  <a:srgbClr val="0070C0"/>
                </a:solidFill>
                <a:latin typeface="Calibri"/>
              </a:rPr>
              <a:t>α</a:t>
            </a:r>
            <a:r>
              <a:rPr lang="ru-RU" i="1" dirty="0" smtClean="0">
                <a:latin typeface="Calibri"/>
              </a:rPr>
              <a:t>,</a:t>
            </a:r>
            <a:endParaRPr lang="ru-RU" b="1" i="1" dirty="0"/>
          </a:p>
        </p:txBody>
      </p:sp>
      <p:sp>
        <p:nvSpPr>
          <p:cNvPr id="43" name="TextBox 42"/>
          <p:cNvSpPr txBox="1"/>
          <p:nvPr/>
        </p:nvSpPr>
        <p:spPr>
          <a:xfrm>
            <a:off x="4990558" y="1863410"/>
            <a:ext cx="18886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/>
              <a:t>в</a:t>
            </a:r>
            <a:r>
              <a:rPr lang="ru-RU" b="1" i="1" dirty="0" smtClean="0"/>
              <a:t> том  числе  и к</a:t>
            </a:r>
            <a:endParaRPr lang="ru-RU" b="1" i="1" dirty="0"/>
          </a:p>
        </p:txBody>
      </p:sp>
      <p:sp>
        <p:nvSpPr>
          <p:cNvPr id="44" name="TextBox 43"/>
          <p:cNvSpPr txBox="1"/>
          <p:nvPr/>
        </p:nvSpPr>
        <p:spPr>
          <a:xfrm>
            <a:off x="6765712" y="1796867"/>
            <a:ext cx="232025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i="1" dirty="0" smtClean="0">
                <a:solidFill>
                  <a:srgbClr val="C00000"/>
                </a:solidFill>
              </a:rPr>
              <a:t>скрещивающейся</a:t>
            </a:r>
            <a:r>
              <a:rPr lang="ru-RU" i="1" dirty="0" smtClean="0">
                <a:solidFill>
                  <a:srgbClr val="C00000"/>
                </a:solidFill>
              </a:rPr>
              <a:t> - </a:t>
            </a:r>
            <a:r>
              <a:rPr lang="ru-RU" sz="2400" b="1" i="1" dirty="0" smtClean="0">
                <a:solidFill>
                  <a:srgbClr val="C00000"/>
                </a:solidFill>
              </a:rPr>
              <a:t>р</a:t>
            </a:r>
            <a:endParaRPr lang="ru-RU" sz="2400" b="1" i="1" dirty="0">
              <a:solidFill>
                <a:srgbClr val="C0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336977" y="1191563"/>
            <a:ext cx="4786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ТО</a:t>
            </a:r>
            <a:endParaRPr lang="ru-RU" sz="2000" b="1" dirty="0"/>
          </a:p>
        </p:txBody>
      </p:sp>
      <p:cxnSp>
        <p:nvCxnSpPr>
          <p:cNvPr id="46" name="Прямая соединительная линия 45"/>
          <p:cNvCxnSpPr>
            <a:endCxn id="50" idx="3"/>
          </p:cNvCxnSpPr>
          <p:nvPr/>
        </p:nvCxnSpPr>
        <p:spPr>
          <a:xfrm>
            <a:off x="857224" y="2571744"/>
            <a:ext cx="1946064" cy="1278339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3603913" y="1599401"/>
            <a:ext cx="259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70C0"/>
                </a:solidFill>
              </a:rPr>
              <a:t>b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3138121" y="3402455"/>
            <a:ext cx="259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0070C0"/>
                </a:solidFill>
              </a:rPr>
              <a:t>с</a:t>
            </a:r>
            <a:endParaRPr lang="ru-RU" sz="2400" b="1" dirty="0">
              <a:solidFill>
                <a:srgbClr val="0070C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543539" y="3619250"/>
            <a:ext cx="2597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</a:rPr>
              <a:t>р</a:t>
            </a:r>
            <a:endParaRPr lang="ru-RU" sz="2400" b="1" dirty="0">
              <a:solidFill>
                <a:srgbClr val="C000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663438" y="2219918"/>
            <a:ext cx="2837652" cy="923330"/>
          </a:xfrm>
          <a:prstGeom prst="rect">
            <a:avLst/>
          </a:prstGeom>
          <a:solidFill>
            <a:srgbClr val="FFE7FF"/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b="1" i="1" dirty="0" smtClean="0"/>
              <a:t>Это  </a:t>
            </a:r>
            <a:r>
              <a:rPr lang="ru-RU" b="1" i="1" dirty="0" smtClean="0">
                <a:solidFill>
                  <a:srgbClr val="C00000"/>
                </a:solidFill>
              </a:rPr>
              <a:t>признак</a:t>
            </a:r>
          </a:p>
          <a:p>
            <a:pPr algn="ctr"/>
            <a:r>
              <a:rPr lang="ru-RU" b="1" i="1" dirty="0" smtClean="0">
                <a:solidFill>
                  <a:srgbClr val="FF0000"/>
                </a:solidFill>
              </a:rPr>
              <a:t>перпендикулярности</a:t>
            </a:r>
          </a:p>
          <a:p>
            <a:pPr algn="ctr"/>
            <a:r>
              <a:rPr lang="ru-RU" b="1" i="1" dirty="0" smtClean="0"/>
              <a:t>прямой  </a:t>
            </a:r>
            <a:r>
              <a:rPr lang="ru-RU" b="1" i="1" dirty="0" smtClean="0">
                <a:solidFill>
                  <a:srgbClr val="FF0000"/>
                </a:solidFill>
              </a:rPr>
              <a:t>МО </a:t>
            </a:r>
            <a:r>
              <a:rPr lang="ru-RU" b="1" i="1" dirty="0" smtClean="0"/>
              <a:t> плоскости </a:t>
            </a:r>
            <a:r>
              <a:rPr lang="el-GR" b="1" i="1" dirty="0" smtClean="0">
                <a:solidFill>
                  <a:srgbClr val="0070C0"/>
                </a:solidFill>
                <a:latin typeface="Calibri"/>
              </a:rPr>
              <a:t>α</a:t>
            </a:r>
            <a:r>
              <a:rPr lang="ru-RU" i="1" dirty="0" smtClean="0">
                <a:latin typeface="Calibri"/>
              </a:rPr>
              <a:t>.</a:t>
            </a:r>
            <a:endParaRPr lang="ru-RU" b="1" i="1" dirty="0"/>
          </a:p>
        </p:txBody>
      </p:sp>
      <p:sp>
        <p:nvSpPr>
          <p:cNvPr id="52" name="TextBox 51"/>
          <p:cNvSpPr txBox="1"/>
          <p:nvPr/>
        </p:nvSpPr>
        <p:spPr>
          <a:xfrm>
            <a:off x="1931801" y="1161486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  <a:latin typeface="Calibri"/>
              </a:rPr>
              <a:t>•</a:t>
            </a:r>
            <a:endParaRPr lang="ru-RU" sz="2000" b="1" dirty="0">
              <a:solidFill>
                <a:srgbClr val="00B050"/>
              </a:solidFill>
            </a:endParaRPr>
          </a:p>
        </p:txBody>
      </p:sp>
      <p:cxnSp>
        <p:nvCxnSpPr>
          <p:cNvPr id="53" name="Прямая соединительная линия 52"/>
          <p:cNvCxnSpPr/>
          <p:nvPr/>
        </p:nvCxnSpPr>
        <p:spPr>
          <a:xfrm rot="16200000" flipH="1">
            <a:off x="1788008" y="1558608"/>
            <a:ext cx="1612026" cy="1096847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Прямая соединительная линия 54"/>
          <p:cNvCxnSpPr/>
          <p:nvPr/>
        </p:nvCxnSpPr>
        <p:spPr>
          <a:xfrm rot="16200000" flipH="1">
            <a:off x="3009360" y="3076173"/>
            <a:ext cx="841431" cy="558085"/>
          </a:xfrm>
          <a:prstGeom prst="line">
            <a:avLst/>
          </a:prstGeom>
          <a:ln w="28575">
            <a:solidFill>
              <a:srgbClr val="00B05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Прямая соединительная линия 55"/>
          <p:cNvCxnSpPr/>
          <p:nvPr/>
        </p:nvCxnSpPr>
        <p:spPr>
          <a:xfrm rot="16200000" flipH="1">
            <a:off x="3702672" y="3821000"/>
            <a:ext cx="160993" cy="109472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TextBox 59"/>
          <p:cNvSpPr txBox="1"/>
          <p:nvPr/>
        </p:nvSpPr>
        <p:spPr>
          <a:xfrm>
            <a:off x="2972878" y="2898035"/>
            <a:ext cx="34015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А</a:t>
            </a:r>
            <a:endParaRPr lang="ru-RU" sz="2000" b="1" dirty="0">
              <a:solidFill>
                <a:srgbClr val="00B050"/>
              </a:solidFill>
            </a:endParaRPr>
          </a:p>
        </p:txBody>
      </p:sp>
      <p:cxnSp>
        <p:nvCxnSpPr>
          <p:cNvPr id="61" name="Прямая соединительная линия 60"/>
          <p:cNvCxnSpPr/>
          <p:nvPr/>
        </p:nvCxnSpPr>
        <p:spPr>
          <a:xfrm>
            <a:off x="2094966" y="2792835"/>
            <a:ext cx="1446724" cy="145967"/>
          </a:xfrm>
          <a:prstGeom prst="line">
            <a:avLst/>
          </a:prstGeom>
          <a:ln w="28575">
            <a:solidFill>
              <a:srgbClr val="33CC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2082079" y="1092827"/>
            <a:ext cx="32893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</a:rPr>
              <a:t>К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69" name="TextBox 68"/>
          <p:cNvSpPr txBox="1"/>
          <p:nvPr/>
        </p:nvSpPr>
        <p:spPr>
          <a:xfrm>
            <a:off x="4032117" y="3053991"/>
            <a:ext cx="14991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00B050"/>
                </a:solidFill>
                <a:latin typeface="Calibri"/>
              </a:rPr>
              <a:t>н</a:t>
            </a:r>
            <a:r>
              <a:rPr lang="ru-RU" sz="2000" b="1" dirty="0" smtClean="0">
                <a:solidFill>
                  <a:srgbClr val="00B050"/>
                </a:solidFill>
                <a:latin typeface="Calibri"/>
              </a:rPr>
              <a:t>аклонная 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0" name="TextBox 69"/>
          <p:cNvSpPr txBox="1"/>
          <p:nvPr/>
        </p:nvSpPr>
        <p:spPr>
          <a:xfrm>
            <a:off x="3500430" y="3000372"/>
            <a:ext cx="7072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КА</a:t>
            </a:r>
            <a:r>
              <a:rPr lang="ru-RU" sz="2400" dirty="0" smtClean="0">
                <a:solidFill>
                  <a:srgbClr val="00B050"/>
                </a:solidFill>
              </a:rPr>
              <a:t> -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71" name="TextBox 70"/>
          <p:cNvSpPr txBox="1"/>
          <p:nvPr/>
        </p:nvSpPr>
        <p:spPr>
          <a:xfrm>
            <a:off x="5327764" y="3013206"/>
            <a:ext cx="186987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Calibri"/>
              </a:rPr>
              <a:t>к  плоскости</a:t>
            </a:r>
            <a:r>
              <a:rPr lang="ru-RU" sz="2400" b="1" dirty="0" smtClean="0">
                <a:latin typeface="Calibri"/>
              </a:rPr>
              <a:t>  </a:t>
            </a:r>
            <a:r>
              <a:rPr lang="el-GR" sz="2400" b="1" i="1" dirty="0" smtClean="0">
                <a:solidFill>
                  <a:srgbClr val="0070C0"/>
                </a:solidFill>
                <a:latin typeface="Calibri"/>
              </a:rPr>
              <a:t>α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2" name="TextBox 71"/>
          <p:cNvSpPr txBox="1"/>
          <p:nvPr/>
        </p:nvSpPr>
        <p:spPr>
          <a:xfrm>
            <a:off x="3643306" y="3288272"/>
            <a:ext cx="569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Calibri"/>
              </a:rPr>
              <a:t>О</a:t>
            </a:r>
            <a:r>
              <a:rPr lang="ru-RU" sz="2400" b="1" dirty="0" smtClean="0">
                <a:solidFill>
                  <a:srgbClr val="00B050"/>
                </a:solidFill>
                <a:latin typeface="Calibri"/>
              </a:rPr>
              <a:t>А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3" name="TextBox 72"/>
          <p:cNvSpPr txBox="1"/>
          <p:nvPr/>
        </p:nvSpPr>
        <p:spPr>
          <a:xfrm>
            <a:off x="4143439" y="3286124"/>
            <a:ext cx="475367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33CC33"/>
                </a:solidFill>
                <a:latin typeface="Calibri"/>
              </a:rPr>
              <a:t>ПРОЕКЦИЯ</a:t>
            </a:r>
            <a:r>
              <a:rPr lang="ru-RU" sz="2000" b="1" dirty="0" smtClean="0">
                <a:latin typeface="Calibri"/>
              </a:rPr>
              <a:t>  </a:t>
            </a:r>
            <a:r>
              <a:rPr lang="ru-RU" sz="2000" b="1" dirty="0" smtClean="0">
                <a:solidFill>
                  <a:srgbClr val="00B050"/>
                </a:solidFill>
                <a:latin typeface="Calibri"/>
              </a:rPr>
              <a:t>наклонной  </a:t>
            </a:r>
            <a:r>
              <a:rPr lang="ru-RU" sz="2000" b="1" dirty="0" smtClean="0">
                <a:latin typeface="Calibri"/>
              </a:rPr>
              <a:t>на  плоскость</a:t>
            </a:r>
            <a:r>
              <a:rPr lang="ru-RU" sz="2400" b="1" dirty="0" smtClean="0">
                <a:latin typeface="Calibri"/>
              </a:rPr>
              <a:t>  </a:t>
            </a:r>
            <a:r>
              <a:rPr lang="el-GR" sz="2400" b="1" i="1" dirty="0" smtClean="0">
                <a:solidFill>
                  <a:srgbClr val="0070C0"/>
                </a:solidFill>
                <a:latin typeface="Calibri"/>
              </a:rPr>
              <a:t>α</a:t>
            </a:r>
            <a:r>
              <a:rPr lang="ru-RU" sz="2400" b="1" i="1" dirty="0" smtClean="0">
                <a:solidFill>
                  <a:srgbClr val="0070C0"/>
                </a:solidFill>
                <a:latin typeface="Calibri"/>
              </a:rPr>
              <a:t>.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5" name="TextBox 74"/>
          <p:cNvSpPr txBox="1"/>
          <p:nvPr/>
        </p:nvSpPr>
        <p:spPr>
          <a:xfrm>
            <a:off x="5000628" y="3714752"/>
            <a:ext cx="1333827" cy="40011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  <a:latin typeface="Calibri"/>
              </a:rPr>
              <a:t>Угол КАО -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>
            <a:off x="3000364" y="4143885"/>
            <a:ext cx="3700950" cy="40011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Calibri"/>
              </a:rPr>
              <a:t>Угол  между </a:t>
            </a:r>
            <a:r>
              <a:rPr lang="ru-RU" sz="2000" b="1" dirty="0" smtClean="0">
                <a:solidFill>
                  <a:srgbClr val="00B050"/>
                </a:solidFill>
                <a:latin typeface="Calibri"/>
              </a:rPr>
              <a:t> наклонной  КА  и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7" name="TextBox 76"/>
          <p:cNvSpPr txBox="1"/>
          <p:nvPr/>
        </p:nvSpPr>
        <p:spPr>
          <a:xfrm>
            <a:off x="6567608" y="4143380"/>
            <a:ext cx="2327817" cy="400110"/>
          </a:xfrm>
          <a:prstGeom prst="rect">
            <a:avLst/>
          </a:prstGeom>
          <a:solidFill>
            <a:srgbClr val="FFFFCC"/>
          </a:solidFill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Calibri"/>
              </a:rPr>
              <a:t>е</a:t>
            </a:r>
            <a:r>
              <a:rPr lang="ru-RU" sz="2000" b="1" dirty="0" smtClean="0">
                <a:latin typeface="Calibri"/>
              </a:rPr>
              <a:t>ё  </a:t>
            </a:r>
            <a:r>
              <a:rPr lang="ru-RU" sz="2000" b="1" dirty="0" smtClean="0">
                <a:solidFill>
                  <a:srgbClr val="00B050"/>
                </a:solidFill>
                <a:latin typeface="Calibri"/>
              </a:rPr>
              <a:t>проекцией - </a:t>
            </a:r>
            <a:r>
              <a:rPr lang="ru-RU" sz="2000" b="1" dirty="0" smtClean="0">
                <a:latin typeface="Calibri"/>
              </a:rPr>
              <a:t>это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3320489" y="4617332"/>
            <a:ext cx="3256276" cy="400110"/>
          </a:xfrm>
          <a:prstGeom prst="rect">
            <a:avLst/>
          </a:prstGeom>
          <a:solidFill>
            <a:srgbClr val="FFFF99"/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Calibri"/>
              </a:rPr>
              <a:t>угол  между </a:t>
            </a:r>
            <a:r>
              <a:rPr lang="ru-RU" sz="2000" b="1" dirty="0">
                <a:solidFill>
                  <a:srgbClr val="00B050"/>
                </a:solidFill>
                <a:latin typeface="Calibri"/>
              </a:rPr>
              <a:t> </a:t>
            </a:r>
            <a:r>
              <a:rPr lang="ru-RU" sz="2000" b="1" dirty="0" smtClean="0">
                <a:solidFill>
                  <a:srgbClr val="00B050"/>
                </a:solidFill>
                <a:latin typeface="Calibri"/>
              </a:rPr>
              <a:t>прямой   </a:t>
            </a:r>
            <a:r>
              <a:rPr lang="ru-RU" sz="2000" b="1" dirty="0" smtClean="0">
                <a:solidFill>
                  <a:srgbClr val="00B050"/>
                </a:solidFill>
                <a:latin typeface="Calibri"/>
              </a:rPr>
              <a:t>КА  </a:t>
            </a:r>
            <a:r>
              <a:rPr lang="ru-RU" sz="2000" b="1" dirty="0" smtClean="0">
                <a:latin typeface="Calibri"/>
              </a:rPr>
              <a:t>и</a:t>
            </a:r>
            <a:endParaRPr lang="ru-RU" sz="2400" b="1" i="1" dirty="0"/>
          </a:p>
        </p:txBody>
      </p:sp>
      <p:sp>
        <p:nvSpPr>
          <p:cNvPr id="79" name="TextBox 78"/>
          <p:cNvSpPr txBox="1"/>
          <p:nvPr/>
        </p:nvSpPr>
        <p:spPr>
          <a:xfrm>
            <a:off x="6840873" y="4576547"/>
            <a:ext cx="1816972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Calibri"/>
              </a:rPr>
              <a:t>плоскостью</a:t>
            </a:r>
            <a:r>
              <a:rPr lang="ru-RU" sz="2400" b="1" dirty="0" smtClean="0">
                <a:latin typeface="Calibri"/>
              </a:rPr>
              <a:t> </a:t>
            </a:r>
            <a:r>
              <a:rPr lang="el-GR" sz="2400" b="1" i="1" dirty="0" smtClean="0">
                <a:solidFill>
                  <a:srgbClr val="0070C0"/>
                </a:solidFill>
                <a:latin typeface="Calibri"/>
              </a:rPr>
              <a:t>α</a:t>
            </a:r>
            <a:r>
              <a:rPr lang="ru-RU" sz="2400" b="1" i="1" dirty="0" smtClean="0">
                <a:solidFill>
                  <a:srgbClr val="0070C0"/>
                </a:solidFill>
                <a:latin typeface="Calibri"/>
              </a:rPr>
              <a:t>.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2794722" y="3170592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C00CC"/>
                </a:solidFill>
                <a:latin typeface="Calibri"/>
              </a:rPr>
              <a:t>•</a:t>
            </a:r>
            <a:endParaRPr lang="ru-RU" b="1" dirty="0">
              <a:solidFill>
                <a:srgbClr val="CC00CC"/>
              </a:solidFill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3284501" y="5393617"/>
            <a:ext cx="46455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C00CC"/>
                </a:solidFill>
                <a:latin typeface="Calibri"/>
              </a:rPr>
              <a:t>ВС</a:t>
            </a:r>
            <a:endParaRPr lang="ru-RU" sz="2000" b="1" dirty="0">
              <a:solidFill>
                <a:srgbClr val="CC00CC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>
            <a:off x="2556456" y="3215664"/>
            <a:ext cx="34817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C00CC"/>
                </a:solidFill>
                <a:latin typeface="Calibri"/>
              </a:rPr>
              <a:t>С</a:t>
            </a:r>
            <a:endParaRPr lang="ru-RU" sz="2400" b="1" dirty="0">
              <a:solidFill>
                <a:srgbClr val="CC00CC"/>
              </a:solidFill>
            </a:endParaRPr>
          </a:p>
        </p:txBody>
      </p:sp>
      <p:sp>
        <p:nvSpPr>
          <p:cNvPr id="84" name="TextBox 83"/>
          <p:cNvSpPr txBox="1"/>
          <p:nvPr/>
        </p:nvSpPr>
        <p:spPr>
          <a:xfrm>
            <a:off x="313745" y="5320635"/>
            <a:ext cx="3004797" cy="46166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Calibri"/>
              </a:rPr>
              <a:t>В плоскости</a:t>
            </a:r>
            <a:r>
              <a:rPr lang="ru-RU" sz="2400" b="1" dirty="0" smtClean="0">
                <a:latin typeface="Calibri"/>
              </a:rPr>
              <a:t> </a:t>
            </a:r>
            <a:r>
              <a:rPr lang="el-GR" sz="2400" b="1" i="1" dirty="0" smtClean="0">
                <a:solidFill>
                  <a:srgbClr val="0070C0"/>
                </a:solidFill>
                <a:latin typeface="Calibri"/>
              </a:rPr>
              <a:t>α</a:t>
            </a:r>
            <a:r>
              <a:rPr lang="ru-RU" sz="2400" b="1" i="1" dirty="0" smtClean="0">
                <a:solidFill>
                  <a:srgbClr val="0070C0"/>
                </a:solidFill>
                <a:latin typeface="Calibri"/>
              </a:rPr>
              <a:t>  </a:t>
            </a:r>
            <a:r>
              <a:rPr lang="ru-RU" sz="2000" b="1" dirty="0" smtClean="0">
                <a:latin typeface="Calibri"/>
              </a:rPr>
              <a:t>проведём</a:t>
            </a:r>
            <a:endParaRPr lang="ru-RU" sz="2000" b="1" dirty="0">
              <a:solidFill>
                <a:srgbClr val="0070C0"/>
              </a:solidFill>
            </a:endParaRPr>
          </a:p>
        </p:txBody>
      </p:sp>
      <p:grpSp>
        <p:nvGrpSpPr>
          <p:cNvPr id="11" name="Группа 84"/>
          <p:cNvGrpSpPr/>
          <p:nvPr/>
        </p:nvGrpSpPr>
        <p:grpSpPr>
          <a:xfrm>
            <a:off x="3633999" y="5357178"/>
            <a:ext cx="393056" cy="460190"/>
            <a:chOff x="3940570" y="579549"/>
            <a:chExt cx="393056" cy="460190"/>
          </a:xfrm>
        </p:grpSpPr>
        <p:sp>
          <p:nvSpPr>
            <p:cNvPr id="86" name="TextBox 85"/>
            <p:cNvSpPr txBox="1"/>
            <p:nvPr/>
          </p:nvSpPr>
          <p:spPr>
            <a:xfrm>
              <a:off x="3979572" y="579549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|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3940570" y="670407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Calibri"/>
                </a:rPr>
                <a:t>—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88" name="TextBox 87"/>
          <p:cNvSpPr txBox="1"/>
          <p:nvPr/>
        </p:nvSpPr>
        <p:spPr>
          <a:xfrm>
            <a:off x="3069468" y="1629399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C00CC"/>
                </a:solidFill>
                <a:latin typeface="Calibri"/>
              </a:rPr>
              <a:t>В</a:t>
            </a:r>
            <a:endParaRPr lang="ru-RU" sz="2400" b="1" dirty="0">
              <a:solidFill>
                <a:srgbClr val="CC00CC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3872637" y="5350734"/>
            <a:ext cx="6467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ОА</a:t>
            </a:r>
            <a:r>
              <a:rPr lang="ru-RU" sz="2400" dirty="0" smtClean="0">
                <a:solidFill>
                  <a:srgbClr val="00B050"/>
                </a:solidFill>
              </a:rPr>
              <a:t>,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94" name="Ромб 93"/>
          <p:cNvSpPr/>
          <p:nvPr/>
        </p:nvSpPr>
        <p:spPr>
          <a:xfrm rot="3336780">
            <a:off x="3113497" y="2691389"/>
            <a:ext cx="188553" cy="251625"/>
          </a:xfrm>
          <a:prstGeom prst="diamond">
            <a:avLst/>
          </a:prstGeom>
          <a:solidFill>
            <a:srgbClr val="FF00FF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5" name="TextBox 94"/>
          <p:cNvSpPr txBox="1"/>
          <p:nvPr/>
        </p:nvSpPr>
        <p:spPr>
          <a:xfrm>
            <a:off x="4364189" y="5386344"/>
            <a:ext cx="815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>
                <a:latin typeface="Calibri"/>
              </a:rPr>
              <a:t>т</a:t>
            </a:r>
            <a:r>
              <a:rPr lang="ru-RU" sz="2000" b="1" dirty="0" smtClean="0">
                <a:latin typeface="Calibri"/>
              </a:rPr>
              <a:t>о  </a:t>
            </a:r>
            <a:r>
              <a:rPr lang="ru-RU" sz="2000" b="1" dirty="0" smtClean="0">
                <a:solidFill>
                  <a:srgbClr val="CC00CC"/>
                </a:solidFill>
                <a:latin typeface="Calibri"/>
              </a:rPr>
              <a:t>ВС</a:t>
            </a:r>
            <a:endParaRPr lang="ru-RU" sz="2000" b="1" dirty="0">
              <a:solidFill>
                <a:srgbClr val="CC00CC"/>
              </a:solidFill>
            </a:endParaRPr>
          </a:p>
        </p:txBody>
      </p:sp>
      <p:grpSp>
        <p:nvGrpSpPr>
          <p:cNvPr id="18" name="Группа 95"/>
          <p:cNvGrpSpPr/>
          <p:nvPr/>
        </p:nvGrpSpPr>
        <p:grpSpPr>
          <a:xfrm>
            <a:off x="5087178" y="5380788"/>
            <a:ext cx="393056" cy="472716"/>
            <a:chOff x="3940570" y="579549"/>
            <a:chExt cx="393056" cy="472716"/>
          </a:xfrm>
        </p:grpSpPr>
        <p:sp>
          <p:nvSpPr>
            <p:cNvPr id="97" name="TextBox 96"/>
            <p:cNvSpPr txBox="1"/>
            <p:nvPr/>
          </p:nvSpPr>
          <p:spPr>
            <a:xfrm>
              <a:off x="3979572" y="579549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|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3940570" y="682933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Calibri"/>
                </a:rPr>
                <a:t>—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99" name="TextBox 98"/>
          <p:cNvSpPr txBox="1"/>
          <p:nvPr/>
        </p:nvSpPr>
        <p:spPr>
          <a:xfrm>
            <a:off x="5337183" y="5357826"/>
            <a:ext cx="6383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КА</a:t>
            </a:r>
            <a:r>
              <a:rPr lang="ru-RU" sz="2400" dirty="0" smtClean="0">
                <a:solidFill>
                  <a:srgbClr val="00B050"/>
                </a:solidFill>
              </a:rPr>
              <a:t>-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00" name="Ромб 99"/>
          <p:cNvSpPr/>
          <p:nvPr/>
        </p:nvSpPr>
        <p:spPr>
          <a:xfrm>
            <a:off x="3013658" y="2500921"/>
            <a:ext cx="154546" cy="348713"/>
          </a:xfrm>
          <a:prstGeom prst="diamond">
            <a:avLst/>
          </a:prstGeom>
          <a:solidFill>
            <a:srgbClr val="FF00FF"/>
          </a:solidFill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90" name="Прямая соединительная линия 89"/>
          <p:cNvCxnSpPr/>
          <p:nvPr/>
        </p:nvCxnSpPr>
        <p:spPr>
          <a:xfrm rot="5400000">
            <a:off x="2322493" y="2417195"/>
            <a:ext cx="1689295" cy="564538"/>
          </a:xfrm>
          <a:prstGeom prst="line">
            <a:avLst/>
          </a:prstGeom>
          <a:ln w="28575">
            <a:solidFill>
              <a:srgbClr val="CC00CC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1" name="Выгнутая влево стрелка 100"/>
          <p:cNvSpPr/>
          <p:nvPr/>
        </p:nvSpPr>
        <p:spPr>
          <a:xfrm rot="5400000">
            <a:off x="4364168" y="4489961"/>
            <a:ext cx="283335" cy="1506828"/>
          </a:xfrm>
          <a:prstGeom prst="curvedRightArrow">
            <a:avLst/>
          </a:prstGeom>
          <a:solidFill>
            <a:srgbClr val="FF00FF"/>
          </a:solidFill>
          <a:ln w="3175">
            <a:solidFill>
              <a:srgbClr val="00A2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9" name="TextBox 58"/>
          <p:cNvSpPr txBox="1"/>
          <p:nvPr/>
        </p:nvSpPr>
        <p:spPr>
          <a:xfrm>
            <a:off x="2947094" y="2691939"/>
            <a:ext cx="3129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00B050"/>
                </a:solidFill>
                <a:latin typeface="Calibri"/>
              </a:rPr>
              <a:t>•</a:t>
            </a:r>
            <a:endParaRPr lang="ru-RU" sz="2000" b="1" dirty="0">
              <a:solidFill>
                <a:srgbClr val="00B050"/>
              </a:solidFill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3256218" y="1790391"/>
            <a:ext cx="300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CC00CC"/>
                </a:solidFill>
                <a:latin typeface="Calibri"/>
              </a:rPr>
              <a:t>•</a:t>
            </a:r>
            <a:endParaRPr lang="ru-RU" b="1" dirty="0">
              <a:solidFill>
                <a:srgbClr val="CC00CC"/>
              </a:solidFill>
            </a:endParaRPr>
          </a:p>
        </p:txBody>
      </p:sp>
      <p:sp>
        <p:nvSpPr>
          <p:cNvPr id="102" name="TextBox 101"/>
          <p:cNvSpPr txBox="1"/>
          <p:nvPr/>
        </p:nvSpPr>
        <p:spPr>
          <a:xfrm>
            <a:off x="5925349" y="5357826"/>
            <a:ext cx="3024995" cy="400110"/>
          </a:xfrm>
          <a:prstGeom prst="rect">
            <a:avLst/>
          </a:prstGeom>
          <a:solidFill>
            <a:srgbClr val="CC00CC"/>
          </a:solidFill>
        </p:spPr>
        <p:txBody>
          <a:bodyPr wrap="none" rtlCol="0">
            <a:spAutoFit/>
          </a:bodyPr>
          <a:lstStyle/>
          <a:p>
            <a:r>
              <a:rPr lang="ru-RU" sz="2000" b="1" dirty="0">
                <a:solidFill>
                  <a:srgbClr val="FFE7FF"/>
                </a:solidFill>
                <a:latin typeface="Calibri"/>
              </a:rPr>
              <a:t>т</a:t>
            </a:r>
            <a:r>
              <a:rPr lang="ru-RU" sz="2000" b="1" dirty="0" smtClean="0">
                <a:solidFill>
                  <a:srgbClr val="FFE7FF"/>
                </a:solidFill>
                <a:latin typeface="Calibri"/>
              </a:rPr>
              <a:t>.  </a:t>
            </a:r>
            <a:r>
              <a:rPr lang="ru-RU" sz="2000" b="1" dirty="0">
                <a:solidFill>
                  <a:srgbClr val="FFE7FF"/>
                </a:solidFill>
                <a:latin typeface="Calibri"/>
              </a:rPr>
              <a:t>о</a:t>
            </a:r>
            <a:r>
              <a:rPr lang="ru-RU" sz="2000" b="1" dirty="0" smtClean="0">
                <a:solidFill>
                  <a:srgbClr val="FFE7FF"/>
                </a:solidFill>
                <a:latin typeface="Calibri"/>
              </a:rPr>
              <a:t> 3-х перпендикулярах</a:t>
            </a:r>
            <a:endParaRPr lang="ru-RU" sz="2000" b="1" dirty="0">
              <a:solidFill>
                <a:srgbClr val="FFE7FF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1068781" y="5822893"/>
            <a:ext cx="13622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Calibri"/>
              </a:rPr>
              <a:t>прямая </a:t>
            </a:r>
            <a:r>
              <a:rPr lang="ru-RU" sz="2000" b="1" dirty="0" smtClean="0">
                <a:solidFill>
                  <a:srgbClr val="CC00CC"/>
                </a:solidFill>
                <a:latin typeface="Calibri"/>
              </a:rPr>
              <a:t>ВС</a:t>
            </a:r>
            <a:endParaRPr lang="ru-RU" sz="2000" b="1" dirty="0">
              <a:solidFill>
                <a:srgbClr val="CC00CC"/>
              </a:solidFill>
            </a:endParaRPr>
          </a:p>
        </p:txBody>
      </p:sp>
      <p:grpSp>
        <p:nvGrpSpPr>
          <p:cNvPr id="22" name="Группа 103"/>
          <p:cNvGrpSpPr/>
          <p:nvPr/>
        </p:nvGrpSpPr>
        <p:grpSpPr>
          <a:xfrm>
            <a:off x="2316153" y="5786454"/>
            <a:ext cx="393056" cy="485242"/>
            <a:chOff x="3928044" y="579549"/>
            <a:chExt cx="393056" cy="485242"/>
          </a:xfrm>
          <a:noFill/>
        </p:grpSpPr>
        <p:sp>
          <p:nvSpPr>
            <p:cNvPr id="105" name="TextBox 104"/>
            <p:cNvSpPr txBox="1"/>
            <p:nvPr/>
          </p:nvSpPr>
          <p:spPr>
            <a:xfrm>
              <a:off x="3979572" y="579549"/>
              <a:ext cx="290464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|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3928044" y="695459"/>
              <a:ext cx="393056" cy="369332"/>
            </a:xfrm>
            <a:prstGeom prst="rect">
              <a:avLst/>
            </a:prstGeom>
            <a:grp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Calibri"/>
                </a:rPr>
                <a:t>—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07" name="Равнобедренный треугольник 106"/>
          <p:cNvSpPr/>
          <p:nvPr/>
        </p:nvSpPr>
        <p:spPr>
          <a:xfrm rot="14138547">
            <a:off x="1388991" y="1965503"/>
            <a:ext cx="1780766" cy="800004"/>
          </a:xfrm>
          <a:prstGeom prst="triangle">
            <a:avLst>
              <a:gd name="adj" fmla="val 36811"/>
            </a:avLst>
          </a:prstGeom>
          <a:solidFill>
            <a:schemeClr val="bg2">
              <a:lumMod val="5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8" name="TextBox 107"/>
          <p:cNvSpPr txBox="1"/>
          <p:nvPr/>
        </p:nvSpPr>
        <p:spPr>
          <a:xfrm>
            <a:off x="2643174" y="5786454"/>
            <a:ext cx="2341327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r>
              <a:rPr lang="ru-RU" sz="2000" b="1" dirty="0" smtClean="0">
                <a:latin typeface="Calibri"/>
              </a:rPr>
              <a:t>плоскости</a:t>
            </a:r>
            <a:r>
              <a:rPr lang="ru-RU" sz="2400" b="1" i="1" dirty="0" smtClean="0">
                <a:solidFill>
                  <a:srgbClr val="0070C0"/>
                </a:solidFill>
                <a:latin typeface="Calibri"/>
              </a:rPr>
              <a:t>  </a:t>
            </a:r>
            <a:r>
              <a:rPr lang="ru-RU" sz="2000" b="1" i="1" dirty="0" smtClean="0">
                <a:latin typeface="Calibri"/>
              </a:rPr>
              <a:t>АОМ </a:t>
            </a:r>
            <a:r>
              <a:rPr lang="ru-RU" sz="2000" b="1" i="1" dirty="0" smtClean="0">
                <a:solidFill>
                  <a:srgbClr val="0000FF"/>
                </a:solidFill>
                <a:latin typeface="Calibri"/>
              </a:rPr>
              <a:t>→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>
            <a:off x="4957467" y="5753417"/>
            <a:ext cx="9128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latin typeface="Calibri"/>
              </a:rPr>
              <a:t>и</a:t>
            </a:r>
            <a:r>
              <a:rPr lang="ru-RU" sz="2400" b="1" i="1" dirty="0" smtClean="0">
                <a:solidFill>
                  <a:srgbClr val="0070C0"/>
                </a:solidFill>
                <a:latin typeface="Calibri"/>
              </a:rPr>
              <a:t> </a:t>
            </a:r>
            <a:r>
              <a:rPr lang="ru-RU" sz="2000" b="1" i="1" dirty="0">
                <a:solidFill>
                  <a:srgbClr val="FF0000"/>
                </a:solidFill>
                <a:latin typeface="Calibri"/>
              </a:rPr>
              <a:t> </a:t>
            </a:r>
            <a:r>
              <a:rPr lang="ru-RU" sz="2000" b="1" i="1" dirty="0" smtClean="0">
                <a:solidFill>
                  <a:srgbClr val="FF0000"/>
                </a:solidFill>
                <a:latin typeface="Calibri"/>
              </a:rPr>
              <a:t>МО.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sp>
        <p:nvSpPr>
          <p:cNvPr id="111" name="TextBox 110"/>
          <p:cNvSpPr txBox="1"/>
          <p:nvPr/>
        </p:nvSpPr>
        <p:spPr>
          <a:xfrm>
            <a:off x="71406" y="71414"/>
            <a:ext cx="790216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i="1" u="sng" dirty="0" smtClean="0">
                <a:solidFill>
                  <a:srgbClr val="0000FF"/>
                </a:solidFill>
              </a:rPr>
              <a:t>Цепочка  -  комплекс  возможных  обоснований в  решении задач  </a:t>
            </a:r>
            <a:r>
              <a:rPr lang="ru-RU" sz="2000" b="1" i="1" u="sng" dirty="0" smtClean="0">
                <a:solidFill>
                  <a:srgbClr val="C00000"/>
                </a:solidFill>
              </a:rPr>
              <a:t>С2</a:t>
            </a:r>
            <a:endParaRPr lang="ru-RU" sz="2000" b="1" dirty="0">
              <a:solidFill>
                <a:srgbClr val="C00000"/>
              </a:solidFill>
            </a:endParaRPr>
          </a:p>
        </p:txBody>
      </p:sp>
      <p:sp>
        <p:nvSpPr>
          <p:cNvPr id="91" name="TextBox 90"/>
          <p:cNvSpPr txBox="1"/>
          <p:nvPr/>
        </p:nvSpPr>
        <p:spPr>
          <a:xfrm>
            <a:off x="1112769" y="6254958"/>
            <a:ext cx="53027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C00CC"/>
                </a:solidFill>
                <a:latin typeface="Calibri"/>
              </a:rPr>
              <a:t>ВС</a:t>
            </a:r>
            <a:r>
              <a:rPr lang="en-US" sz="2000" b="1" dirty="0" smtClean="0">
                <a:solidFill>
                  <a:srgbClr val="CC00CC"/>
                </a:solidFill>
                <a:latin typeface="Calibri"/>
              </a:rPr>
              <a:t>,</a:t>
            </a:r>
            <a:endParaRPr lang="ru-RU" sz="2000" b="1" dirty="0">
              <a:solidFill>
                <a:srgbClr val="CC00CC"/>
              </a:solidFill>
            </a:endParaRPr>
          </a:p>
        </p:txBody>
      </p:sp>
      <p:grpSp>
        <p:nvGrpSpPr>
          <p:cNvPr id="28" name="Группа 84"/>
          <p:cNvGrpSpPr/>
          <p:nvPr/>
        </p:nvGrpSpPr>
        <p:grpSpPr>
          <a:xfrm>
            <a:off x="791151" y="6254958"/>
            <a:ext cx="393056" cy="460190"/>
            <a:chOff x="3940570" y="579549"/>
            <a:chExt cx="393056" cy="460190"/>
          </a:xfrm>
        </p:grpSpPr>
        <p:sp>
          <p:nvSpPr>
            <p:cNvPr id="93" name="TextBox 92"/>
            <p:cNvSpPr txBox="1"/>
            <p:nvPr/>
          </p:nvSpPr>
          <p:spPr>
            <a:xfrm>
              <a:off x="3979572" y="579549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|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3940570" y="670407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Calibri"/>
                </a:rPr>
                <a:t>—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04" name="TextBox 103"/>
          <p:cNvSpPr txBox="1"/>
          <p:nvPr/>
        </p:nvSpPr>
        <p:spPr>
          <a:xfrm>
            <a:off x="326951" y="6216952"/>
            <a:ext cx="569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ОА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1546923" y="6221921"/>
            <a:ext cx="56983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ОА</a:t>
            </a:r>
            <a:endParaRPr lang="ru-RU" sz="2400" b="1" dirty="0">
              <a:solidFill>
                <a:srgbClr val="00B050"/>
              </a:solidFill>
            </a:endParaRPr>
          </a:p>
        </p:txBody>
      </p:sp>
      <p:grpSp>
        <p:nvGrpSpPr>
          <p:cNvPr id="30" name="Группа 84"/>
          <p:cNvGrpSpPr/>
          <p:nvPr/>
        </p:nvGrpSpPr>
        <p:grpSpPr>
          <a:xfrm>
            <a:off x="1973883" y="6254958"/>
            <a:ext cx="393056" cy="460190"/>
            <a:chOff x="3940570" y="579549"/>
            <a:chExt cx="393056" cy="460190"/>
          </a:xfrm>
        </p:grpSpPr>
        <p:sp>
          <p:nvSpPr>
            <p:cNvPr id="114" name="TextBox 113"/>
            <p:cNvSpPr txBox="1"/>
            <p:nvPr/>
          </p:nvSpPr>
          <p:spPr>
            <a:xfrm>
              <a:off x="3979572" y="579549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|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3940570" y="670407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Calibri"/>
                </a:rPr>
                <a:t>—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2188197" y="6254958"/>
            <a:ext cx="64633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МО,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17" name="TextBox 116"/>
          <p:cNvSpPr txBox="1"/>
          <p:nvPr/>
        </p:nvSpPr>
        <p:spPr>
          <a:xfrm>
            <a:off x="2714612" y="6215082"/>
            <a:ext cx="6644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00B050"/>
                </a:solidFill>
              </a:rPr>
              <a:t>ОА</a:t>
            </a:r>
            <a:r>
              <a:rPr lang="en-US" sz="2400" b="1" dirty="0" smtClean="0">
                <a:solidFill>
                  <a:srgbClr val="00B050"/>
                </a:solidFill>
              </a:rPr>
              <a:t>-</a:t>
            </a:r>
            <a:endParaRPr lang="ru-RU" sz="2400" b="1" dirty="0">
              <a:solidFill>
                <a:srgbClr val="00B050"/>
              </a:solidFill>
            </a:endParaRPr>
          </a:p>
        </p:txBody>
      </p:sp>
      <p:sp>
        <p:nvSpPr>
          <p:cNvPr id="118" name="TextBox 117"/>
          <p:cNvSpPr txBox="1"/>
          <p:nvPr/>
        </p:nvSpPr>
        <p:spPr>
          <a:xfrm>
            <a:off x="3286116" y="6243600"/>
            <a:ext cx="2318327" cy="400110"/>
          </a:xfrm>
          <a:prstGeom prst="rect">
            <a:avLst/>
          </a:prstGeom>
          <a:solidFill>
            <a:srgbClr val="CCFFCC"/>
          </a:solidFill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  <a:latin typeface="Calibri"/>
              </a:rPr>
              <a:t>расстояние </a:t>
            </a:r>
            <a:r>
              <a:rPr lang="ru-RU" sz="2000" b="1" dirty="0" smtClean="0">
                <a:latin typeface="Calibri"/>
              </a:rPr>
              <a:t> между</a:t>
            </a:r>
            <a:endParaRPr lang="ru-RU" sz="2400" b="1" i="1" dirty="0"/>
          </a:p>
        </p:txBody>
      </p:sp>
      <p:sp>
        <p:nvSpPr>
          <p:cNvPr id="119" name="TextBox 118"/>
          <p:cNvSpPr txBox="1"/>
          <p:nvPr/>
        </p:nvSpPr>
        <p:spPr>
          <a:xfrm>
            <a:off x="6045849" y="6243600"/>
            <a:ext cx="5822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FF0000"/>
                </a:solidFill>
              </a:rPr>
              <a:t>МО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120" name="TextBox 119"/>
          <p:cNvSpPr txBox="1"/>
          <p:nvPr/>
        </p:nvSpPr>
        <p:spPr>
          <a:xfrm>
            <a:off x="5545783" y="6243600"/>
            <a:ext cx="66011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>
                <a:solidFill>
                  <a:srgbClr val="CC00CC"/>
                </a:solidFill>
                <a:latin typeface="Calibri"/>
              </a:rPr>
              <a:t>ВС </a:t>
            </a:r>
            <a:r>
              <a:rPr lang="ru-RU" sz="2000" dirty="0" smtClean="0">
                <a:latin typeface="Calibri"/>
              </a:rPr>
              <a:t>и</a:t>
            </a:r>
            <a:endParaRPr lang="ru-RU" sz="2000" b="1" dirty="0">
              <a:solidFill>
                <a:srgbClr val="CC00CC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6500826" y="6243600"/>
            <a:ext cx="232307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000" b="1" dirty="0" smtClean="0"/>
              <a:t>- </a:t>
            </a:r>
            <a:r>
              <a:rPr lang="ru-RU" sz="2000" b="1" dirty="0" smtClean="0">
                <a:solidFill>
                  <a:srgbClr val="FF0000"/>
                </a:solidFill>
              </a:rPr>
              <a:t>скрещивающиеся</a:t>
            </a:r>
            <a:endParaRPr lang="ru-RU" sz="2000" b="1" dirty="0">
              <a:solidFill>
                <a:srgbClr val="FF0000"/>
              </a:solidFill>
            </a:endParaRPr>
          </a:p>
        </p:txBody>
      </p:sp>
      <p:sp>
        <p:nvSpPr>
          <p:cNvPr id="74" name="Дуга 73"/>
          <p:cNvSpPr/>
          <p:nvPr/>
        </p:nvSpPr>
        <p:spPr>
          <a:xfrm rot="14906197">
            <a:off x="2700334" y="2537972"/>
            <a:ext cx="789429" cy="708579"/>
          </a:xfrm>
          <a:prstGeom prst="arc">
            <a:avLst>
              <a:gd name="adj1" fmla="val 17851480"/>
              <a:gd name="adj2" fmla="val 21048440"/>
            </a:avLst>
          </a:prstGeom>
          <a:solidFill>
            <a:srgbClr val="FFFF00"/>
          </a:solidFill>
          <a:ln w="28575">
            <a:solidFill>
              <a:srgbClr val="00A24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122" name="Picture 6" descr="http://4.bp.blogspot.com/-TteS3HpMWWI/TZOJs3QiwYI/AAAAAAAAAl8/tL-k9fLubJc/s1600/task4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282" y="500042"/>
            <a:ext cx="1680896" cy="571504"/>
          </a:xfrm>
          <a:prstGeom prst="rect">
            <a:avLst/>
          </a:prstGeom>
          <a:noFill/>
        </p:spPr>
      </p:pic>
      <p:sp>
        <p:nvSpPr>
          <p:cNvPr id="124" name="TextBox 123"/>
          <p:cNvSpPr txBox="1"/>
          <p:nvPr/>
        </p:nvSpPr>
        <p:spPr>
          <a:xfrm>
            <a:off x="5945449" y="5786454"/>
            <a:ext cx="1198319" cy="461665"/>
          </a:xfrm>
          <a:prstGeom prst="rect">
            <a:avLst/>
          </a:prstGeom>
          <a:solidFill>
            <a:schemeClr val="bg2">
              <a:lumMod val="9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latin typeface="Calibri"/>
              </a:rPr>
              <a:t>пл</a:t>
            </a:r>
            <a:r>
              <a:rPr lang="en-US" sz="2000" b="1" dirty="0" smtClean="0">
                <a:latin typeface="Calibri"/>
              </a:rPr>
              <a:t>.</a:t>
            </a:r>
            <a:r>
              <a:rPr lang="ru-RU" sz="2400" b="1" i="1" dirty="0" smtClean="0">
                <a:solidFill>
                  <a:srgbClr val="0070C0"/>
                </a:solidFill>
                <a:latin typeface="Calibri"/>
              </a:rPr>
              <a:t> </a:t>
            </a:r>
            <a:r>
              <a:rPr lang="ru-RU" sz="2000" b="1" i="1" dirty="0" smtClean="0">
                <a:latin typeface="Calibri"/>
              </a:rPr>
              <a:t>АОМ  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  <p:grpSp>
        <p:nvGrpSpPr>
          <p:cNvPr id="125" name="Группа 84"/>
          <p:cNvGrpSpPr/>
          <p:nvPr/>
        </p:nvGrpSpPr>
        <p:grpSpPr>
          <a:xfrm>
            <a:off x="7072330" y="5826330"/>
            <a:ext cx="393056" cy="460190"/>
            <a:chOff x="3940570" y="579549"/>
            <a:chExt cx="393056" cy="460190"/>
          </a:xfrm>
        </p:grpSpPr>
        <p:sp>
          <p:nvSpPr>
            <p:cNvPr id="126" name="TextBox 125"/>
            <p:cNvSpPr txBox="1"/>
            <p:nvPr/>
          </p:nvSpPr>
          <p:spPr>
            <a:xfrm>
              <a:off x="3979572" y="579549"/>
              <a:ext cx="29046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  <a:latin typeface="Calibri"/>
                </a:rPr>
                <a:t>|</a:t>
              </a:r>
              <a:endParaRPr lang="ru-RU" dirty="0">
                <a:solidFill>
                  <a:srgbClr val="FF0000"/>
                </a:solidFill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3940570" y="670407"/>
              <a:ext cx="3930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b="1" dirty="0" smtClean="0">
                  <a:solidFill>
                    <a:srgbClr val="FF0000"/>
                  </a:solidFill>
                  <a:latin typeface="Calibri"/>
                </a:rPr>
                <a:t>—</a:t>
              </a:r>
              <a:endParaRPr lang="ru-RU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28" name="TextBox 127"/>
          <p:cNvSpPr txBox="1"/>
          <p:nvPr/>
        </p:nvSpPr>
        <p:spPr>
          <a:xfrm>
            <a:off x="7358082" y="5786454"/>
            <a:ext cx="36580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b="1" i="1" dirty="0" smtClean="0">
                <a:solidFill>
                  <a:srgbClr val="0070C0"/>
                </a:solidFill>
                <a:latin typeface="Calibri"/>
              </a:rPr>
              <a:t>α</a:t>
            </a:r>
            <a:endParaRPr lang="ru-RU" sz="2400" b="1" i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17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" presetClass="entr" presetSubtype="9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0"/>
                            </p:stCondLst>
                            <p:childTnLst>
                              <p:par>
                                <p:cTn id="4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6000"/>
                            </p:stCondLst>
                            <p:childTnLst>
                              <p:par>
                                <p:cTn id="44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6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8000"/>
                            </p:stCondLst>
                            <p:childTnLst>
                              <p:par>
                                <p:cTn id="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0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0000"/>
                            </p:stCondLst>
                            <p:childTnLst>
                              <p:par>
                                <p:cTn id="5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2000"/>
                            </p:stCondLst>
                            <p:childTnLst>
                              <p:par>
                                <p:cTn id="59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14000"/>
                            </p:stCondLst>
                            <p:childTnLst>
                              <p:par>
                                <p:cTn id="6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5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6000"/>
                            </p:stCondLst>
                            <p:childTnLst>
                              <p:par>
                                <p:cTn id="6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70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000"/>
                            </p:stCondLst>
                            <p:childTnLst>
                              <p:par>
                                <p:cTn id="8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2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3" fill="hold">
                            <p:stCondLst>
                              <p:cond delay="4000"/>
                            </p:stCondLst>
                            <p:childTnLst>
                              <p:par>
                                <p:cTn id="8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6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7" fill="hold">
                            <p:stCondLst>
                              <p:cond delay="5000"/>
                            </p:stCondLst>
                            <p:childTnLst>
                              <p:par>
                                <p:cTn id="8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9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6000"/>
                            </p:stCondLst>
                            <p:childTnLst>
                              <p:par>
                                <p:cTn id="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>
                            <p:stCondLst>
                              <p:cond delay="8000"/>
                            </p:stCondLst>
                            <p:childTnLst>
                              <p:par>
                                <p:cTn id="9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9" fill="hold">
                            <p:stCondLst>
                              <p:cond delay="10000"/>
                            </p:stCondLst>
                            <p:childTnLst>
                              <p:par>
                                <p:cTn id="10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1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6" dur="1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7" fill="hold">
                            <p:stCondLst>
                              <p:cond delay="13000"/>
                            </p:stCondLst>
                            <p:childTnLst>
                              <p:par>
                                <p:cTn id="1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15000"/>
                            </p:stCondLst>
                            <p:childTnLst>
                              <p:par>
                                <p:cTn id="1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4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7000"/>
                            </p:stCondLst>
                            <p:childTnLst>
                              <p:par>
                                <p:cTn id="11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8" dur="2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9000"/>
                            </p:stCondLst>
                            <p:childTnLst>
                              <p:par>
                                <p:cTn id="12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0"/>
                            </p:stCondLst>
                            <p:childTnLst>
                              <p:par>
                                <p:cTn id="1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6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2000"/>
                            </p:stCondLst>
                            <p:childTnLst>
                              <p:par>
                                <p:cTn id="12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0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24000"/>
                            </p:stCondLst>
                            <p:childTnLst>
                              <p:par>
                                <p:cTn id="1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2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26000"/>
                            </p:stCondLst>
                            <p:childTnLst>
                              <p:par>
                                <p:cTn id="13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8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28000"/>
                            </p:stCondLst>
                            <p:childTnLst>
                              <p:par>
                                <p:cTn id="14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30000"/>
                            </p:stCondLst>
                            <p:childTnLst>
                              <p:par>
                                <p:cTn id="14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6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32000"/>
                            </p:stCondLst>
                            <p:childTnLst>
                              <p:par>
                                <p:cTn id="14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0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34000"/>
                            </p:stCondLst>
                            <p:childTnLst>
                              <p:par>
                                <p:cTn id="1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4" dur="2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36000"/>
                            </p:stCondLst>
                            <p:childTnLst>
                              <p:par>
                                <p:cTn id="15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8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38000"/>
                            </p:stCondLst>
                            <p:childTnLst>
                              <p:par>
                                <p:cTn id="160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2" dur="20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40000"/>
                            </p:stCondLst>
                            <p:childTnLst>
                              <p:par>
                                <p:cTn id="164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55" presetClass="exit" presetSubtype="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 calcmode="lin" valueType="num">
                                      <p:cBhvr>
                                        <p:cTn id="172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0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74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0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2000"/>
                            </p:stCondLst>
                            <p:childTnLst>
                              <p:par>
                                <p:cTn id="18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4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>
                            <p:stCondLst>
                              <p:cond delay="3000"/>
                            </p:stCondLst>
                            <p:childTnLst>
                              <p:par>
                                <p:cTn id="18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8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>
                            <p:stCondLst>
                              <p:cond delay="5000"/>
                            </p:stCondLst>
                            <p:childTnLst>
                              <p:par>
                                <p:cTn id="19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2" dur="2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>
                            <p:stCondLst>
                              <p:cond delay="7000"/>
                            </p:stCondLst>
                            <p:childTnLst>
                              <p:par>
                                <p:cTn id="1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6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9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9000"/>
                            </p:stCondLst>
                            <p:childTnLst>
                              <p:par>
                                <p:cTn id="20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>
                            <p:stCondLst>
                              <p:cond delay="11000"/>
                            </p:stCondLst>
                            <p:childTnLst>
                              <p:par>
                                <p:cTn id="20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7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>
                            <p:stCondLst>
                              <p:cond delay="13000"/>
                            </p:stCondLst>
                            <p:childTnLst>
                              <p:par>
                                <p:cTn id="20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1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>
                            <p:stCondLst>
                              <p:cond delay="15000"/>
                            </p:stCondLst>
                            <p:childTnLst>
                              <p:par>
                                <p:cTn id="2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5" dur="20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>
                            <p:stCondLst>
                              <p:cond delay="17000"/>
                            </p:stCondLst>
                            <p:childTnLst>
                              <p:par>
                                <p:cTn id="2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19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0" fill="hold">
                      <p:stCondLst>
                        <p:cond delay="indefinite"/>
                      </p:stCondLst>
                      <p:childTnLst>
                        <p:par>
                          <p:cTn id="221" fill="hold">
                            <p:stCondLst>
                              <p:cond delay="0"/>
                            </p:stCondLst>
                            <p:childTnLst>
                              <p:par>
                                <p:cTn id="2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4" dur="2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8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9" fill="hold">
                      <p:stCondLst>
                        <p:cond delay="indefinite"/>
                      </p:stCondLst>
                      <p:childTnLst>
                        <p:par>
                          <p:cTn id="230" fill="hold">
                            <p:stCondLst>
                              <p:cond delay="0"/>
                            </p:stCondLst>
                            <p:childTnLst>
                              <p:par>
                                <p:cTn id="23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33" dur="20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>
                            <p:stCondLst>
                              <p:cond delay="2000"/>
                            </p:stCondLst>
                            <p:childTnLst>
                              <p:par>
                                <p:cTn id="23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7" dur="2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8" fill="hold">
                            <p:stCondLst>
                              <p:cond delay="4000"/>
                            </p:stCondLst>
                            <p:childTnLst>
                              <p:par>
                                <p:cTn id="23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1" dur="20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2" fill="hold">
                            <p:stCondLst>
                              <p:cond delay="6000"/>
                            </p:stCondLst>
                            <p:childTnLst>
                              <p:par>
                                <p:cTn id="2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5" dur="20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>
                            <p:stCondLst>
                              <p:cond delay="8000"/>
                            </p:stCondLst>
                            <p:childTnLst>
                              <p:par>
                                <p:cTn id="24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9" dur="2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3" dur="20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8" dur="20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>
                            <p:stCondLst>
                              <p:cond delay="2000"/>
                            </p:stCondLst>
                            <p:childTnLst>
                              <p:par>
                                <p:cTn id="260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2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>
                            <p:stCondLst>
                              <p:cond delay="4000"/>
                            </p:stCondLst>
                            <p:childTnLst>
                              <p:par>
                                <p:cTn id="26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>
                            <p:stCondLst>
                              <p:cond delay="5000"/>
                            </p:stCondLst>
                            <p:childTnLst>
                              <p:par>
                                <p:cTn id="26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0" dur="20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7000"/>
                            </p:stCondLst>
                            <p:childTnLst>
                              <p:par>
                                <p:cTn id="2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4" dur="20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>
                            <p:stCondLst>
                              <p:cond delay="9000"/>
                            </p:stCondLst>
                            <p:childTnLst>
                              <p:par>
                                <p:cTn id="27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8" dur="20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>
                            <p:stCondLst>
                              <p:cond delay="11000"/>
                            </p:stCondLst>
                            <p:childTnLst>
                              <p:par>
                                <p:cTn id="280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2" dur="20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>
                            <p:stCondLst>
                              <p:cond delay="13000"/>
                            </p:stCondLst>
                            <p:childTnLst>
                              <p:par>
                                <p:cTn id="28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6" dur="20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8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4" dur="20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>
                            <p:stCondLst>
                              <p:cond delay="19000"/>
                            </p:stCondLst>
                            <p:childTnLst>
                              <p:par>
                                <p:cTn id="296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8" dur="2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>
                            <p:stCondLst>
                              <p:cond delay="21000"/>
                            </p:stCondLst>
                            <p:childTnLst>
                              <p:par>
                                <p:cTn id="30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>
                            <p:stCondLst>
                              <p:cond delay="22000"/>
                            </p:stCondLst>
                            <p:childTnLst>
                              <p:par>
                                <p:cTn id="30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6" dur="20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>
                            <p:stCondLst>
                              <p:cond delay="24000"/>
                            </p:stCondLst>
                            <p:childTnLst>
                              <p:par>
                                <p:cTn id="308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0" dur="20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26000"/>
                            </p:stCondLst>
                            <p:childTnLst>
                              <p:par>
                                <p:cTn id="31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4" dur="20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5" fill="hold">
                      <p:stCondLst>
                        <p:cond delay="indefinite"/>
                      </p:stCondLst>
                      <p:childTnLst>
                        <p:par>
                          <p:cTn id="316" fill="hold">
                            <p:stCondLst>
                              <p:cond delay="0"/>
                            </p:stCondLst>
                            <p:childTnLst>
                              <p:par>
                                <p:cTn id="31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9" dur="20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0" fill="hold">
                      <p:stCondLst>
                        <p:cond delay="indefinite"/>
                      </p:stCondLst>
                      <p:childTnLst>
                        <p:par>
                          <p:cTn id="321" fill="hold">
                            <p:stCondLst>
                              <p:cond delay="0"/>
                            </p:stCondLst>
                            <p:childTnLst>
                              <p:par>
                                <p:cTn id="322" presetID="2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4" dur="20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>
                            <p:stCondLst>
                              <p:cond delay="2000"/>
                            </p:stCondLst>
                            <p:childTnLst>
                              <p:par>
                                <p:cTn id="32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8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3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2" dur="20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>
                            <p:stCondLst>
                              <p:cond delay="5000"/>
                            </p:stCondLst>
                            <p:childTnLst>
                              <p:par>
                                <p:cTn id="33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6" dur="20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7000"/>
                            </p:stCondLst>
                            <p:childTnLst>
                              <p:par>
                                <p:cTn id="338" presetID="17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0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1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2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3" dur="2000" fill="hold"/>
                                        <p:tgtEl>
                                          <p:spTgt spid="1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4" fill="hold">
                            <p:stCondLst>
                              <p:cond delay="9000"/>
                            </p:stCondLst>
                            <p:childTnLst>
                              <p:par>
                                <p:cTn id="345" presetID="8" presetClass="emph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Rot by="10800000">
                                      <p:cBhvr>
                                        <p:cTn id="34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1" dur="2000"/>
                                        <p:tgtEl>
                                          <p:spTgt spid="1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2" fill="hold">
                            <p:stCondLst>
                              <p:cond delay="2000"/>
                            </p:stCondLst>
                            <p:childTnLst>
                              <p:par>
                                <p:cTn id="35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5" dur="10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6" fill="hold">
                      <p:stCondLst>
                        <p:cond delay="indefinite"/>
                      </p:stCondLst>
                      <p:childTnLst>
                        <p:par>
                          <p:cTn id="357" fill="hold">
                            <p:stCondLst>
                              <p:cond delay="0"/>
                            </p:stCondLst>
                            <p:childTnLst>
                              <p:par>
                                <p:cTn id="358" presetID="2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0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1" dur="1000" fill="hold"/>
                                        <p:tgtEl>
                                          <p:spTgt spid="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>
                            <p:stCondLst>
                              <p:cond delay="0"/>
                            </p:stCondLst>
                            <p:childTnLst>
                              <p:par>
                                <p:cTn id="36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6" dur="20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>
                            <p:stCondLst>
                              <p:cond delay="2000"/>
                            </p:stCondLst>
                            <p:childTnLst>
                              <p:par>
                                <p:cTn id="36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0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>
                            <p:stCondLst>
                              <p:cond delay="3000"/>
                            </p:stCondLst>
                            <p:childTnLst>
                              <p:par>
                                <p:cTn id="372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74" dur="20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5" fill="hold">
                      <p:stCondLst>
                        <p:cond delay="indefinite"/>
                      </p:stCondLst>
                      <p:childTnLst>
                        <p:par>
                          <p:cTn id="376" fill="hold">
                            <p:stCondLst>
                              <p:cond delay="0"/>
                            </p:stCondLst>
                            <p:childTnLst>
                              <p:par>
                                <p:cTn id="37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9" dur="20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0" fill="hold">
                            <p:stCondLst>
                              <p:cond delay="2000"/>
                            </p:stCondLst>
                            <p:childTnLst>
                              <p:par>
                                <p:cTn id="38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4" fill="hold">
                            <p:stCondLst>
                              <p:cond delay="3000"/>
                            </p:stCondLst>
                            <p:childTnLst>
                              <p:par>
                                <p:cTn id="38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7" dur="20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8" fill="hold">
                      <p:stCondLst>
                        <p:cond delay="indefinite"/>
                      </p:stCondLst>
                      <p:childTnLst>
                        <p:par>
                          <p:cTn id="389" fill="hold">
                            <p:stCondLst>
                              <p:cond delay="0"/>
                            </p:stCondLst>
                            <p:childTnLst>
                              <p:par>
                                <p:cTn id="3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2" dur="20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3" fill="hold">
                            <p:stCondLst>
                              <p:cond delay="2000"/>
                            </p:stCondLst>
                            <p:childTnLst>
                              <p:par>
                                <p:cTn id="39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6" dur="20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7" fill="hold">
                            <p:stCondLst>
                              <p:cond delay="4000"/>
                            </p:stCondLst>
                            <p:childTnLst>
                              <p:par>
                                <p:cTn id="398" presetID="2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400" dur="20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1" fill="hold">
                            <p:stCondLst>
                              <p:cond delay="6000"/>
                            </p:stCondLst>
                            <p:childTnLst>
                              <p:par>
                                <p:cTn id="40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4" dur="20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5" fill="hold">
                            <p:stCondLst>
                              <p:cond delay="8000"/>
                            </p:stCondLst>
                            <p:childTnLst>
                              <p:par>
                                <p:cTn id="40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08" dur="20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" grpId="0"/>
      <p:bldP spid="113" grpId="0" animBg="1"/>
      <p:bldP spid="2" grpId="0" animBg="1"/>
      <p:bldP spid="3" grpId="0"/>
      <p:bldP spid="4" grpId="0"/>
      <p:bldP spid="14" grpId="0"/>
      <p:bldP spid="15" grpId="0"/>
      <p:bldP spid="19" grpId="0"/>
      <p:bldP spid="20" grpId="0"/>
      <p:bldP spid="21" grpId="0"/>
      <p:bldP spid="25" grpId="0" animBg="1"/>
      <p:bldP spid="26" grpId="0"/>
      <p:bldP spid="27" grpId="0"/>
      <p:bldP spid="13" grpId="0"/>
      <p:bldP spid="12" grpId="0"/>
      <p:bldP spid="33" grpId="0" animBg="1"/>
      <p:bldP spid="35" grpId="0" animBg="1"/>
      <p:bldP spid="36" grpId="0"/>
      <p:bldP spid="37" grpId="0"/>
      <p:bldP spid="38" grpId="0"/>
      <p:bldP spid="42" grpId="0"/>
      <p:bldP spid="43" grpId="0"/>
      <p:bldP spid="44" grpId="0"/>
      <p:bldP spid="45" grpId="0"/>
      <p:bldP spid="48" grpId="0"/>
      <p:bldP spid="49" grpId="0"/>
      <p:bldP spid="50" grpId="0"/>
      <p:bldP spid="51" grpId="0" animBg="1"/>
      <p:bldP spid="51" grpId="1" animBg="1"/>
      <p:bldP spid="52" grpId="0"/>
      <p:bldP spid="60" grpId="0"/>
      <p:bldP spid="67" grpId="0"/>
      <p:bldP spid="69" grpId="0"/>
      <p:bldP spid="70" grpId="0"/>
      <p:bldP spid="71" grpId="0"/>
      <p:bldP spid="72" grpId="0"/>
      <p:bldP spid="73" grpId="0"/>
      <p:bldP spid="75" grpId="0" animBg="1"/>
      <p:bldP spid="76" grpId="0" animBg="1"/>
      <p:bldP spid="77" grpId="0" animBg="1"/>
      <p:bldP spid="78" grpId="0" animBg="1"/>
      <p:bldP spid="79" grpId="0" animBg="1"/>
      <p:bldP spid="80" grpId="0"/>
      <p:bldP spid="82" grpId="0"/>
      <p:bldP spid="83" grpId="0"/>
      <p:bldP spid="84" grpId="0" animBg="1"/>
      <p:bldP spid="88" grpId="0"/>
      <p:bldP spid="89" grpId="0"/>
      <p:bldP spid="94" grpId="0" animBg="1"/>
      <p:bldP spid="95" grpId="0"/>
      <p:bldP spid="99" grpId="0"/>
      <p:bldP spid="100" grpId="0" animBg="1"/>
      <p:bldP spid="101" grpId="0" animBg="1"/>
      <p:bldP spid="59" grpId="0"/>
      <p:bldP spid="81" grpId="0"/>
      <p:bldP spid="102" grpId="0" animBg="1"/>
      <p:bldP spid="103" grpId="0"/>
      <p:bldP spid="107" grpId="0" animBg="1"/>
      <p:bldP spid="108" grpId="0" animBg="1"/>
      <p:bldP spid="109" grpId="0"/>
      <p:bldP spid="91" grpId="0"/>
      <p:bldP spid="104" grpId="0"/>
      <p:bldP spid="112" grpId="0"/>
      <p:bldP spid="116" grpId="0"/>
      <p:bldP spid="117" grpId="0"/>
      <p:bldP spid="118" grpId="0" animBg="1"/>
      <p:bldP spid="119" grpId="0"/>
      <p:bldP spid="120" grpId="0"/>
      <p:bldP spid="121" grpId="0"/>
      <p:bldP spid="74" grpId="0" animBg="1"/>
      <p:bldP spid="124" grpId="0" animBg="1"/>
      <p:bldP spid="12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0" y="0"/>
            <a:ext cx="9144000" cy="6858000"/>
            <a:chOff x="285720" y="450824"/>
            <a:chExt cx="8572560" cy="6192886"/>
          </a:xfrm>
        </p:grpSpPr>
        <p:pic>
          <p:nvPicPr>
            <p:cNvPr id="3" name="Picture 2" descr="http://shpargalkaege.ru/dosro4noe/c22.jpg"/>
            <p:cNvPicPr>
              <a:picLocks noChangeAspect="1" noChangeArrowheads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285720" y="450824"/>
              <a:ext cx="8572560" cy="6192886"/>
            </a:xfrm>
            <a:prstGeom prst="rect">
              <a:avLst/>
            </a:prstGeom>
            <a:noFill/>
          </p:spPr>
        </p:pic>
        <p:sp>
          <p:nvSpPr>
            <p:cNvPr id="4" name="Прямоугольник 3"/>
            <p:cNvSpPr/>
            <p:nvPr/>
          </p:nvSpPr>
          <p:spPr>
            <a:xfrm>
              <a:off x="571472" y="785794"/>
              <a:ext cx="8001056" cy="5572164"/>
            </a:xfrm>
            <a:prstGeom prst="rect">
              <a:avLst/>
            </a:prstGeom>
            <a:solidFill>
              <a:srgbClr val="0076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sp>
        <p:nvSpPr>
          <p:cNvPr id="5" name="TextBox 4"/>
          <p:cNvSpPr txBox="1"/>
          <p:nvPr/>
        </p:nvSpPr>
        <p:spPr>
          <a:xfrm>
            <a:off x="5042306" y="357166"/>
            <a:ext cx="331590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u="sng" dirty="0" smtClean="0">
                <a:solidFill>
                  <a:srgbClr val="FF6600"/>
                </a:solidFill>
              </a:rPr>
              <a:t>Расстояние</a:t>
            </a:r>
            <a:r>
              <a:rPr lang="en-US" sz="2800" b="1" i="1" dirty="0" smtClean="0">
                <a:solidFill>
                  <a:srgbClr val="FFFF00"/>
                </a:solidFill>
              </a:rPr>
              <a:t>  </a:t>
            </a:r>
            <a:r>
              <a:rPr lang="ru-RU" sz="2800" b="1" i="1" dirty="0" smtClean="0">
                <a:solidFill>
                  <a:srgbClr val="FF3399"/>
                </a:solidFill>
              </a:rPr>
              <a:t>между</a:t>
            </a:r>
          </a:p>
          <a:p>
            <a:r>
              <a:rPr lang="ru-RU" sz="2800" b="1" i="1" dirty="0" smtClean="0">
                <a:solidFill>
                  <a:srgbClr val="FF3399"/>
                </a:solidFill>
              </a:rPr>
              <a:t>скрещивающимися</a:t>
            </a:r>
          </a:p>
          <a:p>
            <a:r>
              <a:rPr lang="ru-RU" sz="2800" b="1" i="1" dirty="0" smtClean="0">
                <a:solidFill>
                  <a:srgbClr val="FF3399"/>
                </a:solidFill>
              </a:rPr>
              <a:t>прямыми</a:t>
            </a:r>
            <a:endParaRPr lang="ru-RU" sz="2800" b="1" i="1" dirty="0">
              <a:solidFill>
                <a:srgbClr val="FF3399"/>
              </a:solidFill>
            </a:endParaRPr>
          </a:p>
        </p:txBody>
      </p:sp>
      <p:sp>
        <p:nvSpPr>
          <p:cNvPr id="6" name="Параллелограмм 5"/>
          <p:cNvSpPr/>
          <p:nvPr/>
        </p:nvSpPr>
        <p:spPr>
          <a:xfrm>
            <a:off x="714348" y="1895765"/>
            <a:ext cx="3000396" cy="914400"/>
          </a:xfrm>
          <a:prstGeom prst="parallelogram">
            <a:avLst>
              <a:gd name="adj" fmla="val 54167"/>
            </a:avLst>
          </a:prstGeom>
          <a:solidFill>
            <a:srgbClr val="E5FFFF"/>
          </a:solidFill>
          <a:ln>
            <a:solidFill>
              <a:srgbClr val="C1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араллелограмм 6"/>
          <p:cNvSpPr/>
          <p:nvPr/>
        </p:nvSpPr>
        <p:spPr>
          <a:xfrm>
            <a:off x="642910" y="3267381"/>
            <a:ext cx="3000396" cy="914400"/>
          </a:xfrm>
          <a:prstGeom prst="parallelogram">
            <a:avLst>
              <a:gd name="adj" fmla="val 54167"/>
            </a:avLst>
          </a:prstGeom>
          <a:solidFill>
            <a:srgbClr val="E5FFFF"/>
          </a:solidFill>
          <a:ln>
            <a:solidFill>
              <a:srgbClr val="C1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8" name="TextBox 7"/>
          <p:cNvSpPr txBox="1"/>
          <p:nvPr/>
        </p:nvSpPr>
        <p:spPr>
          <a:xfrm>
            <a:off x="2857488" y="1191268"/>
            <a:ext cx="933269" cy="523220"/>
          </a:xfrm>
          <a:prstGeom prst="rect">
            <a:avLst/>
          </a:prstGeom>
          <a:noFill/>
          <a:ln>
            <a:solidFill>
              <a:schemeClr val="bg1"/>
            </a:solidFill>
          </a:ln>
        </p:spPr>
        <p:txBody>
          <a:bodyPr wrap="none" rtlCol="0">
            <a:spAutoFit/>
          </a:bodyPr>
          <a:lstStyle/>
          <a:p>
            <a:r>
              <a:rPr lang="el-GR" sz="2800" i="1" dirty="0" smtClean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α</a:t>
            </a:r>
            <a:r>
              <a:rPr lang="en-US" sz="2800" i="1" dirty="0" smtClean="0">
                <a:solidFill>
                  <a:schemeClr val="bg1">
                    <a:lumMod val="95000"/>
                  </a:schemeClr>
                </a:solidFill>
                <a:latin typeface="Calibri"/>
                <a:cs typeface="Calibri"/>
              </a:rPr>
              <a:t> II </a:t>
            </a:r>
            <a:r>
              <a:rPr lang="el-GR" sz="2800" i="1" dirty="0" smtClean="0">
                <a:solidFill>
                  <a:schemeClr val="bg1">
                    <a:lumMod val="9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endParaRPr lang="ru-RU" sz="2800" i="1" dirty="0">
              <a:solidFill>
                <a:schemeClr val="bg1">
                  <a:lumMod val="9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857488" y="3753153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i="1" dirty="0" smtClean="0">
                <a:solidFill>
                  <a:srgbClr val="0000FF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endParaRPr lang="ru-RU" sz="2400" i="1" dirty="0">
              <a:solidFill>
                <a:srgbClr val="0000FF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857488" y="2434232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sz="2400" i="1" dirty="0" smtClean="0">
                <a:solidFill>
                  <a:srgbClr val="0000FF"/>
                </a:solidFill>
                <a:latin typeface="Calibri"/>
                <a:cs typeface="Calibri"/>
              </a:rPr>
              <a:t>α</a:t>
            </a:r>
            <a:endParaRPr lang="ru-RU" sz="2400" i="1" dirty="0">
              <a:solidFill>
                <a:srgbClr val="0000FF"/>
              </a:solidFill>
            </a:endParaRPr>
          </a:p>
        </p:txBody>
      </p:sp>
      <p:cxnSp>
        <p:nvCxnSpPr>
          <p:cNvPr id="12" name="Прямая соединительная линия 11"/>
          <p:cNvCxnSpPr/>
          <p:nvPr/>
        </p:nvCxnSpPr>
        <p:spPr>
          <a:xfrm flipV="1">
            <a:off x="1071538" y="2110079"/>
            <a:ext cx="1928826" cy="428628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/>
        </p:nvCxnSpPr>
        <p:spPr>
          <a:xfrm>
            <a:off x="1714480" y="3324525"/>
            <a:ext cx="928694" cy="785818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412098" y="1944049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FF3399"/>
                </a:solidFill>
              </a:rPr>
              <a:t>a</a:t>
            </a:r>
            <a:endParaRPr lang="ru-RU" sz="2800" b="1" i="1" dirty="0">
              <a:solidFill>
                <a:srgbClr val="FF3399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555106" y="3658561"/>
            <a:ext cx="37382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i="1" dirty="0" smtClean="0">
                <a:solidFill>
                  <a:srgbClr val="FF3399"/>
                </a:solidFill>
              </a:rPr>
              <a:t>b</a:t>
            </a:r>
            <a:endParaRPr lang="ru-RU" sz="2800" b="1" i="1" dirty="0">
              <a:solidFill>
                <a:srgbClr val="FF3399"/>
              </a:solidFill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43438" y="1714488"/>
            <a:ext cx="30380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chemeClr val="bg1">
                    <a:lumMod val="95000"/>
                  </a:schemeClr>
                </a:solidFill>
              </a:rPr>
              <a:t>1.Проекция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ru-RU" sz="2800" b="1" i="1" dirty="0" smtClean="0">
                <a:solidFill>
                  <a:srgbClr val="FF3399"/>
                </a:solidFill>
                <a:ea typeface="Arial Unicode MS" pitchFamily="34" charset="-128"/>
                <a:cs typeface="Arial Unicode MS" pitchFamily="34" charset="-128"/>
              </a:rPr>
              <a:t>а</a:t>
            </a:r>
            <a:r>
              <a:rPr lang="ru-RU" sz="2400" b="1" i="1" dirty="0" smtClean="0">
                <a:solidFill>
                  <a:srgbClr val="FF3399"/>
                </a:solidFill>
              </a:rPr>
              <a:t> </a:t>
            </a:r>
            <a:r>
              <a:rPr lang="ru-RU" sz="2400" i="1" dirty="0" smtClean="0">
                <a:solidFill>
                  <a:schemeClr val="bg1">
                    <a:lumMod val="95000"/>
                  </a:schemeClr>
                </a:solidFill>
              </a:rPr>
              <a:t>на</a:t>
            </a:r>
            <a:r>
              <a:rPr lang="ru-RU" sz="2400" i="1" dirty="0" smtClean="0">
                <a:solidFill>
                  <a:srgbClr val="FFFF00"/>
                </a:solidFill>
              </a:rPr>
              <a:t> </a:t>
            </a:r>
            <a:r>
              <a:rPr lang="ru-RU" sz="2400" i="1" dirty="0" smtClean="0">
                <a:solidFill>
                  <a:schemeClr val="bg1">
                    <a:lumMod val="95000"/>
                  </a:schemeClr>
                </a:solidFill>
              </a:rPr>
              <a:t>пл. </a:t>
            </a:r>
            <a:r>
              <a:rPr lang="el-GR" sz="2400" i="1" dirty="0" smtClean="0">
                <a:solidFill>
                  <a:schemeClr val="bg1">
                    <a:lumMod val="9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β</a:t>
            </a:r>
            <a:endParaRPr lang="ru-RU" sz="2400" i="1" dirty="0">
              <a:solidFill>
                <a:schemeClr val="bg1">
                  <a:lumMod val="9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cxnSp>
        <p:nvCxnSpPr>
          <p:cNvPr id="22" name="Прямая соединительная линия 21"/>
          <p:cNvCxnSpPr/>
          <p:nvPr/>
        </p:nvCxnSpPr>
        <p:spPr>
          <a:xfrm rot="5400000">
            <a:off x="785786" y="3324525"/>
            <a:ext cx="1000132" cy="1588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единительная линия 26"/>
          <p:cNvCxnSpPr/>
          <p:nvPr/>
        </p:nvCxnSpPr>
        <p:spPr>
          <a:xfrm rot="5400000">
            <a:off x="1107654" y="2645467"/>
            <a:ext cx="357190" cy="794"/>
          </a:xfrm>
          <a:prstGeom prst="line">
            <a:avLst/>
          </a:prstGeom>
          <a:ln w="3810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Ромб 34"/>
          <p:cNvSpPr/>
          <p:nvPr/>
        </p:nvSpPr>
        <p:spPr>
          <a:xfrm rot="3274632">
            <a:off x="1028437" y="3561374"/>
            <a:ext cx="315116" cy="247917"/>
          </a:xfrm>
          <a:prstGeom prst="diamond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6" name="Ромб 35"/>
          <p:cNvSpPr/>
          <p:nvPr/>
        </p:nvSpPr>
        <p:spPr>
          <a:xfrm rot="7344375">
            <a:off x="1220627" y="3536589"/>
            <a:ext cx="376812" cy="221846"/>
          </a:xfrm>
          <a:prstGeom prst="diamond">
            <a:avLst/>
          </a:prstGeom>
          <a:noFill/>
          <a:ln w="63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cxnSp>
        <p:nvCxnSpPr>
          <p:cNvPr id="37" name="Прямая соединительная линия 36"/>
          <p:cNvCxnSpPr/>
          <p:nvPr/>
        </p:nvCxnSpPr>
        <p:spPr>
          <a:xfrm flipV="1">
            <a:off x="1000100" y="3467401"/>
            <a:ext cx="1928826" cy="428628"/>
          </a:xfrm>
          <a:prstGeom prst="line">
            <a:avLst/>
          </a:prstGeom>
          <a:ln w="38100">
            <a:solidFill>
              <a:srgbClr val="FF339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/>
          <p:nvPr/>
        </p:nvCxnSpPr>
        <p:spPr>
          <a:xfrm>
            <a:off x="1071538" y="3753153"/>
            <a:ext cx="714380" cy="21431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единительная линия 32"/>
          <p:cNvCxnSpPr/>
          <p:nvPr/>
        </p:nvCxnSpPr>
        <p:spPr>
          <a:xfrm flipV="1">
            <a:off x="857224" y="3610277"/>
            <a:ext cx="785818" cy="42862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1928794" y="3648678"/>
            <a:ext cx="3577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6600"/>
                </a:solidFill>
              </a:rPr>
              <a:t>В</a:t>
            </a:r>
            <a:endParaRPr lang="ru-RU" sz="2400" b="1" i="1" dirty="0">
              <a:solidFill>
                <a:srgbClr val="FF6600"/>
              </a:solidFill>
            </a:endParaRPr>
          </a:p>
        </p:txBody>
      </p:sp>
      <p:cxnSp>
        <p:nvCxnSpPr>
          <p:cNvPr id="40" name="Прямая соединительная линия 39"/>
          <p:cNvCxnSpPr/>
          <p:nvPr/>
        </p:nvCxnSpPr>
        <p:spPr>
          <a:xfrm rot="5400000">
            <a:off x="1695264" y="3200834"/>
            <a:ext cx="895657" cy="31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rot="16200000" flipH="1">
            <a:off x="1821621" y="2574410"/>
            <a:ext cx="642942" cy="32"/>
          </a:xfrm>
          <a:prstGeom prst="line">
            <a:avLst/>
          </a:prstGeom>
          <a:ln w="38100">
            <a:solidFill>
              <a:srgbClr val="FF66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2000232" y="2097937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6600"/>
                </a:solidFill>
                <a:latin typeface="Calibri"/>
                <a:cs typeface="Calibri"/>
              </a:rPr>
              <a:t>●</a:t>
            </a:r>
            <a:endParaRPr lang="ru-RU" b="1" dirty="0">
              <a:solidFill>
                <a:srgbClr val="FF6600"/>
              </a:solidFill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2071670" y="1824327"/>
            <a:ext cx="3706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6600"/>
                </a:solidFill>
              </a:rPr>
              <a:t>А</a:t>
            </a:r>
            <a:endParaRPr lang="ru-RU" sz="2400" b="1" i="1" dirty="0">
              <a:solidFill>
                <a:srgbClr val="FF6600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961856" y="3467401"/>
            <a:ext cx="3241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6600"/>
                </a:solidFill>
                <a:latin typeface="Calibri"/>
                <a:cs typeface="Calibri"/>
              </a:rPr>
              <a:t>●</a:t>
            </a:r>
            <a:endParaRPr lang="ru-RU" b="1" dirty="0">
              <a:solidFill>
                <a:srgbClr val="FF6600"/>
              </a:solidFill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4373461" y="2181517"/>
            <a:ext cx="39133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i="1" dirty="0" smtClean="0">
                <a:solidFill>
                  <a:srgbClr val="FF6600"/>
                </a:solidFill>
              </a:rPr>
              <a:t>АВ - расстояние</a:t>
            </a:r>
            <a:r>
              <a:rPr lang="ru-RU" sz="2800" b="1" i="1" dirty="0" smtClean="0">
                <a:solidFill>
                  <a:srgbClr val="FF9900"/>
                </a:solidFill>
              </a:rPr>
              <a:t> </a:t>
            </a:r>
            <a:r>
              <a:rPr lang="ru-RU" sz="2400" b="1" i="1" dirty="0" smtClean="0">
                <a:solidFill>
                  <a:srgbClr val="FFFF99"/>
                </a:solidFill>
              </a:rPr>
              <a:t>- общий</a:t>
            </a:r>
            <a:endParaRPr lang="ru-RU" sz="2400" b="1" i="1" dirty="0">
              <a:solidFill>
                <a:srgbClr val="FF9900"/>
              </a:solidFill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4500562" y="2610145"/>
            <a:ext cx="33700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i="1" dirty="0" smtClean="0">
                <a:solidFill>
                  <a:srgbClr val="FFFF99"/>
                </a:solidFill>
              </a:rPr>
              <a:t>перпендикуляр прямых</a:t>
            </a:r>
            <a:endParaRPr lang="ru-RU" sz="2400" b="1" i="1" dirty="0">
              <a:solidFill>
                <a:srgbClr val="FF9900"/>
              </a:solidFill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429124" y="3038773"/>
            <a:ext cx="356366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i="1" dirty="0" smtClean="0">
                <a:solidFill>
                  <a:srgbClr val="E5FFFF"/>
                </a:solidFill>
              </a:rPr>
              <a:t>строить необязательно</a:t>
            </a:r>
            <a:endParaRPr lang="ru-RU" sz="2400" i="1" dirty="0">
              <a:solidFill>
                <a:srgbClr val="E5FFFF"/>
              </a:solidFill>
            </a:endParaRPr>
          </a:p>
        </p:txBody>
      </p:sp>
      <p:sp>
        <p:nvSpPr>
          <p:cNvPr id="54" name="Выгнутая вправо стрелка 53"/>
          <p:cNvSpPr/>
          <p:nvPr/>
        </p:nvSpPr>
        <p:spPr>
          <a:xfrm>
            <a:off x="7929586" y="2786058"/>
            <a:ext cx="428628" cy="571504"/>
          </a:xfrm>
          <a:prstGeom prst="curvedLeftArrow">
            <a:avLst/>
          </a:prstGeom>
          <a:solidFill>
            <a:srgbClr val="E5FFFF"/>
          </a:solidFill>
          <a:ln w="3175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3428992" y="3357562"/>
            <a:ext cx="499450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2400" i="1" dirty="0" smtClean="0">
                <a:solidFill>
                  <a:srgbClr val="FFFF00"/>
                </a:solidFill>
              </a:rPr>
              <a:t>достаточно указать</a:t>
            </a:r>
          </a:p>
          <a:p>
            <a:pPr algn="ctr"/>
            <a:r>
              <a:rPr lang="ru-RU" sz="2400" i="1" dirty="0" smtClean="0">
                <a:solidFill>
                  <a:srgbClr val="FFFF00"/>
                </a:solidFill>
              </a:rPr>
              <a:t>перпендикуляр между плоскостями</a:t>
            </a:r>
          </a:p>
          <a:p>
            <a:pPr algn="ctr"/>
            <a:r>
              <a:rPr lang="ru-RU" sz="2400" i="1" dirty="0" smtClean="0">
                <a:solidFill>
                  <a:srgbClr val="FFFF00"/>
                </a:solidFill>
              </a:rPr>
              <a:t>и найти его длину</a:t>
            </a:r>
            <a:endParaRPr lang="ru-RU" sz="2400" i="1" dirty="0">
              <a:solidFill>
                <a:srgbClr val="FFFF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285720" y="5500702"/>
            <a:ext cx="8572560" cy="1214446"/>
          </a:xfrm>
          <a:prstGeom prst="rect">
            <a:avLst/>
          </a:prstGeom>
          <a:gradFill flip="none" rotWithShape="1">
            <a:gsLst>
              <a:gs pos="0">
                <a:schemeClr val="accent5">
                  <a:lumMod val="75000"/>
                </a:schemeClr>
              </a:gs>
              <a:gs pos="20000">
                <a:srgbClr val="000040"/>
              </a:gs>
              <a:gs pos="50000">
                <a:srgbClr val="400040"/>
              </a:gs>
              <a:gs pos="75000">
                <a:srgbClr val="8F0040"/>
              </a:gs>
              <a:gs pos="89999">
                <a:srgbClr val="F27300"/>
              </a:gs>
              <a:gs pos="100000">
                <a:srgbClr val="FFBF00"/>
              </a:gs>
            </a:gsLst>
            <a:lin ang="16200000" scaled="1"/>
            <a:tileRect/>
          </a:gradFill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solidFill>
                  <a:srgbClr val="FFFF00"/>
                </a:solidFill>
              </a:rPr>
              <a:t>        </a:t>
            </a:r>
            <a:r>
              <a:rPr lang="ru-RU" b="1" dirty="0" smtClean="0">
                <a:solidFill>
                  <a:schemeClr val="bg1"/>
                </a:solidFill>
              </a:rPr>
              <a:t>Расстояние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chemeClr val="bg1"/>
                </a:solidFill>
              </a:rPr>
              <a:t>между скрещивающимися прямыми</a:t>
            </a:r>
            <a:r>
              <a:rPr lang="ru-RU" b="1" dirty="0" smtClean="0">
                <a:solidFill>
                  <a:srgbClr val="FFFF00"/>
                </a:solidFill>
              </a:rPr>
              <a:t> -</a:t>
            </a:r>
            <a:r>
              <a:rPr lang="ru-RU" b="1" dirty="0" smtClean="0">
                <a:solidFill>
                  <a:srgbClr val="FF99CC"/>
                </a:solidFill>
              </a:rPr>
              <a:t> </a:t>
            </a:r>
            <a:r>
              <a:rPr lang="ru-RU" b="1" i="1" dirty="0" smtClean="0">
                <a:solidFill>
                  <a:srgbClr val="FF99CC"/>
                </a:solidFill>
              </a:rPr>
              <a:t>их общий перпендикуляр</a:t>
            </a:r>
            <a:r>
              <a:rPr lang="ru-RU" b="1" dirty="0" smtClean="0">
                <a:solidFill>
                  <a:schemeClr val="bg1"/>
                </a:solidFill>
              </a:rPr>
              <a:t>.</a:t>
            </a:r>
            <a:endParaRPr lang="en-US" b="1" dirty="0" smtClean="0">
              <a:solidFill>
                <a:srgbClr val="FFFF00"/>
              </a:solidFill>
            </a:endParaRPr>
          </a:p>
          <a:p>
            <a:pPr algn="ctr"/>
            <a:r>
              <a:rPr lang="ru-RU" b="1" i="1" dirty="0" smtClean="0">
                <a:solidFill>
                  <a:schemeClr val="bg1"/>
                </a:solidFill>
              </a:rPr>
              <a:t> </a:t>
            </a:r>
            <a:r>
              <a:rPr lang="ru-RU" b="1" i="1" dirty="0" smtClean="0">
                <a:solidFill>
                  <a:schemeClr val="bg1"/>
                </a:solidFill>
              </a:rPr>
              <a:t>1. </a:t>
            </a:r>
            <a:r>
              <a:rPr lang="ru-RU" b="1" dirty="0" smtClean="0">
                <a:solidFill>
                  <a:srgbClr val="FFFF00"/>
                </a:solidFill>
              </a:rPr>
              <a:t>Укажите параллельные плоскости, </a:t>
            </a:r>
            <a:r>
              <a:rPr lang="ru-RU" b="1" dirty="0" smtClean="0">
                <a:solidFill>
                  <a:schemeClr val="bg1"/>
                </a:solidFill>
              </a:rPr>
              <a:t>в которых лежат каждая из скрещивающихся  прямых</a:t>
            </a:r>
            <a:r>
              <a:rPr lang="ru-RU" b="1" dirty="0" smtClean="0">
                <a:solidFill>
                  <a:srgbClr val="FFFF00"/>
                </a:solidFill>
              </a:rPr>
              <a:t>. </a:t>
            </a:r>
            <a:r>
              <a:rPr lang="ru-RU" b="1" dirty="0" smtClean="0">
                <a:solidFill>
                  <a:schemeClr val="bg1"/>
                </a:solidFill>
              </a:rPr>
              <a:t>2. </a:t>
            </a:r>
            <a:r>
              <a:rPr lang="ru-RU" b="1" dirty="0" smtClean="0">
                <a:solidFill>
                  <a:srgbClr val="00F4EE"/>
                </a:solidFill>
              </a:rPr>
              <a:t>Из точки одной из прямых </a:t>
            </a:r>
            <a:r>
              <a:rPr lang="ru-RU" b="1" dirty="0" smtClean="0">
                <a:solidFill>
                  <a:srgbClr val="FF99CC"/>
                </a:solidFill>
              </a:rPr>
              <a:t>опустите перпендикуляр</a:t>
            </a:r>
            <a:r>
              <a:rPr lang="ru-RU" b="1" dirty="0" smtClean="0">
                <a:solidFill>
                  <a:schemeClr val="bg1"/>
                </a:solidFill>
              </a:rPr>
              <a:t>  </a:t>
            </a:r>
            <a:r>
              <a:rPr lang="ru-RU" b="1" dirty="0" smtClean="0">
                <a:solidFill>
                  <a:srgbClr val="00FF00"/>
                </a:solidFill>
              </a:rPr>
              <a:t>к другой плоскости!   </a:t>
            </a:r>
            <a:r>
              <a:rPr lang="ru-RU" b="1" dirty="0" smtClean="0">
                <a:solidFill>
                  <a:srgbClr val="FF99FF"/>
                </a:solidFill>
              </a:rPr>
              <a:t>Его длина  </a:t>
            </a:r>
            <a:r>
              <a:rPr lang="ru-RU" b="1" dirty="0" smtClean="0">
                <a:solidFill>
                  <a:schemeClr val="bg1"/>
                </a:solidFill>
              </a:rPr>
              <a:t>и  есть искомое расстояние.  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r>
              <a:rPr lang="ru-RU" b="1" dirty="0" smtClean="0">
                <a:solidFill>
                  <a:srgbClr val="66FF33"/>
                </a:solidFill>
              </a:rPr>
              <a:t> </a:t>
            </a:r>
            <a:r>
              <a:rPr lang="ru-RU" b="1" dirty="0" smtClean="0">
                <a:solidFill>
                  <a:srgbClr val="FFFF00"/>
                </a:solidFill>
              </a:rPr>
              <a:t> </a:t>
            </a:r>
            <a:endParaRPr lang="ru-RU" b="1" dirty="0">
              <a:solidFill>
                <a:srgbClr val="FFFF00"/>
              </a:solidFill>
            </a:endParaRPr>
          </a:p>
        </p:txBody>
      </p:sp>
      <p:pic>
        <p:nvPicPr>
          <p:cNvPr id="46" name="Picture 6" descr="http://4.bp.blogspot.com/-TteS3HpMWWI/TZOJs3QiwYI/AAAAAAAAAl8/tL-k9fLubJc/s1600/task4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5720" y="357166"/>
            <a:ext cx="1904999" cy="647700"/>
          </a:xfrm>
          <a:prstGeom prst="rect">
            <a:avLst/>
          </a:prstGeom>
          <a:noFill/>
        </p:spPr>
      </p:pic>
      <p:sp>
        <p:nvSpPr>
          <p:cNvPr id="47" name="TextBox 46"/>
          <p:cNvSpPr txBox="1"/>
          <p:nvPr/>
        </p:nvSpPr>
        <p:spPr>
          <a:xfrm>
            <a:off x="500034" y="4500570"/>
            <a:ext cx="51825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chemeClr val="bg1"/>
                </a:solidFill>
              </a:rPr>
              <a:t>В прямоугольном параллелепипеде </a:t>
            </a:r>
            <a:r>
              <a:rPr lang="en-US" b="1" dirty="0" smtClean="0">
                <a:solidFill>
                  <a:schemeClr val="bg1"/>
                </a:solidFill>
              </a:rPr>
              <a:t>ABCDA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₁</a:t>
            </a:r>
            <a:r>
              <a:rPr lang="en-US" b="1" dirty="0" smtClean="0">
                <a:solidFill>
                  <a:schemeClr val="bg1"/>
                </a:solidFill>
              </a:rPr>
              <a:t>B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₁</a:t>
            </a:r>
            <a:r>
              <a:rPr lang="en-US" b="1" dirty="0" smtClean="0">
                <a:solidFill>
                  <a:schemeClr val="bg1"/>
                </a:solidFill>
              </a:rPr>
              <a:t>C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₁</a:t>
            </a:r>
            <a:r>
              <a:rPr lang="en-US" b="1" dirty="0" smtClean="0">
                <a:solidFill>
                  <a:schemeClr val="bg1"/>
                </a:solidFill>
              </a:rPr>
              <a:t>D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₁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Calibri"/>
                <a:cs typeface="Calibri"/>
              </a:rPr>
              <a:t>рёбра 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AB</a:t>
            </a:r>
            <a:r>
              <a:rPr lang="ru-RU" b="1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=</a:t>
            </a:r>
            <a:r>
              <a:rPr lang="ru-RU" b="1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2, AD</a:t>
            </a:r>
            <a:r>
              <a:rPr lang="ru-RU" b="1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=</a:t>
            </a:r>
            <a:r>
              <a:rPr lang="ru-RU" b="1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8, AA₁</a:t>
            </a:r>
            <a:r>
              <a:rPr lang="ru-RU" b="1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=</a:t>
            </a:r>
            <a:r>
              <a:rPr lang="ru-RU" b="1" dirty="0" smtClean="0">
                <a:solidFill>
                  <a:schemeClr val="bg1"/>
                </a:solidFill>
                <a:latin typeface="Calibri"/>
                <a:cs typeface="Calibri"/>
              </a:rPr>
              <a:t> 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5. </a:t>
            </a:r>
            <a:r>
              <a:rPr lang="ru-RU" b="1" dirty="0" smtClean="0">
                <a:solidFill>
                  <a:schemeClr val="bg1"/>
                </a:solidFill>
                <a:latin typeface="Calibri"/>
                <a:cs typeface="Calibri"/>
              </a:rPr>
              <a:t>Найдите расстояние</a:t>
            </a:r>
          </a:p>
          <a:p>
            <a:r>
              <a:rPr lang="ru-RU" b="1" dirty="0" smtClean="0">
                <a:solidFill>
                  <a:schemeClr val="bg1"/>
                </a:solidFill>
                <a:latin typeface="Calibri"/>
                <a:cs typeface="Calibri"/>
              </a:rPr>
              <a:t>между прямыми 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AB₁ </a:t>
            </a:r>
            <a:r>
              <a:rPr lang="ru-RU" b="1" dirty="0" smtClean="0">
                <a:solidFill>
                  <a:schemeClr val="bg1"/>
                </a:solidFill>
                <a:latin typeface="Calibri"/>
                <a:cs typeface="Calibri"/>
              </a:rPr>
              <a:t>и </a:t>
            </a:r>
            <a:r>
              <a:rPr lang="en-US" b="1" dirty="0" smtClean="0">
                <a:solidFill>
                  <a:schemeClr val="bg1"/>
                </a:solidFill>
                <a:latin typeface="Calibri"/>
                <a:cs typeface="Calibri"/>
              </a:rPr>
              <a:t>CD₁.</a:t>
            </a:r>
            <a:endParaRPr lang="ru-RU" b="1" dirty="0">
              <a:solidFill>
                <a:schemeClr val="bg1"/>
              </a:solidFill>
            </a:endParaRPr>
          </a:p>
        </p:txBody>
      </p:sp>
      <p:grpSp>
        <p:nvGrpSpPr>
          <p:cNvPr id="11" name="Группа 80"/>
          <p:cNvGrpSpPr/>
          <p:nvPr/>
        </p:nvGrpSpPr>
        <p:grpSpPr>
          <a:xfrm>
            <a:off x="7072330" y="4162016"/>
            <a:ext cx="1565224" cy="1320050"/>
            <a:chOff x="7072330" y="4162016"/>
            <a:chExt cx="1565224" cy="1320050"/>
          </a:xfrm>
        </p:grpSpPr>
        <p:grpSp>
          <p:nvGrpSpPr>
            <p:cNvPr id="13" name="Группа 63"/>
            <p:cNvGrpSpPr/>
            <p:nvPr/>
          </p:nvGrpSpPr>
          <p:grpSpPr>
            <a:xfrm>
              <a:off x="7358082" y="4429132"/>
              <a:ext cx="1071570" cy="930400"/>
              <a:chOff x="7358082" y="4429132"/>
              <a:chExt cx="1071570" cy="930400"/>
            </a:xfrm>
          </p:grpSpPr>
          <p:sp>
            <p:nvSpPr>
              <p:cNvPr id="48" name="Куб 47"/>
              <p:cNvSpPr/>
              <p:nvPr/>
            </p:nvSpPr>
            <p:spPr>
              <a:xfrm>
                <a:off x="7358082" y="4429132"/>
                <a:ext cx="1071570" cy="930400"/>
              </a:xfrm>
              <a:prstGeom prst="cub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rgbClr val="0000FF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cxnSp>
            <p:nvCxnSpPr>
              <p:cNvPr id="50" name="Прямая соединительная линия 49"/>
              <p:cNvCxnSpPr/>
              <p:nvPr/>
            </p:nvCxnSpPr>
            <p:spPr>
              <a:xfrm rot="5400000">
                <a:off x="7215206" y="4786322"/>
                <a:ext cx="714380" cy="1588"/>
              </a:xfrm>
              <a:prstGeom prst="line">
                <a:avLst/>
              </a:prstGeom>
              <a:ln>
                <a:solidFill>
                  <a:srgbClr val="0000FF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Прямая соединительная линия 56"/>
              <p:cNvCxnSpPr/>
              <p:nvPr/>
            </p:nvCxnSpPr>
            <p:spPr>
              <a:xfrm rot="10800000">
                <a:off x="7572396" y="5143512"/>
                <a:ext cx="785818" cy="1588"/>
              </a:xfrm>
              <a:prstGeom prst="line">
                <a:avLst/>
              </a:prstGeom>
              <a:ln>
                <a:solidFill>
                  <a:srgbClr val="0000FF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Прямая соединительная линия 58"/>
              <p:cNvCxnSpPr/>
              <p:nvPr/>
            </p:nvCxnSpPr>
            <p:spPr>
              <a:xfrm rot="10800000" flipV="1">
                <a:off x="7358082" y="5143510"/>
                <a:ext cx="214316" cy="214315"/>
              </a:xfrm>
              <a:prstGeom prst="line">
                <a:avLst/>
              </a:prstGeom>
              <a:ln>
                <a:solidFill>
                  <a:srgbClr val="0000FF"/>
                </a:solidFill>
                <a:prstDash val="dash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66" name="Прямая соединительная линия 65"/>
            <p:cNvCxnSpPr/>
            <p:nvPr/>
          </p:nvCxnSpPr>
          <p:spPr>
            <a:xfrm rot="5400000" flipH="1" flipV="1">
              <a:off x="7000892" y="4786322"/>
              <a:ext cx="928694" cy="214314"/>
            </a:xfrm>
            <a:prstGeom prst="line">
              <a:avLst/>
            </a:prstGeom>
            <a:ln w="19050">
              <a:solidFill>
                <a:srgbClr val="0000FF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8" name="Прямая соединительная линия 67"/>
            <p:cNvCxnSpPr/>
            <p:nvPr/>
          </p:nvCxnSpPr>
          <p:spPr>
            <a:xfrm rot="16200000" flipV="1">
              <a:off x="8072462" y="4786322"/>
              <a:ext cx="500066" cy="214314"/>
            </a:xfrm>
            <a:prstGeom prst="line">
              <a:avLst/>
            </a:prstGeom>
            <a:ln w="19050">
              <a:solidFill>
                <a:srgbClr val="C00000"/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0" name="TextBox 69"/>
            <p:cNvSpPr txBox="1"/>
            <p:nvPr/>
          </p:nvSpPr>
          <p:spPr>
            <a:xfrm>
              <a:off x="7119820" y="5143512"/>
              <a:ext cx="30970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А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7500958" y="4876396"/>
              <a:ext cx="300082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rgbClr val="0000FF"/>
                  </a:solidFill>
                </a:rPr>
                <a:t>В</a:t>
              </a:r>
              <a:endParaRPr lang="ru-RU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8343884" y="4876396"/>
              <a:ext cx="29367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С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8207420" y="5143512"/>
              <a:ext cx="314510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chemeClr val="bg1"/>
                  </a:solidFill>
                </a:rPr>
                <a:t>D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072330" y="4466404"/>
              <a:ext cx="36099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А</a:t>
              </a:r>
              <a:r>
                <a:rPr lang="ru-RU" sz="1600" b="1" dirty="0" smtClean="0">
                  <a:solidFill>
                    <a:schemeClr val="bg1"/>
                  </a:solidFill>
                  <a:latin typeface="Calibri"/>
                  <a:cs typeface="Calibri"/>
                </a:rPr>
                <a:t>₁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7429520" y="4162016"/>
              <a:ext cx="351378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В</a:t>
              </a:r>
              <a:r>
                <a:rPr lang="ru-RU" sz="1600" b="1" dirty="0" smtClean="0">
                  <a:solidFill>
                    <a:schemeClr val="bg1"/>
                  </a:solidFill>
                  <a:latin typeface="Calibri"/>
                  <a:cs typeface="Calibri"/>
                </a:rPr>
                <a:t>₁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8215338" y="4162016"/>
              <a:ext cx="34496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1600" b="1" dirty="0" smtClean="0">
                  <a:solidFill>
                    <a:schemeClr val="bg1"/>
                  </a:solidFill>
                </a:rPr>
                <a:t>С</a:t>
              </a:r>
              <a:r>
                <a:rPr lang="ru-RU" sz="1600" b="1" dirty="0" smtClean="0">
                  <a:solidFill>
                    <a:schemeClr val="bg1"/>
                  </a:solidFill>
                  <a:latin typeface="Calibri"/>
                  <a:cs typeface="Calibri"/>
                </a:rPr>
                <a:t>₁</a:t>
              </a:r>
              <a:endParaRPr lang="ru-RU" sz="1600" b="1" dirty="0">
                <a:solidFill>
                  <a:schemeClr val="bg1"/>
                </a:solidFill>
              </a:endParaRP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7929586" y="4429132"/>
              <a:ext cx="3658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b="1" dirty="0" smtClean="0">
                  <a:solidFill>
                    <a:srgbClr val="0000FF"/>
                  </a:solidFill>
                </a:rPr>
                <a:t>D</a:t>
              </a:r>
              <a:r>
                <a:rPr lang="en-US" sz="1600" b="1" dirty="0" smtClean="0">
                  <a:solidFill>
                    <a:srgbClr val="0000FF"/>
                  </a:solidFill>
                  <a:latin typeface="Calibri"/>
                  <a:cs typeface="Calibri"/>
                </a:rPr>
                <a:t>₁</a:t>
              </a:r>
              <a:endParaRPr lang="ru-RU" sz="1600" b="1" dirty="0">
                <a:solidFill>
                  <a:srgbClr val="0000FF"/>
                </a:solidFill>
              </a:endParaRP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7342148" y="4929198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2</a:t>
              </a:r>
              <a:endParaRPr lang="ru-RU" b="1" dirty="0">
                <a:solidFill>
                  <a:srgbClr val="C00000"/>
                </a:solidFill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7643834" y="5072074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rgbClr val="C00000"/>
                  </a:solidFill>
                </a:rPr>
                <a:t>8</a:t>
              </a:r>
              <a:endParaRPr lang="ru-RU" b="1" dirty="0">
                <a:solidFill>
                  <a:srgbClr val="C00000"/>
                </a:solidFill>
              </a:endParaRP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7127834" y="4786322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b="1" dirty="0" smtClean="0">
                  <a:solidFill>
                    <a:schemeClr val="bg1"/>
                  </a:solidFill>
                </a:rPr>
                <a:t>5</a:t>
              </a:r>
              <a:endParaRPr lang="ru-RU" b="1" dirty="0">
                <a:solidFill>
                  <a:schemeClr val="bg1"/>
                </a:solidFill>
              </a:endParaRPr>
            </a:p>
          </p:txBody>
        </p:sp>
      </p:grpSp>
      <p:sp>
        <p:nvSpPr>
          <p:cNvPr id="82" name="TextBox 81"/>
          <p:cNvSpPr txBox="1"/>
          <p:nvPr/>
        </p:nvSpPr>
        <p:spPr>
          <a:xfrm>
            <a:off x="4129250" y="5059932"/>
            <a:ext cx="9740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b="1" dirty="0" smtClean="0">
                <a:solidFill>
                  <a:srgbClr val="FFFF00"/>
                </a:solidFill>
              </a:rPr>
              <a:t>Ответ: 8</a:t>
            </a:r>
            <a:endParaRPr lang="ru-RU" b="1" dirty="0">
              <a:solidFill>
                <a:srgbClr val="FFFF00"/>
              </a:solidFill>
            </a:endParaRPr>
          </a:p>
        </p:txBody>
      </p:sp>
      <p:cxnSp>
        <p:nvCxnSpPr>
          <p:cNvPr id="62" name="Прямая соединительная линия 61"/>
          <p:cNvCxnSpPr/>
          <p:nvPr/>
        </p:nvCxnSpPr>
        <p:spPr>
          <a:xfrm>
            <a:off x="7372376" y="5357826"/>
            <a:ext cx="842962" cy="1588"/>
          </a:xfrm>
          <a:prstGeom prst="line">
            <a:avLst/>
          </a:prstGeom>
          <a:ln w="38100">
            <a:solidFill>
              <a:srgbClr val="FF66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60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2000"/>
                            </p:stCondLst>
                            <p:childTnLst>
                              <p:par>
                                <p:cTn id="3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2000"/>
                            </p:stCondLst>
                            <p:childTnLst>
                              <p:par>
                                <p:cTn id="58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0" dur="2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000"/>
                            </p:stCondLst>
                            <p:childTnLst>
                              <p:par>
                                <p:cTn id="62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2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6000"/>
                            </p:stCondLst>
                            <p:childTnLst>
                              <p:par>
                                <p:cTn id="66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8" dur="2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8000"/>
                            </p:stCondLst>
                            <p:childTnLst>
                              <p:par>
                                <p:cTn id="70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9000"/>
                            </p:stCondLst>
                            <p:childTnLst>
                              <p:par>
                                <p:cTn id="77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9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1000"/>
                            </p:stCondLst>
                            <p:childTnLst>
                              <p:par>
                                <p:cTn id="81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1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1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>
                            <p:stCondLst>
                              <p:cond delay="2000"/>
                            </p:stCondLst>
                            <p:childTnLst>
                              <p:par>
                                <p:cTn id="93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>
                            <p:stCondLst>
                              <p:cond delay="4000"/>
                            </p:stCondLst>
                            <p:childTnLst>
                              <p:par>
                                <p:cTn id="110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2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6" fill="hold">
                            <p:stCondLst>
                              <p:cond delay="5000"/>
                            </p:stCondLst>
                            <p:childTnLst>
                              <p:par>
                                <p:cTn id="1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7000"/>
                            </p:stCondLst>
                            <p:childTnLst>
                              <p:par>
                                <p:cTn id="12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3" dur="20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>
                            <p:stCondLst>
                              <p:cond delay="9000"/>
                            </p:stCondLst>
                            <p:childTnLst>
                              <p:par>
                                <p:cTn id="12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3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3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3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1" fill="hold">
                            <p:stCondLst>
                              <p:cond delay="11000"/>
                            </p:stCondLst>
                            <p:childTnLst>
                              <p:par>
                                <p:cTn id="142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6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7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2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10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5" dur="10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>
                            <p:stCondLst>
                              <p:cond delay="1000"/>
                            </p:stCondLst>
                            <p:childTnLst>
                              <p:par>
                                <p:cTn id="157" presetID="48" presetClass="entr" presetSubtype="0" accel="5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1" dur="10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2" dur="10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2000"/>
                            </p:stCondLst>
                            <p:childTnLst>
                              <p:par>
                                <p:cTn id="1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6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1" dur="1600" decel="1000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72" dur="16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16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4" dur="1600" decel="1000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5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6" dur="400" accel="100000" fill="hold">
                                          <p:stCondLst>
                                            <p:cond delay="160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7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1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2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3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4" dur="20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9" dur="3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>
                            <p:stCondLst>
                              <p:cond delay="3000"/>
                            </p:stCondLst>
                            <p:childTnLst>
                              <p:par>
                                <p:cTn id="191" presetID="17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5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6" dur="20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4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3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4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>
                      <p:stCondLst>
                        <p:cond delay="indefinite"/>
                      </p:stCondLst>
                      <p:childTnLst>
                        <p:par>
                          <p:cTn id="206" fill="hold">
                            <p:stCondLst>
                              <p:cond delay="0"/>
                            </p:stCondLst>
                            <p:childTnLst>
                              <p:par>
                                <p:cTn id="207" presetID="49" presetClass="entr" presetSubtype="0" de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9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0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2" dur="20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3" fill="hold">
                      <p:stCondLst>
                        <p:cond delay="indefinite"/>
                      </p:stCondLst>
                      <p:childTnLst>
                        <p:par>
                          <p:cTn id="214" fill="hold">
                            <p:stCondLst>
                              <p:cond delay="0"/>
                            </p:stCondLst>
                            <p:childTnLst>
                              <p:par>
                                <p:cTn id="21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7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8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9" dur="2000" fill="hold"/>
                                        <p:tgtEl>
                                          <p:spTgt spid="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0" dur="20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/>
      <p:bldP spid="10" grpId="0"/>
      <p:bldP spid="17" grpId="0"/>
      <p:bldP spid="18" grpId="0"/>
      <p:bldP spid="20" grpId="0"/>
      <p:bldP spid="35" grpId="0" animBg="1"/>
      <p:bldP spid="36" grpId="0" animBg="1"/>
      <p:bldP spid="39" grpId="0"/>
      <p:bldP spid="42" grpId="0"/>
      <p:bldP spid="43" grpId="0"/>
      <p:bldP spid="38" grpId="0"/>
      <p:bldP spid="51" grpId="0"/>
      <p:bldP spid="52" grpId="0"/>
      <p:bldP spid="53" grpId="0"/>
      <p:bldP spid="54" grpId="0" animBg="1"/>
      <p:bldP spid="55" grpId="0"/>
      <p:bldP spid="44" grpId="0" animBg="1"/>
      <p:bldP spid="47" grpId="0"/>
      <p:bldP spid="82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298</Words>
  <Application>Microsoft Office PowerPoint</Application>
  <PresentationFormat>Экран (4:3)</PresentationFormat>
  <Paragraphs>121</Paragraphs>
  <Slides>2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Слайд 1</vt:lpstr>
      <vt:lpstr>Слайд 2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111</dc:creator>
  <cp:lastModifiedBy>Admin</cp:lastModifiedBy>
  <cp:revision>17</cp:revision>
  <dcterms:created xsi:type="dcterms:W3CDTF">2013-01-17T05:16:50Z</dcterms:created>
  <dcterms:modified xsi:type="dcterms:W3CDTF">2013-02-03T15:35:42Z</dcterms:modified>
</cp:coreProperties>
</file>