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</p:sldMasterIdLst>
  <p:sldIdLst>
    <p:sldId id="256" r:id="rId4"/>
    <p:sldId id="291" r:id="rId5"/>
    <p:sldId id="257" r:id="rId6"/>
    <p:sldId id="258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1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17F5A"/>
    <a:srgbClr val="1C4833"/>
    <a:srgbClr val="66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33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2665-39F0-4BF8-9A10-37FA6035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7E4D-D656-484F-BA4D-CE805F687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1132-605F-4F1D-97C1-DE369267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9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4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1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9119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9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E5CF-18D2-4F9E-9EA6-E12224DE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BB6E-EC79-4581-820C-6D029C311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A5729-3AFC-4685-8440-85769DF3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134D-3CD1-4E35-9F6D-D13FD03C6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B2A8-C1BC-431A-9FF9-BA817C967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8B89-BD42-41B6-AB4D-3314FECD9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7BB1-FABA-44E3-A60A-23B0FBB5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0CCD-520A-4D24-BA7A-587A361A8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2430-B2E7-4EEA-982A-151674D31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3DE-9201-4856-B36A-3B7CE3A46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554B-50D1-411D-96C9-B08BC9F50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6096-AC2B-46E5-BC4B-5AC8DFBD7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45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5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BA602-4FEE-4271-A3F4-376796313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8C67-1673-402D-80ED-0E91A03A9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AE77C-3E14-40A2-BA82-F247BC33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5098-6780-419C-9AC3-2042F994F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B6F4-7B81-46BB-BA0D-F92601E4D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8A84-0AA7-4A08-9214-06A9C8F06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EE9C-D6BC-4E90-AFF5-5FEB191D7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200B-6537-4B44-A406-8DAC6732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A0A0-7B11-41B8-8FAB-FFEF43FDD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1896-960D-41D7-A565-544FE1E28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91F9-3ED6-4FE3-B4FE-D87963BA9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D0C3-A168-4F87-925A-9038245B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200A-2ED5-4589-9005-98318BAA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DE5C-09AB-484E-8DEE-FBE73257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D20D-FE55-43F4-8045-A701E07E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2D39-BF7B-44D4-9C39-119A0C05C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FFAB-A4A5-4302-9602-9E314F8B2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58A7-1075-40CD-9319-AF8C6C664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5408234-AC1B-4B5E-80D5-535B02F3B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012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12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012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0125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0126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0127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012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012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015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5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016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6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D5E36C3-F8BC-40FC-891C-76724CE75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34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34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34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4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4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34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312A14-735A-4D1E-9E96-0E23C6725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ru-RU" sz="6000" dirty="0" smtClean="0">
              <a:solidFill>
                <a:srgbClr val="235B4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286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3399"/>
                </a:solidFill>
                <a:latin typeface="Arial Narrow" pitchFamily="34" charset="0"/>
              </a:rPr>
              <a:t>Was </a:t>
            </a:r>
            <a:r>
              <a:rPr lang="en-US" sz="5400" b="1" dirty="0" err="1" smtClean="0">
                <a:solidFill>
                  <a:srgbClr val="FF3399"/>
                </a:solidFill>
                <a:latin typeface="Arial Narrow" pitchFamily="34" charset="0"/>
              </a:rPr>
              <a:t>wissen</a:t>
            </a:r>
            <a:r>
              <a:rPr lang="en-US" sz="5400" b="1" dirty="0" smtClean="0">
                <a:solidFill>
                  <a:srgbClr val="FF3399"/>
                </a:solidFill>
                <a:latin typeface="Arial Narrow" pitchFamily="34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latin typeface="Arial Narrow" pitchFamily="34" charset="0"/>
              </a:rPr>
              <a:t>Sie</a:t>
            </a:r>
            <a:r>
              <a:rPr lang="en-US" sz="5400" b="1" dirty="0" smtClean="0">
                <a:solidFill>
                  <a:srgbClr val="FF3399"/>
                </a:solidFill>
                <a:latin typeface="Arial Narrow" pitchFamily="34" charset="0"/>
              </a:rPr>
              <a:t> </a:t>
            </a:r>
            <a:r>
              <a:rPr lang="de-DE" sz="5400" b="1" dirty="0" smtClean="0">
                <a:solidFill>
                  <a:srgbClr val="FF3399"/>
                </a:solidFill>
                <a:latin typeface="Arial Narrow" pitchFamily="34" charset="0"/>
              </a:rPr>
              <a:t>über Deutschland</a:t>
            </a:r>
            <a:r>
              <a:rPr lang="en-US" sz="5400" b="1" dirty="0" smtClean="0">
                <a:solidFill>
                  <a:srgbClr val="FF3399"/>
                </a:solidFill>
                <a:latin typeface="Arial Narrow" pitchFamily="34" charset="0"/>
              </a:rPr>
              <a:t>?</a:t>
            </a:r>
            <a:endParaRPr lang="ru-RU" sz="5400" b="1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sz="5400" b="1" dirty="0" smtClean="0">
                <a:solidFill>
                  <a:srgbClr val="FF3399"/>
                </a:solidFill>
              </a:rPr>
              <a:t>Что мы знаем о Германии?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4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27" y="1428736"/>
            <a:ext cx="3721078" cy="2232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dirty="0" smtClean="0">
                <a:solidFill>
                  <a:srgbClr val="FF3399"/>
                </a:solidFill>
              </a:rPr>
              <a:t>Frage </a:t>
            </a:r>
            <a:r>
              <a:rPr lang="ru-RU" sz="3600" b="1" dirty="0" smtClean="0">
                <a:solidFill>
                  <a:srgbClr val="FF3399"/>
                </a:solidFill>
              </a:rPr>
              <a:t>5</a:t>
            </a:r>
            <a:r>
              <a:rPr lang="ru-RU" sz="3600" dirty="0" smtClean="0">
                <a:solidFill>
                  <a:srgbClr val="FF3399"/>
                </a:solidFill>
              </a:rPr>
              <a:t/>
            </a:r>
            <a:br>
              <a:rPr lang="ru-RU" sz="3600" dirty="0" smtClean="0">
                <a:solidFill>
                  <a:srgbClr val="FF3399"/>
                </a:solidFill>
              </a:rPr>
            </a:br>
            <a:endParaRPr lang="ru-RU" sz="3600" dirty="0" smtClean="0">
              <a:solidFill>
                <a:srgbClr val="FF3399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Auf dem deutschen Wappen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a)ein Bär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b)ein Löwe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c)ein Adler</a:t>
            </a:r>
          </a:p>
          <a:p>
            <a:pPr marL="609600" indent="-609600" eaLnBrk="1" hangingPunct="1">
              <a:buFontTx/>
              <a:buNone/>
            </a:pPr>
            <a:r>
              <a:rPr lang="de-DE" smtClean="0">
                <a:solidFill>
                  <a:srgbClr val="235B40"/>
                </a:solidFill>
              </a:rPr>
              <a:t>                                    </a:t>
            </a:r>
          </a:p>
          <a:p>
            <a:pPr marL="609600" indent="-609600" eaLnBrk="1" hangingPunct="1"/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5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428736"/>
            <a:ext cx="2452986" cy="3096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3399"/>
                </a:solidFill>
              </a:rPr>
              <a:t>Frage</a:t>
            </a:r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ru-RU" dirty="0" smtClean="0">
                <a:solidFill>
                  <a:srgbClr val="FF3399"/>
                </a:solidFill>
              </a:rPr>
              <a:t>6</a:t>
            </a:r>
            <a:endParaRPr lang="ru-RU" dirty="0" smtClean="0">
              <a:solidFill>
                <a:srgbClr val="FF3399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In Deutschland leben…</a:t>
            </a:r>
          </a:p>
          <a:p>
            <a:pPr marL="609600" indent="-609600" eaLnBrk="1" hangingPunct="1"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a)82 Millionen Menschen</a:t>
            </a:r>
          </a:p>
          <a:p>
            <a:pPr marL="609600" indent="-609600" eaLnBrk="1" hangingPunct="1"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b)60 Millionen Menschen</a:t>
            </a:r>
          </a:p>
          <a:p>
            <a:pPr marL="609600" indent="-609600" eaLnBrk="1" hangingPunct="1"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c)mehr als 100 Millionen Menschen</a:t>
            </a:r>
          </a:p>
          <a:p>
            <a:pPr marL="609600" indent="-609600" eaLnBrk="1" hangingPunct="1">
              <a:buFontTx/>
              <a:buNone/>
            </a:pPr>
            <a:r>
              <a:rPr lang="de-DE" sz="2800" smtClean="0">
                <a:solidFill>
                  <a:srgbClr val="235B40"/>
                </a:solidFill>
              </a:rPr>
              <a:t>                                    </a:t>
            </a:r>
          </a:p>
          <a:p>
            <a:pPr marL="609600" indent="-609600" eaLnBrk="1" hangingPunct="1"/>
            <a:endParaRPr lang="de-DE" sz="2800" smtClean="0">
              <a:solidFill>
                <a:srgbClr val="235B40"/>
              </a:solidFill>
            </a:endParaRPr>
          </a:p>
          <a:p>
            <a:pPr marL="609600" indent="-609600" eaLnBrk="1" hangingPunct="1"/>
            <a:endParaRPr lang="de-DE" sz="2800" smtClean="0">
              <a:solidFill>
                <a:srgbClr val="235B40"/>
              </a:solidFill>
            </a:endParaRPr>
          </a:p>
          <a:p>
            <a:pPr marL="609600" indent="-609600"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6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mtClean="0">
                <a:solidFill>
                  <a:srgbClr val="235B40"/>
                </a:solidFill>
              </a:rPr>
              <a:t>In Deutschland leben 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mtClean="0">
                <a:solidFill>
                  <a:srgbClr val="235B40"/>
                </a:solidFill>
              </a:rPr>
              <a:t>82 Millionen Menschen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3600472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ru-RU" b="1" dirty="0" smtClean="0">
                <a:solidFill>
                  <a:srgbClr val="FF3399"/>
                </a:solidFill>
              </a:rPr>
              <a:t>7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386638" cy="44973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317F5A"/>
                </a:solidFill>
                <a:latin typeface="Arial Black" pitchFamily="34" charset="0"/>
              </a:rPr>
              <a:t>Das Wahrzeichen der Hauptstadt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317F5A"/>
                </a:solidFill>
                <a:latin typeface="Arial Black" pitchFamily="34" charset="0"/>
              </a:rPr>
              <a:t>a)der Kölner Dom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317F5A"/>
                </a:solidFill>
                <a:latin typeface="Arial Black" pitchFamily="34" charset="0"/>
              </a:rPr>
              <a:t>b)das Brandenburger Tor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317F5A"/>
                </a:solidFill>
                <a:latin typeface="Arial Black" pitchFamily="34" charset="0"/>
              </a:rPr>
              <a:t>c)die Bremer Stadtmusikanten                                   </a:t>
            </a:r>
          </a:p>
          <a:p>
            <a:pPr marL="609600" indent="-609600" eaLnBrk="1" hangingPunct="1"/>
            <a:endParaRPr lang="de-DE" sz="4400" smtClean="0">
              <a:solidFill>
                <a:srgbClr val="317F5A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z="4400" smtClean="0">
              <a:solidFill>
                <a:srgbClr val="317F5A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z="4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7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500174"/>
            <a:ext cx="4446265" cy="2880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ru-RU" b="1" dirty="0" smtClean="0">
                <a:solidFill>
                  <a:srgbClr val="FF3399"/>
                </a:solidFill>
              </a:rPr>
              <a:t>8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Der größte Fluss Deutschlands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a)die Donau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b)der Rhein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c)die Elbe</a:t>
            </a: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8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14438"/>
            <a:ext cx="7386638" cy="4497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mtClean="0">
                <a:solidFill>
                  <a:srgbClr val="235B40"/>
                </a:solidFill>
              </a:rPr>
              <a:t>                </a:t>
            </a: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der Rhein</a:t>
            </a:r>
            <a:endParaRPr lang="ru-RU" sz="4000" smtClean="0">
              <a:solidFill>
                <a:srgbClr val="235B40"/>
              </a:solidFill>
              <a:latin typeface="Arial Black" pitchFamily="3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714620"/>
            <a:ext cx="3071088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357430"/>
            <a:ext cx="243279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ru-RU" b="1" dirty="0" smtClean="0">
                <a:solidFill>
                  <a:srgbClr val="FF3399"/>
                </a:solidFill>
              </a:rPr>
              <a:t>9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Der höchste Berg Deutschlands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a)der Brocken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b)der Montblanc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c)die Zugspitze</a:t>
            </a: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6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sz="8800" dirty="0" smtClean="0">
                <a:solidFill>
                  <a:srgbClr val="235B40"/>
                </a:solidFill>
              </a:rPr>
              <a:t>Guten   Erfolg!!!</a:t>
            </a:r>
            <a:endParaRPr lang="ru-RU" sz="8800" dirty="0" smtClean="0">
              <a:solidFill>
                <a:srgbClr val="235B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714884"/>
            <a:ext cx="21476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 err="1" smtClean="0">
                <a:solidFill>
                  <a:srgbClr val="235B40"/>
                </a:solidFill>
              </a:rPr>
              <a:t>Teil</a:t>
            </a:r>
            <a:r>
              <a:rPr lang="en-US" sz="6600" dirty="0" smtClean="0">
                <a:solidFill>
                  <a:srgbClr val="235B40"/>
                </a:solidFill>
              </a:rPr>
              <a:t> </a:t>
            </a:r>
            <a:r>
              <a:rPr lang="ru-RU" sz="6600" dirty="0" smtClean="0">
                <a:solidFill>
                  <a:srgbClr val="235B4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9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die Zugspitze</a:t>
            </a:r>
            <a:endParaRPr lang="ru-RU" sz="4000" smtClean="0">
              <a:solidFill>
                <a:srgbClr val="235B40"/>
              </a:solidFill>
              <a:latin typeface="Arial Black" pitchFamily="34" charset="0"/>
            </a:endParaRP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38608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de-DE" b="1" dirty="0" smtClean="0">
                <a:solidFill>
                  <a:srgbClr val="FF3399"/>
                </a:solidFill>
              </a:rPr>
              <a:t>1</a:t>
            </a:r>
            <a:r>
              <a:rPr lang="ru-RU" b="1" dirty="0" smtClean="0">
                <a:solidFill>
                  <a:srgbClr val="FF3399"/>
                </a:solidFill>
              </a:rPr>
              <a:t>0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386638" cy="44973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Das größte Industriegebiet Deutschlands ist…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a)das Ruhrgebiet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b)der Thüringer Wald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c)Bayern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de-DE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                          Antwort </a:t>
            </a:r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0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das Ruhrgebiet</a:t>
            </a:r>
            <a:endParaRPr lang="ru-RU" sz="4000" smtClean="0">
              <a:solidFill>
                <a:srgbClr val="235B40"/>
              </a:solidFill>
              <a:latin typeface="Arial Black" pitchFamily="34" charset="0"/>
            </a:endParaRP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8"/>
            <a:ext cx="33797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de-DE" b="1" dirty="0" smtClean="0">
                <a:solidFill>
                  <a:srgbClr val="FF3399"/>
                </a:solidFill>
              </a:rPr>
              <a:t>1</a:t>
            </a:r>
            <a:r>
              <a:rPr lang="ru-RU" b="1" dirty="0" smtClean="0">
                <a:solidFill>
                  <a:srgbClr val="FF3399"/>
                </a:solidFill>
              </a:rPr>
              <a:t>1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7386638" cy="44973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Der Autor von der berühmten Tragödie „Faust“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a)Friedrich Schiller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b)Johann W. von Goethe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c)Heinrich Heine</a:t>
            </a: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z="4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Johann W. von Goethe</a:t>
            </a:r>
            <a:endParaRPr lang="ru-RU" sz="4000" smtClean="0">
              <a:solidFill>
                <a:srgbClr val="235B40"/>
              </a:solidFill>
              <a:latin typeface="Arial Black" pitchFamily="34" charset="0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25050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de-DE" b="1" dirty="0" smtClean="0">
                <a:solidFill>
                  <a:srgbClr val="FF3399"/>
                </a:solidFill>
              </a:rPr>
              <a:t>1</a:t>
            </a:r>
            <a:r>
              <a:rPr lang="ru-RU" b="1" dirty="0" smtClean="0">
                <a:solidFill>
                  <a:srgbClr val="FF3399"/>
                </a:solidFill>
              </a:rPr>
              <a:t>2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386638" cy="44973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Der große deutsche Komponist … wurde in Bonn geboren.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a)Bach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b)Beethoven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c)Haydn</a:t>
            </a: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Beethoven</a:t>
            </a:r>
          </a:p>
          <a:p>
            <a:pPr eaLnBrk="1" hangingPunct="1">
              <a:buFontTx/>
              <a:buChar char="•"/>
            </a:pPr>
            <a:endParaRPr lang="ru-RU" sz="4000" smtClean="0">
              <a:latin typeface="Arial Black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2857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3" y="1142984"/>
            <a:ext cx="3502035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Frage1</a:t>
            </a:r>
            <a:r>
              <a:rPr lang="ru-RU" b="1" dirty="0" smtClean="0">
                <a:solidFill>
                  <a:srgbClr val="FF3399"/>
                </a:solidFill>
              </a:rPr>
              <a:t>3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386638" cy="44973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Das beliebteste Familienfest in Deutschland ist…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a)das Oktoberfest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b)Weinachten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c)Karneval</a:t>
            </a:r>
          </a:p>
          <a:p>
            <a:pPr marL="609600" indent="-609600" eaLnBrk="1" hangingPunct="1"/>
            <a:endParaRPr lang="ru-RU" sz="4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3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Weinachten</a:t>
            </a:r>
          </a:p>
          <a:p>
            <a:pPr eaLnBrk="1" hangingPunct="1">
              <a:buFontTx/>
              <a:buChar char="•"/>
            </a:pPr>
            <a:endParaRPr lang="ru-RU" sz="4000" smtClean="0">
              <a:latin typeface="Arial Black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FF3399"/>
                </a:solidFill>
              </a:rPr>
              <a:t>Frage </a:t>
            </a:r>
            <a:r>
              <a:rPr lang="de-DE" b="1" dirty="0" smtClean="0">
                <a:solidFill>
                  <a:srgbClr val="FF3399"/>
                </a:solidFill>
              </a:rPr>
              <a:t>1</a:t>
            </a:r>
            <a:r>
              <a:rPr lang="ru-RU" b="1" dirty="0" smtClean="0">
                <a:solidFill>
                  <a:srgbClr val="FF3399"/>
                </a:solidFill>
              </a:rPr>
              <a:t>4</a:t>
            </a:r>
            <a:endParaRPr lang="ru-RU" b="1" dirty="0" smtClean="0">
              <a:solidFill>
                <a:srgbClr val="FF3399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7386638" cy="44973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Der Tag der Deutschen Einheit wird … gefeiert.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a)am 3. Oktober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b)am 7. November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c)am 17. Juni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de-DE" sz="1400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de-DE" sz="800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de-DE" sz="800" smtClean="0">
              <a:solidFill>
                <a:srgbClr val="235B4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800" smtClean="0">
                <a:solidFill>
                  <a:srgbClr val="235B40"/>
                </a:solidFill>
              </a:rPr>
              <a:t>                                          </a:t>
            </a: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6666FF"/>
                </a:solidFill>
                <a:latin typeface="Arial Narrow" pitchFamily="34" charset="0"/>
              </a:rPr>
              <a:t>Frage 1</a:t>
            </a:r>
            <a:endParaRPr lang="ru-RU" sz="3200" b="1" smtClean="0">
              <a:solidFill>
                <a:srgbClr val="6666FF"/>
              </a:solidFill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400" smtClean="0">
                <a:solidFill>
                  <a:srgbClr val="235B40"/>
                </a:solidFill>
                <a:latin typeface="Arial Black" pitchFamily="34" charset="0"/>
              </a:rPr>
              <a:t>Deutschland </a:t>
            </a: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liegt … 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in der Mitte Europas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im Süden Europas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im Nordwesten Europas</a:t>
            </a:r>
          </a:p>
          <a:p>
            <a:pPr marL="609600" indent="-609600" eaLnBrk="1" hangingPunct="1">
              <a:buFontTx/>
              <a:buAutoNum type="alphaLcParenR"/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4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am 3. Oktober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24431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15.</a:t>
            </a:r>
            <a:r>
              <a:rPr lang="de-DE" sz="4400" b="1" dirty="0" smtClean="0"/>
              <a:t>Die </a:t>
            </a:r>
            <a:r>
              <a:rPr lang="de-DE" sz="4400" b="1" dirty="0" smtClean="0"/>
              <a:t>Sehenswürdigkeit von Berlin ist</a:t>
            </a:r>
            <a:r>
              <a:rPr lang="de-DE" sz="4800" b="1" dirty="0" smtClean="0"/>
              <a:t>…</a:t>
            </a:r>
            <a:endParaRPr lang="ru-RU" b="1" dirty="0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a) die Frauenkirhe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b) der Kölner Dom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c) der Alexanderplatz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d) </a:t>
            </a:r>
            <a:r>
              <a:rPr lang="de-DE" smtClean="0"/>
              <a:t>die Gemäldegalerie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Antwort:    c</a:t>
            </a:r>
            <a:endParaRPr lang="ru-RU" b="1" smtClean="0"/>
          </a:p>
        </p:txBody>
      </p:sp>
      <p:pic>
        <p:nvPicPr>
          <p:cNvPr id="45059" name="Picture 5" descr="Alexanderplat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1643050"/>
            <a:ext cx="3887648" cy="2916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16.</a:t>
            </a:r>
            <a:r>
              <a:rPr lang="de-DE" sz="4400" b="1" dirty="0" smtClean="0"/>
              <a:t>Zuerst </a:t>
            </a:r>
            <a:r>
              <a:rPr lang="de-DE" sz="4400" b="1" dirty="0" smtClean="0"/>
              <a:t>kommen die deutsche Kinder in …</a:t>
            </a:r>
            <a:endParaRPr lang="ru-RU" b="1" dirty="0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4400" smtClean="0"/>
              <a:t>a</a:t>
            </a:r>
            <a:r>
              <a:rPr lang="ru-RU" sz="4400" smtClean="0"/>
              <a:t>) </a:t>
            </a:r>
            <a:r>
              <a:rPr lang="de-DE" sz="4400" smtClean="0"/>
              <a:t>die Grundschule</a:t>
            </a:r>
          </a:p>
          <a:p>
            <a:pPr eaLnBrk="1" hangingPunct="1"/>
            <a:r>
              <a:rPr lang="de-DE" sz="4400" smtClean="0"/>
              <a:t>b</a:t>
            </a:r>
            <a:r>
              <a:rPr lang="ru-RU" sz="4400" smtClean="0"/>
              <a:t>)</a:t>
            </a:r>
            <a:r>
              <a:rPr lang="de-DE" sz="4400" smtClean="0"/>
              <a:t> die Hauptschule</a:t>
            </a:r>
          </a:p>
          <a:p>
            <a:pPr eaLnBrk="1" hangingPunct="1"/>
            <a:r>
              <a:rPr lang="de-DE" sz="4400" smtClean="0"/>
              <a:t>c) das Gymnasium</a:t>
            </a:r>
          </a:p>
          <a:p>
            <a:pPr eaLnBrk="1" hangingPunct="1"/>
            <a:r>
              <a:rPr lang="de-DE" sz="4400" smtClean="0"/>
              <a:t>d) die Realschule</a:t>
            </a:r>
            <a:endParaRPr lang="ru-RU" sz="44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 Antwort</a:t>
            </a:r>
            <a:r>
              <a:rPr lang="ru-RU" b="1" smtClean="0"/>
              <a:t>: </a:t>
            </a:r>
            <a:r>
              <a:rPr lang="en-US" b="1" smtClean="0"/>
              <a:t>a</a:t>
            </a:r>
            <a:endParaRPr lang="ru-RU" b="1" smtClean="0"/>
          </a:p>
        </p:txBody>
      </p:sp>
      <p:pic>
        <p:nvPicPr>
          <p:cNvPr id="47107" name="Picture 42" descr="4788981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785926"/>
            <a:ext cx="2844000" cy="2844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14313" y="785813"/>
            <a:ext cx="7772400" cy="1143000"/>
          </a:xfrm>
        </p:spPr>
        <p:txBody>
          <a:bodyPr/>
          <a:lstStyle/>
          <a:p>
            <a:r>
              <a:rPr lang="ru-RU" sz="3600" b="1" dirty="0" smtClean="0"/>
              <a:t>17.</a:t>
            </a:r>
            <a:r>
              <a:rPr lang="de-DE" sz="3600" b="1" dirty="0" smtClean="0"/>
              <a:t>Welche </a:t>
            </a:r>
            <a:r>
              <a:rPr lang="de-DE" sz="3600" b="1" dirty="0" smtClean="0"/>
              <a:t>Stadt nennt man die Stadt der deutschen Literatur und Musik</a:t>
            </a:r>
            <a:r>
              <a:rPr lang="ru-RU" sz="3600" b="1" dirty="0" smtClean="0"/>
              <a:t>,</a:t>
            </a:r>
            <a:r>
              <a:rPr lang="de-DE" sz="3600" b="1" dirty="0" smtClean="0"/>
              <a:t> die Stadt der deutschen Klassik</a:t>
            </a:r>
            <a:r>
              <a:rPr lang="ru-RU" sz="3600" b="1" dirty="0" smtClean="0"/>
              <a:t>,</a:t>
            </a:r>
            <a:r>
              <a:rPr lang="de-DE" sz="3600" b="1" dirty="0" smtClean="0"/>
              <a:t> Goethe</a:t>
            </a:r>
            <a:r>
              <a:rPr lang="ru-RU" sz="3600" b="1" dirty="0" smtClean="0"/>
              <a:t>-</a:t>
            </a:r>
            <a:r>
              <a:rPr lang="de-DE" sz="3600" b="1" dirty="0" smtClean="0"/>
              <a:t>und</a:t>
            </a:r>
            <a:r>
              <a:rPr lang="ru-RU" sz="3600" b="1" dirty="0" smtClean="0"/>
              <a:t>-</a:t>
            </a:r>
            <a:r>
              <a:rPr lang="de-DE" sz="3600" b="1" dirty="0" smtClean="0"/>
              <a:t>Schiller</a:t>
            </a:r>
            <a:r>
              <a:rPr lang="ru-RU" sz="3600" b="1" dirty="0" smtClean="0"/>
              <a:t>-</a:t>
            </a:r>
            <a:r>
              <a:rPr lang="de-DE" sz="3600" b="1" dirty="0" smtClean="0"/>
              <a:t>Stadt</a:t>
            </a:r>
            <a:r>
              <a:rPr lang="ru-RU" sz="3600" b="1" dirty="0" smtClean="0"/>
              <a:t>?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785813" y="2327275"/>
            <a:ext cx="7772400" cy="45307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a) N</a:t>
            </a:r>
            <a:r>
              <a:rPr lang="de-DE" b="1" smtClean="0"/>
              <a:t>ürnberg</a:t>
            </a:r>
          </a:p>
          <a:p>
            <a:pPr eaLnBrk="1" hangingPunct="1"/>
            <a:r>
              <a:rPr lang="de-DE" b="1" smtClean="0"/>
              <a:t>b) Dresden</a:t>
            </a:r>
          </a:p>
          <a:p>
            <a:pPr eaLnBrk="1" hangingPunct="1"/>
            <a:r>
              <a:rPr lang="de-DE" b="1" smtClean="0"/>
              <a:t>c) Weimar</a:t>
            </a:r>
          </a:p>
          <a:p>
            <a:pPr eaLnBrk="1" hangingPunct="1"/>
            <a:r>
              <a:rPr lang="de-DE" b="1" smtClean="0"/>
              <a:t>d) Leipzig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/>
            </a:r>
            <a:br>
              <a:rPr lang="de-DE" sz="2800" smtClean="0"/>
            </a:br>
            <a:r>
              <a:rPr lang="de-DE" sz="2800" smtClean="0"/>
              <a:t> </a:t>
            </a:r>
            <a:r>
              <a:rPr lang="de-DE" sz="4400" b="1" smtClean="0"/>
              <a:t>Antwort</a:t>
            </a:r>
            <a:r>
              <a:rPr lang="ru-RU" sz="4400" b="1" smtClean="0"/>
              <a:t>:</a:t>
            </a:r>
            <a:r>
              <a:rPr lang="en-US" sz="4400" b="1" smtClean="0"/>
              <a:t> c</a:t>
            </a:r>
            <a:r>
              <a:rPr lang="ru-RU" sz="4400" b="1" smtClean="0"/>
              <a:t/>
            </a:r>
            <a:br>
              <a:rPr lang="ru-RU" sz="4400" b="1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49155" name="Picture 12" descr="img_2005712_19mn58s4mls3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8" y="2214554"/>
            <a:ext cx="3626768" cy="2412000"/>
          </a:xfrm>
        </p:spPr>
      </p:pic>
      <p:sp>
        <p:nvSpPr>
          <p:cNvPr id="49156" name="Прямоугольник 5"/>
          <p:cNvSpPr>
            <a:spLocks noChangeArrowheads="1"/>
          </p:cNvSpPr>
          <p:nvPr/>
        </p:nvSpPr>
        <p:spPr bwMode="auto">
          <a:xfrm>
            <a:off x="3786188" y="928688"/>
            <a:ext cx="2673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Weimar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18.</a:t>
            </a:r>
            <a:r>
              <a:rPr lang="de-DE" b="1" smtClean="0"/>
              <a:t>Wodurch </a:t>
            </a:r>
            <a:r>
              <a:rPr lang="de-DE" b="1" smtClean="0"/>
              <a:t>ist Dresden bekannt?</a:t>
            </a:r>
            <a:endParaRPr lang="ru-RU" b="1" dirty="0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/>
              <a:t>a) </a:t>
            </a:r>
            <a:r>
              <a:rPr lang="de-DE" sz="4000" b="1" smtClean="0"/>
              <a:t>durch das Verkehrsmuseum</a:t>
            </a:r>
          </a:p>
          <a:p>
            <a:pPr eaLnBrk="1" hangingPunct="1">
              <a:lnSpc>
                <a:spcPct val="90000"/>
              </a:lnSpc>
            </a:pPr>
            <a:r>
              <a:rPr lang="de-DE" sz="4000" b="1" smtClean="0"/>
              <a:t>b) durch den Alexanderplatz</a:t>
            </a:r>
          </a:p>
          <a:p>
            <a:pPr eaLnBrk="1" hangingPunct="1">
              <a:lnSpc>
                <a:spcPct val="90000"/>
              </a:lnSpc>
            </a:pPr>
            <a:r>
              <a:rPr lang="de-DE" sz="4000" b="1" smtClean="0"/>
              <a:t>c) durch die Gemäldegalerie</a:t>
            </a:r>
          </a:p>
          <a:p>
            <a:pPr eaLnBrk="1" hangingPunct="1">
              <a:lnSpc>
                <a:spcPct val="90000"/>
              </a:lnSpc>
            </a:pPr>
            <a:r>
              <a:rPr lang="de-DE" sz="4000" b="1" smtClean="0"/>
              <a:t>d) durch die Leipziger Messe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57250" y="-5715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4400" smtClean="0"/>
              <a:t/>
            </a:r>
            <a:br>
              <a:rPr lang="de-DE" sz="4400" smtClean="0"/>
            </a:br>
            <a:r>
              <a:rPr lang="de-DE" sz="4400" smtClean="0"/>
              <a:t/>
            </a:r>
            <a:br>
              <a:rPr lang="de-DE" sz="4400" smtClean="0"/>
            </a:br>
            <a:r>
              <a:rPr lang="de-DE" sz="4400" smtClean="0"/>
              <a:t/>
            </a:r>
            <a:br>
              <a:rPr lang="de-DE" sz="4400" smtClean="0"/>
            </a:br>
            <a:r>
              <a:rPr lang="de-DE" sz="4400" b="1" smtClean="0"/>
              <a:t>      Antwort</a:t>
            </a:r>
            <a:r>
              <a:rPr lang="ru-RU" sz="4400" b="1" smtClean="0"/>
              <a:t>:</a:t>
            </a:r>
            <a:r>
              <a:rPr lang="de-DE" sz="4400" b="1" smtClean="0"/>
              <a:t> c          </a:t>
            </a:r>
            <a:r>
              <a:rPr lang="de-DE" sz="4400" smtClean="0"/>
              <a:t/>
            </a:r>
            <a:br>
              <a:rPr lang="de-DE" sz="4400" smtClean="0"/>
            </a:br>
            <a:endParaRPr lang="ru-RU" smtClean="0"/>
          </a:p>
        </p:txBody>
      </p:sp>
      <p:pic>
        <p:nvPicPr>
          <p:cNvPr id="51203" name="Picture 32" descr="434216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310301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285750" y="1643063"/>
            <a:ext cx="772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 b="1"/>
              <a:t>durch die Gemäldegalerie</a:t>
            </a:r>
            <a:endParaRPr lang="ru-RU" sz="48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211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Alles Gute,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Viel Glück!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400" b="1" smtClean="0">
                <a:solidFill>
                  <a:schemeClr val="accent2"/>
                </a:solidFill>
                <a:latin typeface="Arial Narrow" pitchFamily="34" charset="0"/>
              </a:rPr>
              <a:t>Antwort 1</a:t>
            </a:r>
            <a:endParaRPr lang="ru-RU" sz="3400" b="1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12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500174"/>
            <a:ext cx="4348416" cy="273600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14283" y="4797425"/>
            <a:ext cx="79089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235B40"/>
                </a:solidFill>
                <a:latin typeface="Arial Black" pitchFamily="34" charset="0"/>
              </a:rPr>
              <a:t>in der Mitte Europas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b="1" dirty="0" smtClean="0">
                <a:solidFill>
                  <a:srgbClr val="6666FF"/>
                </a:solidFill>
                <a:latin typeface="Arial Narrow" pitchFamily="34" charset="0"/>
              </a:rPr>
              <a:t>Frage </a:t>
            </a:r>
            <a:r>
              <a:rPr lang="ru-RU" sz="3200" b="1" dirty="0" smtClean="0">
                <a:solidFill>
                  <a:srgbClr val="6666FF"/>
                </a:solidFill>
                <a:latin typeface="Arial Narrow" pitchFamily="34" charset="0"/>
              </a:rPr>
              <a:t>2</a:t>
            </a:r>
            <a:endParaRPr lang="ru-RU" sz="3200" b="1" dirty="0" smtClean="0">
              <a:solidFill>
                <a:srgbClr val="6666FF"/>
              </a:solidFill>
              <a:latin typeface="Arial Narrow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Deutschland ist … 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eine Monarchie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eine föderative Republik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Eine Volksdemokratie</a:t>
            </a:r>
          </a:p>
          <a:p>
            <a:pPr marL="609600" indent="-609600" eaLnBrk="1" hangingPunct="1">
              <a:buFontTx/>
              <a:buAutoNum type="alphaLcParenR"/>
            </a:pPr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de-DE" sz="12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4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400" b="1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endParaRPr lang="ru-RU" sz="34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Deutschland ist eine föderative Republik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sz="4000" smtClean="0">
              <a:solidFill>
                <a:srgbClr val="235B40"/>
              </a:solidFill>
              <a:latin typeface="Arial Black" pitchFamily="34" charset="0"/>
            </a:endParaRP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41417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dirty="0" smtClean="0">
                <a:solidFill>
                  <a:srgbClr val="FF3399"/>
                </a:solidFill>
              </a:rPr>
              <a:t>Frage </a:t>
            </a:r>
            <a:r>
              <a:rPr lang="ru-RU" sz="3600" b="1" dirty="0" smtClean="0">
                <a:solidFill>
                  <a:srgbClr val="FF3399"/>
                </a:solidFill>
              </a:rPr>
              <a:t>3</a:t>
            </a:r>
            <a:r>
              <a:rPr lang="ru-RU" sz="3600" dirty="0" smtClean="0">
                <a:solidFill>
                  <a:srgbClr val="FF3399"/>
                </a:solidFill>
              </a:rPr>
              <a:t/>
            </a:r>
            <a:br>
              <a:rPr lang="ru-RU" sz="3600" dirty="0" smtClean="0">
                <a:solidFill>
                  <a:srgbClr val="FF3399"/>
                </a:solidFill>
              </a:rPr>
            </a:br>
            <a:endParaRPr lang="ru-RU" sz="3600" dirty="0" smtClean="0">
              <a:solidFill>
                <a:srgbClr val="FF3399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Deutschland besteht aus …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a)14 Bundesländern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b)16 Bundesländern</a:t>
            </a:r>
          </a:p>
          <a:p>
            <a:pPr marL="609600" indent="-609600" eaLnBrk="1" hangingPunct="1">
              <a:buFontTx/>
              <a:buNone/>
            </a:pPr>
            <a:r>
              <a:rPr lang="de-DE" sz="4400" smtClean="0">
                <a:solidFill>
                  <a:srgbClr val="235B40"/>
                </a:solidFill>
                <a:latin typeface="Arial Black" pitchFamily="34" charset="0"/>
              </a:rPr>
              <a:t>c)17 Bundesländern</a:t>
            </a:r>
          </a:p>
          <a:p>
            <a:pPr marL="609600" indent="-609600" eaLnBrk="1" hangingPunct="1"/>
            <a:endParaRPr lang="de-DE" sz="44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/>
            <a:endParaRPr lang="ru-RU" sz="44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b="1" dirty="0" smtClean="0">
                <a:solidFill>
                  <a:schemeClr val="accent2"/>
                </a:solidFill>
                <a:latin typeface="Arial Narrow" pitchFamily="34" charset="0"/>
              </a:rPr>
              <a:t>Antwort </a:t>
            </a:r>
            <a:r>
              <a:rPr lang="ru-RU" sz="3800" b="1" dirty="0" smtClean="0">
                <a:solidFill>
                  <a:schemeClr val="accent2"/>
                </a:solidFill>
                <a:latin typeface="Arial Narrow" pitchFamily="34" charset="0"/>
              </a:rPr>
              <a:t>3</a:t>
            </a:r>
            <a:endParaRPr lang="ru-RU" sz="3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Deutschland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besteht aus 16 </a:t>
            </a:r>
            <a:endParaRPr lang="ru-RU" sz="4000" smtClean="0">
              <a:solidFill>
                <a:srgbClr val="235B4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Bundesländern</a:t>
            </a:r>
          </a:p>
          <a:p>
            <a:pPr eaLnBrk="1" hangingPunct="1">
              <a:buFontTx/>
              <a:buChar char="•"/>
            </a:pPr>
            <a:endParaRPr lang="ru-RU" sz="4000" smtClean="0">
              <a:latin typeface="Arial Black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2778633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b="1" dirty="0" smtClean="0">
                <a:solidFill>
                  <a:srgbClr val="FF3399"/>
                </a:solidFill>
              </a:rPr>
              <a:t>Frage </a:t>
            </a:r>
            <a:r>
              <a:rPr lang="ru-RU" sz="3600" b="1" dirty="0" smtClean="0">
                <a:solidFill>
                  <a:srgbClr val="FF3399"/>
                </a:solidFill>
              </a:rPr>
              <a:t>4</a:t>
            </a:r>
            <a:r>
              <a:rPr lang="ru-RU" sz="3600" dirty="0" smtClean="0">
                <a:solidFill>
                  <a:srgbClr val="FF3399"/>
                </a:solidFill>
              </a:rPr>
              <a:t/>
            </a:r>
            <a:br>
              <a:rPr lang="ru-RU" sz="3600" dirty="0" smtClean="0">
                <a:solidFill>
                  <a:srgbClr val="FF3399"/>
                </a:solidFill>
              </a:rPr>
            </a:br>
            <a:endParaRPr lang="ru-RU" sz="3600" dirty="0" smtClean="0">
              <a:solidFill>
                <a:srgbClr val="FF339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Deutschlands Flagge ist 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000" smtClean="0">
                <a:solidFill>
                  <a:srgbClr val="235B40"/>
                </a:solidFill>
                <a:latin typeface="Arial Black" pitchFamily="34" charset="0"/>
              </a:rPr>
              <a:t>a)</a:t>
            </a: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schwarz-rot-gold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b)gold-rot-schwarz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4000" smtClean="0">
                <a:solidFill>
                  <a:srgbClr val="235B40"/>
                </a:solidFill>
                <a:latin typeface="Arial Black" pitchFamily="34" charset="0"/>
              </a:rPr>
              <a:t>c)rot-schwarz-gold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de-DE" sz="4000" smtClean="0">
              <a:solidFill>
                <a:srgbClr val="235B40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z="2800" smtClean="0">
                <a:solidFill>
                  <a:srgbClr val="235B40"/>
                </a:solidFill>
              </a:rPr>
              <a:t>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442</Words>
  <Application>Microsoft Office PowerPoint</Application>
  <PresentationFormat>Экран (4:3)</PresentationFormat>
  <Paragraphs>156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Склон</vt:lpstr>
      <vt:lpstr>Кимоно</vt:lpstr>
      <vt:lpstr>Круги</vt:lpstr>
      <vt:lpstr>Слайд 1</vt:lpstr>
      <vt:lpstr>Слайд 2</vt:lpstr>
      <vt:lpstr>Frage 1</vt:lpstr>
      <vt:lpstr>Antwort 1</vt:lpstr>
      <vt:lpstr>Frage 2</vt:lpstr>
      <vt:lpstr>Antwort 2</vt:lpstr>
      <vt:lpstr>Frage 3 </vt:lpstr>
      <vt:lpstr>Antwort 3</vt:lpstr>
      <vt:lpstr>Frage 4 </vt:lpstr>
      <vt:lpstr>Antwort 4</vt:lpstr>
      <vt:lpstr>Frage 5 </vt:lpstr>
      <vt:lpstr>Antwort 5</vt:lpstr>
      <vt:lpstr>Frage 6</vt:lpstr>
      <vt:lpstr>Antwort 6</vt:lpstr>
      <vt:lpstr>Frage 7</vt:lpstr>
      <vt:lpstr>Antwort 7</vt:lpstr>
      <vt:lpstr>Frage 8</vt:lpstr>
      <vt:lpstr>Antwort 8</vt:lpstr>
      <vt:lpstr>Frage 9</vt:lpstr>
      <vt:lpstr>Antwort 9</vt:lpstr>
      <vt:lpstr>Frage 10</vt:lpstr>
      <vt:lpstr>                          Antwort 10</vt:lpstr>
      <vt:lpstr>Frage 11</vt:lpstr>
      <vt:lpstr>Antwort 11</vt:lpstr>
      <vt:lpstr>Frage 12</vt:lpstr>
      <vt:lpstr>Antwort 12</vt:lpstr>
      <vt:lpstr>Frage13</vt:lpstr>
      <vt:lpstr>Antwort 13</vt:lpstr>
      <vt:lpstr>Frage 14</vt:lpstr>
      <vt:lpstr>Antwort 14</vt:lpstr>
      <vt:lpstr>15.Die Sehenswürdigkeit von Berlin ist…</vt:lpstr>
      <vt:lpstr>Antwort:    c</vt:lpstr>
      <vt:lpstr>16.Zuerst kommen die deutsche Kinder in …</vt:lpstr>
      <vt:lpstr> Antwort: a</vt:lpstr>
      <vt:lpstr>17.Welche Stadt nennt man die Stadt der deutschen Literatur und Musik, die Stadt der deutschen Klassik, Goethe-und-Schiller-Stadt?</vt:lpstr>
      <vt:lpstr>  Antwort: c  </vt:lpstr>
      <vt:lpstr>18.Wodurch ist Dresden bekannt?</vt:lpstr>
      <vt:lpstr>         Antwort: c          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Tatsachen über Deutschland</dc:title>
  <dc:creator>Яна Олеговна</dc:creator>
  <cp:lastModifiedBy>ПК</cp:lastModifiedBy>
  <cp:revision>28</cp:revision>
  <dcterms:created xsi:type="dcterms:W3CDTF">2010-06-20T06:12:14Z</dcterms:created>
  <dcterms:modified xsi:type="dcterms:W3CDTF">2013-01-28T17:21:41Z</dcterms:modified>
</cp:coreProperties>
</file>