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chemeClr val="accent6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15FE-024B-4616-80E3-79EE6AEB1F5E}" type="datetimeFigureOut">
              <a:rPr lang="ru-RU" smtClean="0"/>
              <a:pPr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038E-5047-4ABE-BFCA-0102BA269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024335"/>
          </a:xfrm>
        </p:spPr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</a:rPr>
              <a:t>Verbes du 1 groupe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Plus-</a:t>
            </a:r>
            <a:r>
              <a:rPr lang="en-US" b="1" dirty="0" err="1" smtClean="0">
                <a:solidFill>
                  <a:srgbClr val="002060"/>
                </a:solidFill>
              </a:rPr>
              <a:t>que</a:t>
            </a:r>
            <a:r>
              <a:rPr lang="en-US" b="1" dirty="0" smtClean="0">
                <a:solidFill>
                  <a:srgbClr val="002060"/>
                </a:solidFill>
              </a:rPr>
              <a:t>-parfait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(предпрошедшее </a:t>
            </a:r>
            <a:r>
              <a:rPr lang="ru-RU" b="1" smtClean="0">
                <a:solidFill>
                  <a:srgbClr val="002060"/>
                </a:solidFill>
              </a:rPr>
              <a:t>сложное время)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600200"/>
            <a:ext cx="4536504" cy="4525963"/>
          </a:xfrm>
        </p:spPr>
        <p:txBody>
          <a:bodyPr/>
          <a:lstStyle/>
          <a:p>
            <a:pPr algn="just">
              <a:buNone/>
            </a:pPr>
            <a:r>
              <a:rPr lang="en-US" b="1" dirty="0" err="1" smtClean="0"/>
              <a:t>J`</a:t>
            </a:r>
            <a:r>
              <a:rPr lang="en-US" b="1" dirty="0" err="1" smtClean="0">
                <a:solidFill>
                  <a:srgbClr val="FF0000"/>
                </a:solidFill>
              </a:rPr>
              <a:t>avais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/>
              <a:t>parl</a:t>
            </a:r>
            <a:r>
              <a:rPr lang="fr-FR" b="1" dirty="0" smtClean="0"/>
              <a:t>é</a:t>
            </a:r>
          </a:p>
          <a:p>
            <a:pPr algn="just">
              <a:buNone/>
            </a:pPr>
            <a:r>
              <a:rPr lang="fr-FR" b="1" dirty="0" smtClean="0"/>
              <a:t>Tu </a:t>
            </a:r>
            <a:r>
              <a:rPr lang="fr-FR" b="1" dirty="0" smtClean="0">
                <a:solidFill>
                  <a:srgbClr val="FF0000"/>
                </a:solidFill>
              </a:rPr>
              <a:t>avais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il, elle </a:t>
            </a:r>
            <a:r>
              <a:rPr lang="fr-FR" b="1" dirty="0" smtClean="0">
                <a:solidFill>
                  <a:srgbClr val="FF0000"/>
                </a:solidFill>
              </a:rPr>
              <a:t>avait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endParaRPr lang="fr-FR" b="1" dirty="0" smtClean="0"/>
          </a:p>
          <a:p>
            <a:pPr algn="just">
              <a:buNone/>
            </a:pPr>
            <a:r>
              <a:rPr lang="fr-FR" b="1" dirty="0" smtClean="0"/>
              <a:t>Nous </a:t>
            </a:r>
            <a:r>
              <a:rPr lang="fr-FR" b="1" dirty="0" smtClean="0">
                <a:solidFill>
                  <a:srgbClr val="FF0000"/>
                </a:solidFill>
              </a:rPr>
              <a:t>avions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Vous </a:t>
            </a:r>
            <a:r>
              <a:rPr lang="fr-FR" b="1" dirty="0" smtClean="0">
                <a:solidFill>
                  <a:srgbClr val="FF0000"/>
                </a:solidFill>
              </a:rPr>
              <a:t>aviez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Ils, elles </a:t>
            </a:r>
            <a:r>
              <a:rPr lang="fr-FR" b="1" dirty="0" smtClean="0">
                <a:solidFill>
                  <a:srgbClr val="FF0000"/>
                </a:solidFill>
              </a:rPr>
              <a:t>avaient</a:t>
            </a:r>
            <a:r>
              <a:rPr lang="fr-FR" b="1" dirty="0" smtClean="0"/>
              <a:t> parlé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/>
            </a:r>
            <a:br>
              <a:rPr lang="fr-FR" sz="1400" dirty="0" smtClean="0"/>
            </a:b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/>
            </a:r>
            <a:br>
              <a:rPr lang="fr-FR" sz="1400" dirty="0" smtClean="0"/>
            </a:b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 smtClean="0"/>
              <a:t>    </a:t>
            </a:r>
            <a:endParaRPr lang="ru-RU" sz="1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0"/>
            <a:ext cx="4038600" cy="6858000"/>
          </a:xfrm>
        </p:spPr>
        <p:txBody>
          <a:bodyPr>
            <a:normAutofit/>
          </a:bodyPr>
          <a:lstStyle/>
          <a:p>
            <a:r>
              <a:rPr lang="fr-FR" sz="1800" b="1" i="1" dirty="0" smtClean="0"/>
              <a:t>Parl</a:t>
            </a:r>
            <a:r>
              <a:rPr lang="fr-FR" sz="1800" b="1" i="1" dirty="0" smtClean="0">
                <a:solidFill>
                  <a:srgbClr val="FF0000"/>
                </a:solidFill>
              </a:rPr>
              <a:t>er </a:t>
            </a:r>
            <a:r>
              <a:rPr lang="en-US" sz="1800" b="1" i="1" dirty="0" smtClean="0">
                <a:solidFill>
                  <a:srgbClr val="FF0000"/>
                </a:solidFill>
              </a:rPr>
              <a:t>- </a:t>
            </a:r>
            <a:r>
              <a:rPr lang="ru-RU" sz="1800" b="1" i="1" dirty="0" smtClean="0"/>
              <a:t>говорить</a:t>
            </a:r>
            <a:endParaRPr lang="fr-FR" sz="1800" b="1" i="1" dirty="0" smtClean="0">
              <a:solidFill>
                <a:srgbClr val="FF0000"/>
              </a:solidFill>
            </a:endParaRPr>
          </a:p>
          <a:p>
            <a:r>
              <a:rPr lang="fr-FR" sz="1800" b="1" i="1" dirty="0" smtClean="0"/>
              <a:t>Dessin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рисовать</a:t>
            </a:r>
            <a:endParaRPr lang="fr-FR" sz="1800" b="1" i="1" dirty="0" smtClean="0"/>
          </a:p>
          <a:p>
            <a:r>
              <a:rPr lang="fr-FR" sz="1800" b="1" i="1" dirty="0" smtClean="0"/>
              <a:t>Regard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смотреть</a:t>
            </a:r>
            <a:endParaRPr lang="fr-FR" sz="1800" b="1" i="1" dirty="0" smtClean="0"/>
          </a:p>
          <a:p>
            <a:r>
              <a:rPr lang="fr-FR" sz="1800" b="1" i="1" dirty="0" smtClean="0"/>
              <a:t>Jou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smtClean="0"/>
              <a:t>- играть</a:t>
            </a:r>
            <a:endParaRPr lang="fr-FR" sz="1800" b="1" i="1" dirty="0" smtClean="0"/>
          </a:p>
          <a:p>
            <a:r>
              <a:rPr lang="fr-FR" sz="1800" b="1" i="1" dirty="0" smtClean="0"/>
              <a:t>Donn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давать</a:t>
            </a:r>
            <a:endParaRPr lang="fr-FR" sz="1800" b="1" i="1" dirty="0" smtClean="0"/>
          </a:p>
          <a:p>
            <a:r>
              <a:rPr lang="fr-FR" sz="1800" b="1" i="1" dirty="0" smtClean="0"/>
              <a:t>Apport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приносить</a:t>
            </a:r>
            <a:endParaRPr lang="fr-FR" sz="1800" b="1" i="1" dirty="0" smtClean="0"/>
          </a:p>
          <a:p>
            <a:r>
              <a:rPr lang="fr-FR" sz="1800" b="1" i="1" dirty="0" smtClean="0"/>
              <a:t>Cach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прятать</a:t>
            </a:r>
            <a:endParaRPr lang="fr-FR" sz="1800" b="1" i="1" dirty="0" smtClean="0"/>
          </a:p>
          <a:p>
            <a:r>
              <a:rPr lang="fr-FR" sz="1800" b="1" i="1" dirty="0" smtClean="0"/>
              <a:t>Cherch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искать</a:t>
            </a:r>
            <a:endParaRPr lang="fr-FR" sz="1800" b="1" i="1" dirty="0" smtClean="0"/>
          </a:p>
          <a:p>
            <a:r>
              <a:rPr lang="fr-FR" sz="1800" b="1" i="1" dirty="0" smtClean="0"/>
              <a:t>Entr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входить</a:t>
            </a:r>
            <a:endParaRPr lang="fr-FR" sz="1800" b="1" i="1" dirty="0" smtClean="0"/>
          </a:p>
          <a:p>
            <a:r>
              <a:rPr lang="fr-FR" sz="1800" b="1" i="1" dirty="0" smtClean="0"/>
              <a:t>Ferm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закрывать</a:t>
            </a:r>
            <a:endParaRPr lang="fr-FR" sz="1800" b="1" i="1" dirty="0" smtClean="0"/>
          </a:p>
          <a:p>
            <a:r>
              <a:rPr lang="fr-FR" sz="1800" b="1" i="1" dirty="0" smtClean="0"/>
              <a:t>Commenc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начинать</a:t>
            </a:r>
            <a:endParaRPr lang="fr-FR" sz="1800" b="1" i="1" dirty="0" smtClean="0"/>
          </a:p>
          <a:p>
            <a:r>
              <a:rPr lang="fr-FR" sz="1800" b="1" i="1" dirty="0" smtClean="0"/>
              <a:t>Aim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любить</a:t>
            </a:r>
            <a:endParaRPr lang="fr-FR" sz="1800" b="1" i="1" dirty="0" smtClean="0"/>
          </a:p>
          <a:p>
            <a:r>
              <a:rPr lang="fr-FR" sz="1800" b="1" i="1" dirty="0" smtClean="0"/>
              <a:t>Demand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спрашивать</a:t>
            </a:r>
            <a:endParaRPr lang="fr-FR" sz="1800" b="1" i="1" dirty="0" smtClean="0"/>
          </a:p>
          <a:p>
            <a:r>
              <a:rPr lang="fr-FR" sz="1800" b="1" i="1" dirty="0" smtClean="0"/>
              <a:t>Saut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прыгать</a:t>
            </a:r>
            <a:endParaRPr lang="fr-FR" sz="1800" b="1" i="1" dirty="0" smtClean="0"/>
          </a:p>
          <a:p>
            <a:r>
              <a:rPr lang="fr-FR" sz="1800" b="1" i="1" dirty="0" smtClean="0"/>
              <a:t>Trouv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находить</a:t>
            </a:r>
            <a:endParaRPr lang="fr-FR" sz="1800" b="1" i="1" dirty="0" smtClean="0"/>
          </a:p>
          <a:p>
            <a:r>
              <a:rPr lang="fr-FR" sz="1800" b="1" i="1" dirty="0" smtClean="0"/>
              <a:t>Chant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петь</a:t>
            </a:r>
            <a:endParaRPr lang="fr-FR" sz="1800" b="1" i="1" dirty="0" smtClean="0"/>
          </a:p>
          <a:p>
            <a:r>
              <a:rPr lang="fr-FR" sz="1800" b="1" i="1" dirty="0" smtClean="0"/>
              <a:t>Dans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танцевать</a:t>
            </a:r>
            <a:endParaRPr lang="fr-FR" sz="1800" b="1" i="1" dirty="0" smtClean="0"/>
          </a:p>
          <a:p>
            <a:r>
              <a:rPr lang="fr-FR" sz="1800" b="1" i="1" dirty="0" smtClean="0"/>
              <a:t>Habit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/>
              <a:t> - жить</a:t>
            </a:r>
            <a:endParaRPr lang="fr-FR" sz="1800" b="1" i="1" dirty="0" smtClean="0"/>
          </a:p>
          <a:p>
            <a:r>
              <a:rPr lang="fr-FR" sz="1800" b="1" i="1" dirty="0" smtClean="0"/>
              <a:t>Arriv</a:t>
            </a:r>
            <a:r>
              <a:rPr lang="fr-FR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/>
              <a:t> - приходить</a:t>
            </a:r>
            <a:endParaRPr lang="fr-FR" sz="1800" b="1" i="1" dirty="0" smtClean="0"/>
          </a:p>
          <a:p>
            <a:r>
              <a:rPr lang="fr-FR" sz="1800" b="1" i="1" dirty="0" smtClean="0"/>
              <a:t>pens</a:t>
            </a:r>
            <a:r>
              <a:rPr lang="fr-FR" sz="1800" b="1" i="1" dirty="0" smtClean="0">
                <a:solidFill>
                  <a:srgbClr val="FF0000"/>
                </a:solidFill>
              </a:rPr>
              <a:t>er </a:t>
            </a:r>
            <a:r>
              <a:rPr lang="ru-RU" sz="1800" b="1" i="1" dirty="0" smtClean="0">
                <a:solidFill>
                  <a:srgbClr val="FF0000"/>
                </a:solidFill>
              </a:rPr>
              <a:t>– </a:t>
            </a:r>
            <a:r>
              <a:rPr lang="ru-RU" sz="1800" b="1" i="1" dirty="0" smtClean="0"/>
              <a:t>думать</a:t>
            </a:r>
            <a:endParaRPr lang="fr-FR" sz="1800" b="1" i="1" dirty="0" smtClean="0"/>
          </a:p>
          <a:p>
            <a:endParaRPr lang="ru-RU" sz="1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800" b="1" i="1" dirty="0" smtClean="0"/>
              <a:t>Mang</a:t>
            </a:r>
            <a:r>
              <a:rPr lang="en-US" sz="1800" b="1" i="1" dirty="0" smtClean="0">
                <a:solidFill>
                  <a:srgbClr val="FF0000"/>
                </a:solidFill>
              </a:rPr>
              <a:t>er -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smtClean="0"/>
              <a:t>кушать</a:t>
            </a:r>
            <a:endParaRPr lang="en-US" sz="1800" b="1" i="1" dirty="0" smtClean="0">
              <a:solidFill>
                <a:srgbClr val="FF0000"/>
              </a:solidFill>
            </a:endParaRPr>
          </a:p>
          <a:p>
            <a:r>
              <a:rPr lang="en-US" sz="1800" b="1" i="1" dirty="0" smtClean="0"/>
              <a:t>Ador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обожать</a:t>
            </a:r>
            <a:endParaRPr lang="en-US" sz="1800" b="1" i="1" dirty="0" smtClean="0"/>
          </a:p>
          <a:p>
            <a:r>
              <a:rPr lang="en-US" sz="1800" b="1" i="1" dirty="0" err="1" smtClean="0"/>
              <a:t>Ecout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слушать</a:t>
            </a:r>
            <a:endParaRPr lang="en-US" sz="1800" b="1" i="1" dirty="0" smtClean="0"/>
          </a:p>
          <a:p>
            <a:r>
              <a:rPr lang="en-US" sz="1800" b="1" i="1" dirty="0" err="1" smtClean="0"/>
              <a:t>Laiss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оставлять</a:t>
            </a:r>
            <a:endParaRPr lang="en-US" sz="1800" b="1" i="1" dirty="0" smtClean="0"/>
          </a:p>
          <a:p>
            <a:r>
              <a:rPr lang="en-US" sz="1800" b="1" i="1" dirty="0" err="1" smtClean="0"/>
              <a:t>Montr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показывать</a:t>
            </a:r>
            <a:endParaRPr lang="en-US" sz="1800" b="1" i="1" dirty="0" smtClean="0"/>
          </a:p>
          <a:p>
            <a:r>
              <a:rPr lang="en-US" sz="1800" b="1" i="1" dirty="0" err="1" smtClean="0"/>
              <a:t>Nag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плавать</a:t>
            </a:r>
            <a:endParaRPr lang="en-US" sz="1800" b="1" i="1" dirty="0" smtClean="0"/>
          </a:p>
          <a:p>
            <a:r>
              <a:rPr lang="en-US" sz="1800" b="1" i="1" dirty="0" smtClean="0"/>
              <a:t>Propos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предлагать</a:t>
            </a:r>
            <a:endParaRPr lang="en-US" sz="1800" b="1" i="1" dirty="0" smtClean="0"/>
          </a:p>
          <a:p>
            <a:r>
              <a:rPr lang="en-US" sz="1800" b="1" i="1" dirty="0" err="1" smtClean="0"/>
              <a:t>Racont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рассказывать</a:t>
            </a:r>
            <a:endParaRPr lang="en-US" sz="1800" b="1" i="1" dirty="0" smtClean="0"/>
          </a:p>
          <a:p>
            <a:r>
              <a:rPr lang="en-US" sz="1800" b="1" i="1" dirty="0" err="1" smtClean="0"/>
              <a:t>Remplac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заменять</a:t>
            </a:r>
            <a:endParaRPr lang="en-US" sz="1800" b="1" i="1" dirty="0" smtClean="0"/>
          </a:p>
          <a:p>
            <a:r>
              <a:rPr lang="en-US" sz="1800" b="1" i="1" dirty="0" smtClean="0"/>
              <a:t>Quitt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покидать</a:t>
            </a:r>
            <a:endParaRPr lang="en-US" sz="1800" b="1" i="1" dirty="0" smtClean="0"/>
          </a:p>
          <a:p>
            <a:r>
              <a:rPr lang="en-US" sz="1800" b="1" i="1" dirty="0" err="1" smtClean="0"/>
              <a:t>Sauv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спасать</a:t>
            </a:r>
            <a:endParaRPr lang="en-US" sz="1800" b="1" i="1" dirty="0" smtClean="0"/>
          </a:p>
          <a:p>
            <a:r>
              <a:rPr lang="en-US" sz="1800" b="1" i="1" dirty="0" err="1" smtClean="0"/>
              <a:t>Termin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– </a:t>
            </a:r>
            <a:r>
              <a:rPr lang="ru-RU" sz="1800" b="1" i="1" dirty="0" smtClean="0"/>
              <a:t>заканчивать</a:t>
            </a:r>
            <a:endParaRPr lang="en-US" sz="1800" b="1" i="1" dirty="0" smtClean="0"/>
          </a:p>
          <a:p>
            <a:r>
              <a:rPr lang="en-US" sz="1800" b="1" i="1" dirty="0" err="1" smtClean="0"/>
              <a:t>Travaill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работать</a:t>
            </a:r>
            <a:endParaRPr lang="en-US" sz="1800" b="1" i="1" dirty="0" smtClean="0"/>
          </a:p>
          <a:p>
            <a:r>
              <a:rPr lang="en-US" sz="1800" b="1" i="1" dirty="0" err="1" smtClean="0"/>
              <a:t>Utilis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 - </a:t>
            </a:r>
            <a:r>
              <a:rPr lang="ru-RU" sz="1800" b="1" i="1" dirty="0" smtClean="0"/>
              <a:t>использовать</a:t>
            </a:r>
            <a:endParaRPr lang="en-US" sz="1800" b="1" i="1" dirty="0" smtClean="0"/>
          </a:p>
          <a:p>
            <a:r>
              <a:rPr lang="en-US" sz="1800" b="1" i="1" dirty="0" err="1" smtClean="0"/>
              <a:t>Visit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посещать</a:t>
            </a:r>
            <a:endParaRPr lang="en-US" sz="1800" b="1" i="1" dirty="0" smtClean="0"/>
          </a:p>
          <a:p>
            <a:r>
              <a:rPr lang="en-US" sz="1800" b="1" i="1" dirty="0" err="1" smtClean="0"/>
              <a:t>Rentr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возвращаться</a:t>
            </a:r>
            <a:endParaRPr lang="en-US" sz="1800" b="1" i="1" dirty="0" smtClean="0"/>
          </a:p>
          <a:p>
            <a:r>
              <a:rPr lang="en-US" sz="1800" b="1" i="1" dirty="0" smtClean="0"/>
              <a:t>Prepar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приготовить</a:t>
            </a:r>
            <a:endParaRPr lang="en-US" sz="1800" b="1" i="1" dirty="0" smtClean="0"/>
          </a:p>
          <a:p>
            <a:r>
              <a:rPr lang="en-US" sz="1800" b="1" i="1" dirty="0" err="1" smtClean="0"/>
              <a:t>Ressembl</a:t>
            </a:r>
            <a:r>
              <a:rPr lang="en-US" sz="1800" b="1" i="1" dirty="0" err="1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– </a:t>
            </a:r>
            <a:r>
              <a:rPr lang="ru-RU" sz="1800" b="1" i="1" dirty="0" smtClean="0"/>
              <a:t>быть похожим</a:t>
            </a:r>
            <a:endParaRPr lang="en-US" sz="1800" b="1" i="1" dirty="0" smtClean="0"/>
          </a:p>
          <a:p>
            <a:r>
              <a:rPr lang="en-US" sz="1800" b="1" i="1" dirty="0" smtClean="0"/>
              <a:t>Continu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 </a:t>
            </a:r>
            <a:r>
              <a:rPr lang="ru-RU" sz="1800" b="1" i="1" dirty="0" smtClean="0"/>
              <a:t>продолжать</a:t>
            </a:r>
            <a:endParaRPr lang="en-US" sz="1800" b="1" i="1" dirty="0" smtClean="0"/>
          </a:p>
          <a:p>
            <a:r>
              <a:rPr lang="en-US" sz="1800" b="1" i="1" dirty="0" smtClean="0"/>
              <a:t>Aid</a:t>
            </a:r>
            <a:r>
              <a:rPr lang="en-US" sz="1800" b="1" i="1" dirty="0" smtClean="0">
                <a:solidFill>
                  <a:srgbClr val="FF0000"/>
                </a:solidFill>
              </a:rPr>
              <a:t>er</a:t>
            </a:r>
            <a:r>
              <a:rPr lang="ru-RU" sz="1800" b="1" i="1" dirty="0" smtClean="0">
                <a:solidFill>
                  <a:srgbClr val="FF0000"/>
                </a:solidFill>
              </a:rPr>
              <a:t> -</a:t>
            </a:r>
            <a:r>
              <a:rPr lang="ru-RU" sz="1800" b="1" i="1" dirty="0" smtClean="0"/>
              <a:t> помогать</a:t>
            </a:r>
            <a:endParaRPr lang="ru-RU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143000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schemeClr val="tx2">
                    <a:lumMod val="50000"/>
                  </a:schemeClr>
                </a:solidFill>
              </a:rPr>
              <a:t>PRESENT</a:t>
            </a:r>
            <a:br>
              <a:rPr lang="fr-FR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  (Настоящее время)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260648"/>
            <a:ext cx="5112568" cy="5750099"/>
          </a:xfrm>
        </p:spPr>
        <p:txBody>
          <a:bodyPr anchor="ctr" anchorCtr="1">
            <a:normAutofit fontScale="25000" lnSpcReduction="20000"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5100" dirty="0" smtClean="0"/>
              <a:t>              </a:t>
            </a:r>
            <a:r>
              <a:rPr lang="fr-FR" sz="5100" dirty="0" smtClean="0"/>
              <a:t>  </a:t>
            </a:r>
            <a:r>
              <a:rPr lang="ru-RU" sz="5100" dirty="0" smtClean="0"/>
              <a:t>  </a:t>
            </a:r>
            <a:r>
              <a:rPr lang="fr-FR" sz="5100" dirty="0" smtClean="0"/>
              <a:t> </a:t>
            </a:r>
            <a:r>
              <a:rPr lang="fr-FR" sz="16000" b="1" dirty="0" smtClean="0"/>
              <a:t>PARL</a:t>
            </a:r>
            <a:r>
              <a:rPr lang="fr-FR" sz="16000" b="1" dirty="0" smtClean="0">
                <a:solidFill>
                  <a:srgbClr val="FF0000"/>
                </a:solidFill>
              </a:rPr>
              <a:t>ER</a:t>
            </a:r>
          </a:p>
          <a:p>
            <a:pPr>
              <a:buNone/>
            </a:pPr>
            <a:endParaRPr lang="fr-FR" sz="16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16000" b="1" dirty="0" smtClean="0"/>
              <a:t>                 Je parl</a:t>
            </a:r>
            <a:r>
              <a:rPr lang="fr-FR" sz="16000" b="1" dirty="0" smtClean="0">
                <a:solidFill>
                  <a:srgbClr val="FF0000"/>
                </a:solidFill>
              </a:rPr>
              <a:t>e</a:t>
            </a:r>
          </a:p>
          <a:p>
            <a:pPr>
              <a:buNone/>
            </a:pPr>
            <a:r>
              <a:rPr lang="fr-FR" sz="16000" b="1" dirty="0" smtClean="0"/>
              <a:t>                 Tu parl</a:t>
            </a:r>
            <a:r>
              <a:rPr lang="fr-FR" sz="16000" b="1" dirty="0" smtClean="0">
                <a:solidFill>
                  <a:srgbClr val="FF0000"/>
                </a:solidFill>
              </a:rPr>
              <a:t>es</a:t>
            </a:r>
          </a:p>
          <a:p>
            <a:pPr>
              <a:buNone/>
            </a:pPr>
            <a:r>
              <a:rPr lang="fr-FR" sz="16000" b="1" dirty="0" smtClean="0"/>
              <a:t>                 Il parl</a:t>
            </a:r>
            <a:r>
              <a:rPr lang="fr-FR" sz="16000" b="1" dirty="0" smtClean="0">
                <a:solidFill>
                  <a:srgbClr val="FF0000"/>
                </a:solidFill>
              </a:rPr>
              <a:t>e</a:t>
            </a:r>
          </a:p>
          <a:p>
            <a:pPr>
              <a:buNone/>
            </a:pPr>
            <a:r>
              <a:rPr lang="fr-FR" sz="16000" b="1" dirty="0" smtClean="0"/>
              <a:t>                 Elle parl</a:t>
            </a:r>
            <a:r>
              <a:rPr lang="fr-FR" sz="16000" b="1" dirty="0" smtClean="0">
                <a:solidFill>
                  <a:srgbClr val="FF0000"/>
                </a:solidFill>
              </a:rPr>
              <a:t>e</a:t>
            </a:r>
          </a:p>
          <a:p>
            <a:pPr>
              <a:buNone/>
            </a:pPr>
            <a:endParaRPr lang="fr-FR" sz="16000" b="1" dirty="0" smtClean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  <a:p>
            <a:pPr>
              <a:buNone/>
            </a:pPr>
            <a:r>
              <a:rPr lang="fr-FR" sz="16000" b="1" dirty="0" smtClean="0"/>
              <a:t>                 Nous parl</a:t>
            </a:r>
            <a:r>
              <a:rPr lang="fr-FR" sz="160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buNone/>
            </a:pPr>
            <a:r>
              <a:rPr lang="fr-FR" sz="16000" b="1" dirty="0" smtClean="0"/>
              <a:t>                 Vous parl</a:t>
            </a:r>
            <a:r>
              <a:rPr lang="fr-FR" sz="16000" b="1" dirty="0" smtClean="0">
                <a:solidFill>
                  <a:srgbClr val="FF0000"/>
                </a:solidFill>
              </a:rPr>
              <a:t>ez</a:t>
            </a:r>
          </a:p>
          <a:p>
            <a:pPr>
              <a:buNone/>
            </a:pPr>
            <a:r>
              <a:rPr lang="fr-FR" sz="16000" b="1" dirty="0" smtClean="0"/>
              <a:t>                 Ils parlent</a:t>
            </a:r>
            <a:endParaRPr lang="ru-RU" sz="16000" b="1" dirty="0" smtClean="0"/>
          </a:p>
          <a:p>
            <a:pPr algn="just">
              <a:buNone/>
            </a:pPr>
            <a:r>
              <a:rPr lang="fr-FR" sz="16000" b="1" dirty="0" smtClean="0"/>
              <a:t>                 Elles parl</a:t>
            </a:r>
            <a:r>
              <a:rPr lang="fr-FR" sz="16000" b="1" dirty="0" smtClean="0">
                <a:solidFill>
                  <a:srgbClr val="FF0000"/>
                </a:solidFill>
              </a:rPr>
              <a:t>ent</a:t>
            </a:r>
            <a:endParaRPr lang="ru-RU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Forme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négative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5259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                </a:t>
            </a:r>
            <a:r>
              <a:rPr lang="en-US" b="1" dirty="0" err="1" smtClean="0"/>
              <a:t>Parler</a:t>
            </a: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              je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</a:p>
          <a:p>
            <a:pPr algn="just">
              <a:buNone/>
            </a:pPr>
            <a:r>
              <a:rPr lang="en-US" b="1" dirty="0" smtClean="0"/>
              <a:t>                </a:t>
            </a:r>
            <a:r>
              <a:rPr lang="en-US" b="1" dirty="0" err="1" smtClean="0"/>
              <a:t>tu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</a:p>
          <a:p>
            <a:pPr algn="just">
              <a:buNone/>
            </a:pPr>
            <a:r>
              <a:rPr lang="en-US" b="1" dirty="0" smtClean="0"/>
              <a:t>                </a:t>
            </a:r>
            <a:r>
              <a:rPr lang="en-US" b="1" dirty="0" err="1" smtClean="0"/>
              <a:t>il,elle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</a:p>
          <a:p>
            <a:pPr algn="just">
              <a:buNone/>
            </a:pPr>
            <a:r>
              <a:rPr lang="en-US" b="1" dirty="0" smtClean="0"/>
              <a:t>                nous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parlons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</a:p>
          <a:p>
            <a:pPr algn="just">
              <a:buNone/>
            </a:pPr>
            <a:r>
              <a:rPr lang="en-US" b="1" dirty="0" smtClean="0"/>
              <a:t>                </a:t>
            </a:r>
            <a:r>
              <a:rPr lang="en-US" b="1" dirty="0" err="1" smtClean="0"/>
              <a:t>vous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parlez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</a:p>
          <a:p>
            <a:pPr algn="just">
              <a:buNone/>
            </a:pPr>
            <a:r>
              <a:rPr lang="en-US" b="1" dirty="0" smtClean="0"/>
              <a:t>                </a:t>
            </a:r>
            <a:r>
              <a:rPr lang="en-US" b="1" dirty="0" err="1" smtClean="0"/>
              <a:t>ils</a:t>
            </a:r>
            <a:r>
              <a:rPr lang="en-US" b="1" dirty="0" smtClean="0"/>
              <a:t>, </a:t>
            </a:r>
            <a:r>
              <a:rPr lang="en-US" b="1" dirty="0" err="1" smtClean="0"/>
              <a:t>elles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</a:t>
            </a:r>
            <a:r>
              <a:rPr lang="en-US" b="1" dirty="0" smtClean="0"/>
              <a:t> </a:t>
            </a:r>
            <a:r>
              <a:rPr lang="en-US" b="1" dirty="0" err="1" smtClean="0"/>
              <a:t>parlent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pas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Forme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interrogative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600200"/>
            <a:ext cx="4248472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Est-ce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je </a:t>
            </a:r>
            <a:r>
              <a:rPr lang="en-US" b="1" dirty="0" err="1" smtClean="0"/>
              <a:t>parle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err="1" smtClean="0"/>
              <a:t>Parles-tu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smtClean="0"/>
              <a:t>Parle-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dirty="0" smtClean="0"/>
              <a:t>-</a:t>
            </a:r>
            <a:r>
              <a:rPr lang="en-US" b="1" dirty="0" err="1" smtClean="0"/>
              <a:t>il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smtClean="0"/>
              <a:t>Parle-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dirty="0" smtClean="0"/>
              <a:t>-</a:t>
            </a:r>
            <a:r>
              <a:rPr lang="en-US" b="1" dirty="0" err="1" smtClean="0"/>
              <a:t>elle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err="1" smtClean="0"/>
              <a:t>Parlons</a:t>
            </a:r>
            <a:r>
              <a:rPr lang="en-US" b="1" dirty="0" smtClean="0"/>
              <a:t>-nous?</a:t>
            </a:r>
          </a:p>
          <a:p>
            <a:pPr algn="just">
              <a:buNone/>
            </a:pPr>
            <a:r>
              <a:rPr lang="en-US" b="1" dirty="0" err="1" smtClean="0"/>
              <a:t>Parlez-vous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err="1" smtClean="0"/>
              <a:t>Parlent-ils</a:t>
            </a:r>
            <a:r>
              <a:rPr lang="en-US" b="1" dirty="0" smtClean="0"/>
              <a:t>?</a:t>
            </a:r>
          </a:p>
          <a:p>
            <a:pPr algn="just">
              <a:buNone/>
            </a:pPr>
            <a:r>
              <a:rPr lang="en-US" b="1" dirty="0" err="1" smtClean="0"/>
              <a:t>Parlent-elles</a:t>
            </a:r>
            <a:r>
              <a:rPr lang="en-US" b="1" dirty="0" smtClean="0"/>
              <a:t>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Passé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</a:rPr>
              <a:t>composé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(сложное законченное прошедшее время)</a:t>
            </a:r>
            <a:b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556792"/>
            <a:ext cx="3672408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600" b="1" dirty="0" err="1" smtClean="0"/>
              <a:t>j`</a:t>
            </a:r>
            <a:r>
              <a:rPr lang="en-US" sz="3600" b="1" dirty="0" err="1" smtClean="0">
                <a:solidFill>
                  <a:srgbClr val="FF0000"/>
                </a:solidFill>
              </a:rPr>
              <a:t>ai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b="1" dirty="0" err="1" smtClean="0"/>
              <a:t>Tu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b="1" dirty="0" smtClean="0"/>
              <a:t>Il, </a:t>
            </a:r>
            <a:r>
              <a:rPr lang="en-US" sz="3600" b="1" dirty="0" err="1" smtClean="0"/>
              <a:t>elle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Nous </a:t>
            </a:r>
            <a:r>
              <a:rPr lang="en-US" sz="3600" b="1" dirty="0" err="1" smtClean="0">
                <a:solidFill>
                  <a:srgbClr val="FF0000"/>
                </a:solidFill>
              </a:rPr>
              <a:t>avons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b="1" dirty="0" err="1" smtClean="0"/>
              <a:t>Vous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avez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3600" b="1" dirty="0" err="1" smtClean="0"/>
              <a:t>Ils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elles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ont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parl</a:t>
            </a:r>
            <a:r>
              <a:rPr lang="en-US" sz="3600" b="1" dirty="0" err="1" smtClean="0">
                <a:solidFill>
                  <a:srgbClr val="0070C0"/>
                </a:solidFill>
              </a:rPr>
              <a:t>é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La forme </a:t>
            </a:r>
            <a:r>
              <a:rPr lang="fr-FR" b="1" dirty="0" err="1" smtClean="0">
                <a:solidFill>
                  <a:schemeClr val="tx2">
                    <a:lumMod val="50000"/>
                  </a:schemeClr>
                </a:solidFill>
              </a:rPr>
              <a:t>negative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 au passé composé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/>
              <a:t>je </a:t>
            </a:r>
            <a:r>
              <a:rPr lang="en-US" b="1" i="1" dirty="0" err="1" smtClean="0"/>
              <a:t>n</a:t>
            </a:r>
            <a:r>
              <a:rPr lang="en-US" b="1" dirty="0" err="1" smtClean="0"/>
              <a:t>`</a:t>
            </a:r>
            <a:r>
              <a:rPr lang="en-US" b="1" dirty="0" err="1" smtClean="0">
                <a:solidFill>
                  <a:srgbClr val="FF0000"/>
                </a:solidFill>
              </a:rPr>
              <a:t>ai</a:t>
            </a:r>
            <a:r>
              <a:rPr lang="en-US" b="1" dirty="0" smtClean="0"/>
              <a:t> </a:t>
            </a:r>
            <a:r>
              <a:rPr lang="en-US" b="1" i="1" dirty="0" smtClean="0"/>
              <a:t>pas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fr-FR" b="1" dirty="0" smtClean="0"/>
              <a:t>é</a:t>
            </a:r>
          </a:p>
          <a:p>
            <a:pPr algn="just">
              <a:buNone/>
            </a:pPr>
            <a:r>
              <a:rPr lang="fr-FR" b="1" dirty="0" smtClean="0"/>
              <a:t>Tu </a:t>
            </a:r>
            <a:r>
              <a:rPr lang="fr-FR" b="1" i="1" dirty="0" smtClean="0"/>
              <a:t>n</a:t>
            </a:r>
            <a:r>
              <a:rPr lang="fr-FR" b="1" dirty="0" smtClean="0"/>
              <a:t>’</a:t>
            </a:r>
            <a:r>
              <a:rPr lang="fr-FR" b="1" dirty="0" smtClean="0">
                <a:solidFill>
                  <a:srgbClr val="FF0000"/>
                </a:solidFill>
              </a:rPr>
              <a:t>as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il </a:t>
            </a:r>
            <a:r>
              <a:rPr lang="fr-FR" b="1" i="1" dirty="0" smtClean="0"/>
              <a:t>n’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Elle n’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Nous n’</a:t>
            </a:r>
            <a:r>
              <a:rPr lang="fr-FR" b="1" dirty="0" smtClean="0">
                <a:solidFill>
                  <a:srgbClr val="FF0000"/>
                </a:solidFill>
              </a:rPr>
              <a:t>avons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Vous n’</a:t>
            </a:r>
            <a:r>
              <a:rPr lang="fr-FR" b="1" dirty="0" smtClean="0">
                <a:solidFill>
                  <a:srgbClr val="FF0000"/>
                </a:solidFill>
              </a:rPr>
              <a:t>avez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ils n’</a:t>
            </a:r>
            <a:r>
              <a:rPr lang="fr-FR" b="1" dirty="0" smtClean="0">
                <a:solidFill>
                  <a:srgbClr val="FF0000"/>
                </a:solidFill>
              </a:rPr>
              <a:t>ont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</a:p>
          <a:p>
            <a:pPr algn="just">
              <a:buNone/>
            </a:pPr>
            <a:r>
              <a:rPr lang="fr-FR" b="1" dirty="0" smtClean="0"/>
              <a:t>Elles n’</a:t>
            </a:r>
            <a:r>
              <a:rPr lang="fr-FR" b="1" dirty="0" smtClean="0">
                <a:solidFill>
                  <a:srgbClr val="FF0000"/>
                </a:solidFill>
              </a:rPr>
              <a:t>ont</a:t>
            </a:r>
            <a:r>
              <a:rPr lang="fr-FR" b="1" dirty="0" smtClean="0"/>
              <a:t> </a:t>
            </a:r>
            <a:r>
              <a:rPr lang="fr-FR" b="1" i="1" dirty="0" smtClean="0"/>
              <a:t>pas</a:t>
            </a:r>
            <a:r>
              <a:rPr lang="fr-FR" b="1" dirty="0" smtClean="0"/>
              <a:t> parlé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2">
                    <a:lumMod val="50000"/>
                  </a:schemeClr>
                </a:solidFill>
              </a:rPr>
              <a:t>La forme  interrogative au passé composé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556792"/>
            <a:ext cx="42588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/>
              <a:t>Est-ce que j’</a:t>
            </a:r>
            <a:r>
              <a:rPr lang="fr-FR" sz="2800" b="1" dirty="0" smtClean="0">
                <a:solidFill>
                  <a:srgbClr val="FF0000"/>
                </a:solidFill>
              </a:rPr>
              <a:t>ai</a:t>
            </a:r>
            <a:r>
              <a:rPr lang="fr-FR" sz="2800" b="1" dirty="0" smtClean="0"/>
              <a:t>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as</a:t>
            </a:r>
            <a:r>
              <a:rPr lang="fr-FR" sz="2800" b="1" dirty="0" smtClean="0"/>
              <a:t>-tu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</a:t>
            </a:r>
            <a:r>
              <a:rPr lang="fr-FR" sz="2800" b="1" i="1" dirty="0" smtClean="0"/>
              <a:t>-</a:t>
            </a:r>
            <a:r>
              <a:rPr lang="fr-FR" sz="2800" b="1" i="1" dirty="0" smtClean="0">
                <a:solidFill>
                  <a:srgbClr val="002060"/>
                </a:solidFill>
              </a:rPr>
              <a:t>t</a:t>
            </a:r>
            <a:r>
              <a:rPr lang="fr-FR" sz="2800" b="1" dirty="0" smtClean="0"/>
              <a:t>-il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</a:t>
            </a:r>
            <a:r>
              <a:rPr lang="fr-FR" sz="2800" b="1" dirty="0" smtClean="0"/>
              <a:t>-</a:t>
            </a:r>
            <a:r>
              <a:rPr lang="fr-FR" sz="2800" b="1" i="1" dirty="0" smtClean="0">
                <a:solidFill>
                  <a:srgbClr val="002060"/>
                </a:solidFill>
              </a:rPr>
              <a:t>t</a:t>
            </a:r>
            <a:r>
              <a:rPr lang="fr-FR" sz="2800" b="1" dirty="0" smtClean="0"/>
              <a:t>-elle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Avons</a:t>
            </a:r>
            <a:r>
              <a:rPr lang="fr-FR" sz="2800" b="1" dirty="0" smtClean="0"/>
              <a:t>-nous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Avez</a:t>
            </a:r>
            <a:r>
              <a:rPr lang="fr-FR" sz="2800" b="1" dirty="0" smtClean="0"/>
              <a:t>-vous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Ont</a:t>
            </a:r>
            <a:r>
              <a:rPr lang="fr-FR" sz="2800" b="1" dirty="0" smtClean="0"/>
              <a:t>-ils parlé</a:t>
            </a:r>
            <a:r>
              <a:rPr lang="ru-RU" sz="2800" b="1" dirty="0" smtClean="0"/>
              <a:t>?</a:t>
            </a:r>
            <a:endParaRPr lang="fr-FR" sz="2800" b="1" dirty="0" smtClean="0"/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Ont</a:t>
            </a:r>
            <a:r>
              <a:rPr lang="fr-FR" sz="2800" b="1" dirty="0" smtClean="0"/>
              <a:t>-elles parlé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Imparfait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ru-RU" b="1" dirty="0" smtClean="0">
                <a:solidFill>
                  <a:srgbClr val="002060"/>
                </a:solidFill>
              </a:rPr>
              <a:t>Прошедшее незаконченное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/>
              <a:t>Je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ais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err="1" smtClean="0"/>
              <a:t>Tu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ais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smtClean="0"/>
              <a:t>Il, </a:t>
            </a:r>
            <a:r>
              <a:rPr lang="en-US" b="1" dirty="0" err="1" smtClean="0"/>
              <a:t>elle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ait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Nous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ions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err="1" smtClean="0"/>
              <a:t>Vous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iez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b="1" dirty="0" err="1" smtClean="0"/>
              <a:t>Ils,elles</a:t>
            </a:r>
            <a:r>
              <a:rPr lang="en-US" b="1" dirty="0" smtClean="0"/>
              <a:t> </a:t>
            </a:r>
            <a:r>
              <a:rPr lang="en-US" b="1" dirty="0" err="1" smtClean="0"/>
              <a:t>parl</a:t>
            </a:r>
            <a:r>
              <a:rPr lang="en-US" b="1" dirty="0" err="1" smtClean="0">
                <a:solidFill>
                  <a:srgbClr val="FF0000"/>
                </a:solidFill>
              </a:rPr>
              <a:t>aient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339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Verbes du 1 groupe</vt:lpstr>
      <vt:lpstr>         </vt:lpstr>
      <vt:lpstr>PRESENT   (Настоящее время)</vt:lpstr>
      <vt:lpstr>Forme négative</vt:lpstr>
      <vt:lpstr>Forme interrogative</vt:lpstr>
      <vt:lpstr> Passé composé  (сложное законченное прошедшее время) </vt:lpstr>
      <vt:lpstr>La forme negative au passé composé</vt:lpstr>
      <vt:lpstr>La forme  interrogative au passé composé</vt:lpstr>
      <vt:lpstr>Imparfait (Прошедшее незаконченное)</vt:lpstr>
      <vt:lpstr>Plus-que-parfait (предпрошедшее сложное время)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Verbes du 1 groupe</dc:title>
  <dc:creator>Нина</dc:creator>
  <cp:lastModifiedBy>Valued Acer Customer</cp:lastModifiedBy>
  <cp:revision>51</cp:revision>
  <dcterms:created xsi:type="dcterms:W3CDTF">2011-08-25T15:32:01Z</dcterms:created>
  <dcterms:modified xsi:type="dcterms:W3CDTF">2011-09-08T08:28:04Z</dcterms:modified>
</cp:coreProperties>
</file>