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66"/>
    <a:srgbClr val="FFFF00"/>
    <a:srgbClr val="CC0000"/>
    <a:srgbClr val="0000CC"/>
    <a:srgbClr val="FF0000"/>
    <a:srgbClr val="FFFF66"/>
    <a:srgbClr val="6600CC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4FC4-B17D-42FF-A14F-1A295A58A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D7E3B-9F96-49DE-B7E1-715BF35514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97248-E8C2-4319-844F-0B712E15BB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DC9C5-5CA0-426A-A553-834D9EA7CF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1FE6F-67F7-4F84-8FA8-AE09A8FA37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58CFF-15CD-4196-A04A-02E976CE2F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487F9-42D7-4E11-B9C2-93AF4A29BE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53989-E01D-48DF-B718-2CA5D812A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92274-F7DF-464C-B5E2-AE8073F203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2DCC-C096-46EC-BD31-B47B1F1A3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1FF69-4993-46A6-865B-44474C057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15C9CE-E372-4C79-A93E-487D19B877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151394.ru/projects/inyaz/fio_mioo/kulbida/web/27march/jack.ht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928825"/>
          </a:xfrm>
        </p:spPr>
        <p:txBody>
          <a:bodyPr/>
          <a:lstStyle/>
          <a:p>
            <a:r>
              <a:rPr lang="en-US" b="1" dirty="0" smtClean="0"/>
              <a:t>Major holidays in England at different times of the year.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3643314"/>
            <a:ext cx="2857520" cy="2357454"/>
          </a:xfrm>
        </p:spPr>
        <p:txBody>
          <a:bodyPr/>
          <a:lstStyle/>
          <a:p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5606" name="Picture 6" descr="http://im7-tub-ru.yandex.net/i?id=223832988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3857652" cy="22860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392644" y="708025"/>
            <a:ext cx="4608512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Halloween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66"/>
                </a:solidFill>
              </a:rPr>
              <a:t>On the 31st of October there is </a:t>
            </a:r>
            <a:r>
              <a:rPr lang="en-US" sz="2800" dirty="0" err="1">
                <a:solidFill>
                  <a:srgbClr val="FF0066"/>
                </a:solidFill>
              </a:rPr>
              <a:t>Halowe’en</a:t>
            </a:r>
            <a:r>
              <a:rPr lang="en-US" sz="2800" dirty="0">
                <a:solidFill>
                  <a:srgbClr val="FF0066"/>
                </a:solidFill>
              </a:rPr>
              <a:t>. The symbol of this holiday is </a:t>
            </a:r>
            <a:r>
              <a:rPr lang="en-US" sz="2800" dirty="0">
                <a:solidFill>
                  <a:srgbClr val="FF0066"/>
                </a:solidFill>
                <a:hlinkClick r:id="rId3"/>
              </a:rPr>
              <a:t>"Jack </a:t>
            </a:r>
            <a:r>
              <a:rPr lang="en-US" sz="2800" dirty="0" err="1">
                <a:solidFill>
                  <a:srgbClr val="FF0066"/>
                </a:solidFill>
                <a:hlinkClick r:id="rId3"/>
              </a:rPr>
              <a:t>o'lantern</a:t>
            </a:r>
            <a:r>
              <a:rPr lang="en-US" sz="2800" dirty="0">
                <a:solidFill>
                  <a:srgbClr val="FF0066"/>
                </a:solidFill>
                <a:hlinkClick r:id="rId3"/>
              </a:rPr>
              <a:t>"</a:t>
            </a:r>
            <a:r>
              <a:rPr lang="en-US" sz="2800" dirty="0">
                <a:solidFill>
                  <a:srgbClr val="FF0066"/>
                </a:solidFill>
              </a:rPr>
              <a:t>. People make it from a pumpkin. </a:t>
            </a:r>
            <a:endParaRPr lang="ru-RU" sz="2800" dirty="0">
              <a:solidFill>
                <a:srgbClr val="FF0066"/>
              </a:solidFill>
            </a:endParaRPr>
          </a:p>
          <a:p>
            <a:pPr algn="ctr"/>
            <a:r>
              <a:rPr lang="ru-RU" sz="2800" dirty="0">
                <a:solidFill>
                  <a:srgbClr val="FF0066"/>
                </a:solidFill>
              </a:rPr>
              <a:t>  </a:t>
            </a:r>
            <a:r>
              <a:rPr lang="ru-RU" sz="2800" dirty="0" err="1">
                <a:solidFill>
                  <a:srgbClr val="FF0066"/>
                </a:solidFill>
              </a:rPr>
              <a:t>Children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like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Haloween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parties</a:t>
            </a:r>
            <a:r>
              <a:rPr lang="ru-RU" sz="2800" dirty="0">
                <a:solidFill>
                  <a:srgbClr val="FF0066"/>
                </a:solidFill>
              </a:rPr>
              <a:t>, </a:t>
            </a:r>
            <a:r>
              <a:rPr lang="ru-RU" sz="2800" dirty="0" err="1">
                <a:solidFill>
                  <a:srgbClr val="FF0066"/>
                </a:solidFill>
              </a:rPr>
              <a:t>they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put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on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witch’s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and</a:t>
            </a:r>
            <a:r>
              <a:rPr lang="ru-RU" sz="2800" dirty="0">
                <a:solidFill>
                  <a:srgbClr val="FF0066"/>
                </a:solidFill>
              </a:rPr>
              <a:t>  </a:t>
            </a:r>
            <a:r>
              <a:rPr lang="ru-RU" sz="2800" dirty="0" err="1">
                <a:solidFill>
                  <a:srgbClr val="FF0066"/>
                </a:solidFill>
              </a:rPr>
              <a:t>ghost’s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dresses</a:t>
            </a:r>
            <a:r>
              <a:rPr lang="ru-RU" sz="2800" dirty="0">
                <a:solidFill>
                  <a:srgbClr val="FF0066"/>
                </a:solidFill>
              </a:rPr>
              <a:t>. </a:t>
            </a:r>
            <a:r>
              <a:rPr lang="ru-RU" sz="2800" dirty="0" err="1">
                <a:solidFill>
                  <a:srgbClr val="FF0066"/>
                </a:solidFill>
              </a:rPr>
              <a:t>They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go</a:t>
            </a:r>
            <a:r>
              <a:rPr lang="ru-RU" sz="2800" dirty="0">
                <a:solidFill>
                  <a:srgbClr val="FF0066"/>
                </a:solidFill>
              </a:rPr>
              <a:t> “</a:t>
            </a:r>
            <a:r>
              <a:rPr lang="ru-RU" sz="2800" dirty="0" err="1">
                <a:solidFill>
                  <a:srgbClr val="FF0066"/>
                </a:solidFill>
              </a:rPr>
              <a:t>trick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or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treat</a:t>
            </a:r>
            <a:r>
              <a:rPr lang="ru-RU" sz="2800" dirty="0">
                <a:solidFill>
                  <a:srgbClr val="FFC000"/>
                </a:solidFill>
              </a:rPr>
              <a:t>”. </a:t>
            </a:r>
          </a:p>
        </p:txBody>
      </p:sp>
      <p:pic>
        <p:nvPicPr>
          <p:cNvPr id="11273" name="Picture 9" descr="http://cs4934.vkontakte.ru/u74095361/-14/x_bc42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2786050" cy="2472619"/>
          </a:xfrm>
          <a:prstGeom prst="rect">
            <a:avLst/>
          </a:prstGeom>
          <a:noFill/>
        </p:spPr>
      </p:pic>
      <p:pic>
        <p:nvPicPr>
          <p:cNvPr id="11275" name="Picture 11" descr="http://grandwallpapers.net/wallpapers/ispugannaya-letuchaya-mish/ispugannaya-letuchaya-mish_192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71876"/>
            <a:ext cx="357190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356100" y="735013"/>
            <a:ext cx="4608513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 u="sng" dirty="0" err="1">
                <a:solidFill>
                  <a:srgbClr val="FF0000"/>
                </a:solidFill>
                <a:latin typeface="Comic Sans MS" pitchFamily="66" charset="0"/>
              </a:rPr>
              <a:t>Christmas</a:t>
            </a:r>
            <a:endParaRPr lang="en-US" sz="40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200" b="1" dirty="0">
                <a:latin typeface="Comic Sans MS" pitchFamily="66" charset="0"/>
              </a:rPr>
              <a:t>On the 25th of December there is the greatest holiday of all in England – Christmas. People send X-</a:t>
            </a:r>
            <a:r>
              <a:rPr lang="en-US" sz="2200" b="1" dirty="0" err="1">
                <a:latin typeface="Comic Sans MS" pitchFamily="66" charset="0"/>
              </a:rPr>
              <a:t>mas</a:t>
            </a:r>
            <a:r>
              <a:rPr lang="en-US" sz="2200" b="1" dirty="0">
                <a:latin typeface="Comic Sans MS" pitchFamily="66" charset="0"/>
              </a:rPr>
              <a:t> cards to their friends and relatives. People buy a Christmas tree and decorate it with toys, </a:t>
            </a:r>
            <a:r>
              <a:rPr lang="en-US" sz="2200" b="1" dirty="0" err="1">
                <a:latin typeface="Comic Sans MS" pitchFamily="66" charset="0"/>
              </a:rPr>
              <a:t>coloured</a:t>
            </a:r>
            <a:r>
              <a:rPr lang="en-US" sz="2200" b="1" dirty="0">
                <a:latin typeface="Comic Sans MS" pitchFamily="66" charset="0"/>
              </a:rPr>
              <a:t> balls and lights. </a:t>
            </a:r>
            <a:endParaRPr lang="ru-RU" sz="2200" b="1" dirty="0">
              <a:latin typeface="Comic Sans MS" pitchFamily="66" charset="0"/>
            </a:endParaRPr>
          </a:p>
          <a:p>
            <a:pPr algn="ctr"/>
            <a:r>
              <a:rPr lang="en-US" sz="2200" b="1" dirty="0">
                <a:latin typeface="Comic Sans MS" pitchFamily="66" charset="0"/>
              </a:rPr>
              <a:t>Children wake up early to find stockings full of small presents on their bed. </a:t>
            </a:r>
            <a:endParaRPr lang="ru-RU" sz="2200" b="1" dirty="0">
              <a:latin typeface="Comic Sans MS" pitchFamily="66" charset="0"/>
            </a:endParaRPr>
          </a:p>
          <a:p>
            <a:pPr algn="ctr"/>
            <a:r>
              <a:rPr lang="en-US" b="1" dirty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080" name="Picture 8" descr="http://clifmims.com/blog/wp-content/gallery/other/merry-christmas-with-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3686175" cy="391477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859338" y="1046163"/>
            <a:ext cx="38893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Comic Sans MS" pitchFamily="66" charset="0"/>
              </a:rPr>
              <a:t>New Year</a:t>
            </a:r>
          </a:p>
          <a:p>
            <a:pPr algn="ctr"/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New Year’s Eve all British celebrate on the 31st of December. Most people see with friends and relatives. 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At midnight they  sings New Year songs and wishes a happy New Year.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4104" name="Picture 8" descr="http://www.cruzo.net/user/images/k/prv/f0702e388d2a5ddfd89892c92e1495cb_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04"/>
            <a:ext cx="3238523" cy="2286016"/>
          </a:xfrm>
          <a:prstGeom prst="rect">
            <a:avLst/>
          </a:prstGeom>
          <a:noFill/>
        </p:spPr>
      </p:pic>
      <p:pic>
        <p:nvPicPr>
          <p:cNvPr id="4106" name="Picture 10" descr="http://www.infosecurity.ee/wp-content/uploads/2008/12/christ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4357718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00113" y="4232275"/>
            <a:ext cx="640873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omic Sans MS" pitchFamily="66" charset="0"/>
              </a:rPr>
              <a:t>St. Valentine’s day</a:t>
            </a:r>
            <a:endParaRPr lang="ru-RU" sz="3600" b="1" dirty="0">
              <a:solidFill>
                <a:srgbClr val="FF0066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On the 14th of February there is St. Valentine’s Day. People send Valentine’s cards to someone they love. Usually they don’t sing them – you must guess who sent cards to you.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5128" name="Picture 8" descr="prod_713_3322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2686050" cy="2676525"/>
          </a:xfrm>
          <a:prstGeom prst="rect">
            <a:avLst/>
          </a:prstGeom>
          <a:noFill/>
        </p:spPr>
      </p:pic>
      <p:pic>
        <p:nvPicPr>
          <p:cNvPr id="5130" name="Picture 10" descr="http://im8-tub-ru.yandex.net/i?id=618421676-6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786058"/>
            <a:ext cx="13430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57224" y="571480"/>
            <a:ext cx="42148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Comic Sans MS" pitchFamily="66" charset="0"/>
              </a:rPr>
              <a:t>Mother’s day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err="1" smtClean="0">
                <a:solidFill>
                  <a:srgbClr val="000099"/>
                </a:solidFill>
                <a:latin typeface="Comic Sans MS" pitchFamily="66" charset="0"/>
              </a:rPr>
              <a:t>In</a:t>
            </a: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March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there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is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a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holiday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for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English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women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–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Mother’s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Day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. </a:t>
            </a:r>
            <a:endParaRPr lang="en-US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People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in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the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family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try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to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help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her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. </a:t>
            </a:r>
            <a:endParaRPr lang="en-US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rgbClr val="000099"/>
                </a:solidFill>
                <a:latin typeface="Comic Sans MS" pitchFamily="66" charset="0"/>
              </a:rPr>
              <a:t>On that day they visit their mothers and give them presents and “A Mother’s Day Card”</a:t>
            </a:r>
          </a:p>
        </p:txBody>
      </p:sp>
      <p:pic>
        <p:nvPicPr>
          <p:cNvPr id="6162" name="Picture 18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429264"/>
            <a:ext cx="1280968" cy="1290013"/>
          </a:xfrm>
          <a:prstGeom prst="rect">
            <a:avLst/>
          </a:prstGeom>
          <a:noFill/>
        </p:spPr>
      </p:pic>
      <p:sp>
        <p:nvSpPr>
          <p:cNvPr id="14" name="UpRibbonSharp"/>
          <p:cNvSpPr>
            <a:spLocks noEditPoints="1" noChangeArrowheads="1"/>
          </p:cNvSpPr>
          <p:nvPr/>
        </p:nvSpPr>
        <p:spPr bwMode="auto">
          <a:xfrm>
            <a:off x="1571604" y="1571612"/>
            <a:ext cx="2714644" cy="500066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 Mother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19700" y="842963"/>
            <a:ext cx="3673475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 dirty="0">
                <a:solidFill>
                  <a:srgbClr val="FF3300"/>
                </a:solidFill>
                <a:latin typeface="Comic Sans MS" pitchFamily="66" charset="0"/>
              </a:rPr>
              <a:t>Easter</a:t>
            </a:r>
            <a:endParaRPr lang="ru-RU" sz="3600" b="1" u="sng" dirty="0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In April or at the end of March English people celebrate Easter Day. 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On Easter Sunday children get chocolate eggs and rabbits.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202" name="Picture 10" descr="chick-hatchi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305050" cy="169068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85852" y="214290"/>
            <a:ext cx="70723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u="sng" dirty="0">
                <a:solidFill>
                  <a:srgbClr val="FF3300"/>
                </a:solidFill>
                <a:latin typeface="Comic Sans MS" pitchFamily="66" charset="0"/>
              </a:rPr>
              <a:t>April Fool’s Day</a:t>
            </a:r>
            <a:endParaRPr lang="ru-RU" sz="3200" b="1" u="sng" dirty="0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srgbClr val="80008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April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Fool’s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Day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on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the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1st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of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April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English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children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like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this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day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very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much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They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play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jokes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and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tricks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on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other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people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even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on</a:t>
            </a:r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Comic Sans MS" pitchFamily="66" charset="0"/>
              </a:rPr>
              <a:t>teachers</a:t>
            </a:r>
            <a:r>
              <a:rPr lang="ru-RU" sz="2800" b="1" dirty="0">
                <a:solidFill>
                  <a:srgbClr val="FFC000"/>
                </a:solidFill>
                <a:latin typeface="Comic Sans MS" pitchFamily="66" charset="0"/>
              </a:rPr>
              <a:t>.</a:t>
            </a:r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9224" name="Picture 8" descr="8829-015-03-1042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267200" cy="3038475"/>
          </a:xfrm>
          <a:prstGeom prst="rect">
            <a:avLst/>
          </a:prstGeom>
          <a:noFill/>
        </p:spPr>
      </p:pic>
      <p:pic>
        <p:nvPicPr>
          <p:cNvPr id="9226" name="Picture 10" descr="http://www.commentslive.com/holiday-comments/index/april-fools-da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03800" y="539750"/>
            <a:ext cx="367188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Comic Sans MS" pitchFamily="66" charset="0"/>
              </a:rPr>
              <a:t>Father’s day</a:t>
            </a:r>
            <a:r>
              <a:rPr lang="en-US" sz="3600" b="1" dirty="0">
                <a:solidFill>
                  <a:schemeClr val="accent2"/>
                </a:solidFill>
                <a:latin typeface="Comic Sans MS" pitchFamily="66" charset="0"/>
              </a:rPr>
              <a:t> </a:t>
            </a: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Comic Sans MS" pitchFamily="66" charset="0"/>
              </a:rPr>
              <a:t>In June the English people celebrate Father’s Day. 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Comic Sans MS" pitchFamily="66" charset="0"/>
              </a:rPr>
              <a:t>On that day children send cards and give presents to their father’s.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0248" name="Picture 8" descr="http://de.trinixy.ru/pics3/20080627/podb/7/pozitive_cartoons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357718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ANIMATED_BACK_TO_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66"/>
            <a:ext cx="3409950" cy="2971800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473730" y="1628775"/>
            <a:ext cx="33845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In </a:t>
            </a:r>
            <a:r>
              <a:rPr lang="en-US" sz="2800" b="1" dirty="0" err="1">
                <a:solidFill>
                  <a:srgbClr val="FFFF00"/>
                </a:solidFill>
                <a:latin typeface="Comic Sans MS" pitchFamily="66" charset="0"/>
              </a:rPr>
              <a:t>Gteat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omic Sans MS" pitchFamily="66" charset="0"/>
              </a:rPr>
              <a:t>Britai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children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don’t go to school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on the 1</a:t>
            </a:r>
            <a:r>
              <a:rPr lang="en-US" sz="2800" b="1" baseline="30000" dirty="0">
                <a:solidFill>
                  <a:srgbClr val="FFFF00"/>
                </a:solidFill>
                <a:latin typeface="Comic Sans MS" pitchFamily="66" charset="0"/>
              </a:rPr>
              <a:t>st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of September.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They begin to study on the second  Tuesday of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September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ru-RU" sz="28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13323" name="Picture 11" descr="http://img-fotki.yandex.ru/get/5113/39663434.42/0_63ad2_1051751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304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Major holidays in England at different times of the year.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Казанка</dc:creator>
  <cp:lastModifiedBy>Натали</cp:lastModifiedBy>
  <cp:revision>18</cp:revision>
  <dcterms:created xsi:type="dcterms:W3CDTF">2008-03-12T12:34:18Z</dcterms:created>
  <dcterms:modified xsi:type="dcterms:W3CDTF">2013-02-02T18:44:12Z</dcterms:modified>
</cp:coreProperties>
</file>